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617" r:id="rId8"/>
    <p:sldId id="619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ndaw, Brian" initials="BB" lastIdx="5" clrIdx="0">
    <p:extLst>
      <p:ext uri="{19B8F6BF-5375-455C-9EA6-DF929625EA0E}">
        <p15:presenceInfo xmlns:p15="http://schemas.microsoft.com/office/powerpoint/2012/main" userId="S::Brian.Brandaw@ercot.com::04aee657-8aa0-46ae-8d87-76153d8b46f3" providerId="AD"/>
      </p:ext>
    </p:extLst>
  </p:cmAuthor>
  <p:cmAuthor id="2" name="Jinright, Susan" initials="JS" lastIdx="5" clrIdx="1">
    <p:extLst>
      <p:ext uri="{19B8F6BF-5375-455C-9EA6-DF929625EA0E}">
        <p15:presenceInfo xmlns:p15="http://schemas.microsoft.com/office/powerpoint/2012/main" userId="S::Susan.Jinright@ercot.com::2984c2d6-c956-49a0-9b02-bca874b9fc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67" d="100"/>
          <a:sy n="67" d="100"/>
        </p:scale>
        <p:origin x="1644" y="4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D268840-BF02-4F0B-BABD-CE6A89A8AA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BE4DB42-EF9B-4D22-82BC-F85C20C3C9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5455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F09399B-141B-4FDF-950C-C47746FA05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files/docs/2022/07/26/Preliminary_ECRS_Deployment_Procedure_v0_JulyWMWG.pptx" TargetMode="External"/><Relationship Id="rId2" Type="http://schemas.openxmlformats.org/officeDocument/2006/relationships/hyperlink" Target="https://www.ercot.com/calendar/09292022-TWG-Meeting-by-Webex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Matt.Mereness@ercot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1600200"/>
            <a:ext cx="564603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Market Readiness Update for </a:t>
            </a:r>
          </a:p>
          <a:p>
            <a:r>
              <a:rPr lang="en-US" sz="2400" b="1" dirty="0"/>
              <a:t>ERCOT Contingency Reserve Service (ECRS) </a:t>
            </a:r>
          </a:p>
          <a:p>
            <a:endParaRPr lang="en-US" sz="2400" b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Matt Mereness</a:t>
            </a:r>
          </a:p>
          <a:p>
            <a:r>
              <a:rPr lang="en-US" dirty="0"/>
              <a:t>Sr. Director Market Operations and Implementation </a:t>
            </a:r>
          </a:p>
          <a:p>
            <a:endParaRPr lang="en-US" dirty="0"/>
          </a:p>
          <a:p>
            <a:r>
              <a:rPr lang="en-US" dirty="0"/>
              <a:t>TAC</a:t>
            </a:r>
          </a:p>
          <a:p>
            <a:r>
              <a:rPr lang="en-US" dirty="0"/>
              <a:t>February 20, 2023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514B-D5DA-4710-95C1-F7E4043E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sz="2400" dirty="0"/>
              <a:t>Market Readiness Progression for ECRS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990600"/>
            <a:ext cx="8534400" cy="4800600"/>
          </a:xfrm>
        </p:spPr>
        <p:txBody>
          <a:bodyPr/>
          <a:lstStyle/>
          <a:p>
            <a:pPr lvl="1"/>
            <a:r>
              <a:rPr lang="en-US" sz="2000" dirty="0">
                <a:solidFill>
                  <a:schemeClr val="tx2"/>
                </a:solidFill>
              </a:rPr>
              <a:t>ECRS Interface changes reviewed at Sept 29, 2022 TWG meeting</a:t>
            </a:r>
          </a:p>
          <a:p>
            <a:pPr lvl="1"/>
            <a:endParaRPr lang="en-US" sz="1600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February-March 2023</a:t>
            </a:r>
          </a:p>
          <a:p>
            <a:pPr lvl="2"/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Regular TAC updates for awareness of implementation </a:t>
            </a:r>
          </a:p>
          <a:p>
            <a:pPr lvl="2"/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Continue TWG updates</a:t>
            </a:r>
          </a:p>
          <a:p>
            <a:pPr lvl="1"/>
            <a:endParaRPr lang="en-US" sz="1600" dirty="0">
              <a:solidFill>
                <a:schemeClr val="tx2"/>
              </a:solidFill>
            </a:endParaRP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April-May 2023</a:t>
            </a:r>
          </a:p>
          <a:p>
            <a:pPr lvl="2"/>
            <a:r>
              <a:rPr lang="en-US" sz="16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Project/Business detailed workshop (early April)</a:t>
            </a:r>
          </a:p>
          <a:p>
            <a:pPr lvl="2"/>
            <a:r>
              <a:rPr lang="en-US" sz="16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ECRS in MOTE 4/20/2023</a:t>
            </a:r>
          </a:p>
          <a:p>
            <a:pPr lvl="2"/>
            <a:r>
              <a:rPr lang="en-US" sz="16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Begin Weekly Market Readiness WebEx meetings </a:t>
            </a:r>
          </a:p>
          <a:p>
            <a:pPr lvl="2"/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Scorecards for QSE testing and qualification progress</a:t>
            </a:r>
          </a:p>
          <a:p>
            <a:pPr lvl="2"/>
            <a:endParaRPr lang="en-US" sz="1600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20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June 6-8, 2023 Go-Live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(first ECRS OD planned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June 10, 2023)</a:t>
            </a:r>
          </a:p>
          <a:p>
            <a:pPr lvl="1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D0D35-51F9-4418-9960-2905D19B4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545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514B-D5DA-4710-95C1-F7E4043E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sz="2400" dirty="0"/>
              <a:t>Market Readiness for ECRS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685800"/>
            <a:ext cx="8686800" cy="5486400"/>
          </a:xfrm>
        </p:spPr>
        <p:txBody>
          <a:bodyPr/>
          <a:lstStyle/>
          <a:p>
            <a:pPr lvl="1"/>
            <a:r>
              <a:rPr lang="en-US" sz="2000" dirty="0">
                <a:solidFill>
                  <a:schemeClr val="tx2"/>
                </a:solidFill>
              </a:rPr>
              <a:t>Key References:</a:t>
            </a:r>
          </a:p>
          <a:p>
            <a:pPr lvl="2"/>
            <a:r>
              <a:rPr lang="en-US" sz="1600" dirty="0">
                <a:solidFill>
                  <a:schemeClr val="tx2"/>
                </a:solidFill>
              </a:rPr>
              <a:t>ECRS Interface changes: </a:t>
            </a:r>
            <a:r>
              <a:rPr lang="en-US" sz="1200" i="1" u="sng" dirty="0">
                <a:solidFill>
                  <a:schemeClr val="tx2"/>
                </a:solidFill>
                <a:hlinkClick r:id="rId2"/>
              </a:rPr>
              <a:t>https://www.ercot.com/calendar/09292022-TWG-Meeting-by-Webex</a:t>
            </a:r>
            <a:endParaRPr lang="en-US" sz="1200" i="1" u="sng" dirty="0">
              <a:solidFill>
                <a:schemeClr val="tx2"/>
              </a:solidFill>
            </a:endParaRPr>
          </a:p>
          <a:p>
            <a:pPr lvl="2"/>
            <a:r>
              <a:rPr lang="en-US" sz="1600" dirty="0">
                <a:solidFill>
                  <a:schemeClr val="tx2"/>
                </a:solidFill>
              </a:rPr>
              <a:t>ECRS Operations and Business explanation</a:t>
            </a:r>
          </a:p>
          <a:p>
            <a:pPr lvl="3"/>
            <a:r>
              <a:rPr lang="en-US" sz="1200" dirty="0">
                <a:solidFill>
                  <a:schemeClr val="tx2"/>
                </a:solidFill>
              </a:rPr>
              <a:t>WMWG Meeting July 26, 2022: </a:t>
            </a:r>
            <a:r>
              <a:rPr lang="en-US" sz="1200" i="1" dirty="0">
                <a:solidFill>
                  <a:schemeClr val="tx2"/>
                </a:solidFill>
                <a:hlinkClick r:id="rId3"/>
              </a:rPr>
              <a:t>link to presentation</a:t>
            </a:r>
            <a:endParaRPr lang="en-US" sz="1200" i="1" dirty="0">
              <a:solidFill>
                <a:schemeClr val="tx2"/>
              </a:solidFill>
            </a:endParaRPr>
          </a:p>
          <a:p>
            <a:pPr lvl="3"/>
            <a:endParaRPr lang="en-US" sz="1100" dirty="0">
              <a:solidFill>
                <a:schemeClr val="tx2"/>
              </a:solidFill>
            </a:endParaRP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Qualification principles being discussed to enable a robust ECRS fleet “qualified and ready” for ECRS participation on first </a:t>
            </a:r>
            <a:r>
              <a:rPr lang="en-US" sz="2000" dirty="0" err="1">
                <a:solidFill>
                  <a:schemeClr val="tx2"/>
                </a:solidFill>
              </a:rPr>
              <a:t>OpDay</a:t>
            </a:r>
            <a:r>
              <a:rPr lang="en-US" sz="2000" dirty="0">
                <a:solidFill>
                  <a:schemeClr val="tx2"/>
                </a:solidFill>
              </a:rPr>
              <a:t>.  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ERCOT will be requesting inventory of Resources that plan to qualify for ECRS from QSEs (early April).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Qualification approach from ERCOT may include:</a:t>
            </a:r>
          </a:p>
          <a:p>
            <a:pPr lvl="3"/>
            <a:r>
              <a:rPr lang="en-US" sz="1400" dirty="0">
                <a:solidFill>
                  <a:schemeClr val="tx2"/>
                </a:solidFill>
              </a:rPr>
              <a:t>Leveraging existing qualification into provisional qualification for transitional purposes.</a:t>
            </a:r>
          </a:p>
          <a:p>
            <a:pPr lvl="3"/>
            <a:r>
              <a:rPr lang="en-US" sz="1400" dirty="0">
                <a:solidFill>
                  <a:schemeClr val="tx2"/>
                </a:solidFill>
              </a:rPr>
              <a:t>Considering open-loop telemetry tests to qualify a Resource.</a:t>
            </a:r>
          </a:p>
          <a:p>
            <a:pPr lvl="3"/>
            <a:r>
              <a:rPr lang="en-US" sz="1400" dirty="0">
                <a:solidFill>
                  <a:schemeClr val="tx2"/>
                </a:solidFill>
              </a:rPr>
              <a:t>Considering if one Resource successfully qualifies, allow provisional qualification for remainder of fleet with similar capabilities or other AS qualification.</a:t>
            </a:r>
          </a:p>
          <a:p>
            <a:pPr marL="0" indent="0">
              <a:buNone/>
            </a:pPr>
            <a:endParaRPr lang="en-US" sz="1400" i="1" dirty="0">
              <a:solidFill>
                <a:srgbClr val="C00000"/>
              </a:solidFill>
            </a:endParaRPr>
          </a:p>
          <a:p>
            <a:pPr marL="400050" lvl="1" indent="0">
              <a:buNone/>
            </a:pPr>
            <a:r>
              <a:rPr lang="en-US" sz="1600" i="1" dirty="0">
                <a:solidFill>
                  <a:srgbClr val="C00000"/>
                </a:solidFill>
              </a:rPr>
              <a:t>ANY QUESTIONS?</a:t>
            </a:r>
          </a:p>
          <a:p>
            <a:pPr marL="400050" lvl="1" indent="0">
              <a:buNone/>
            </a:pPr>
            <a:r>
              <a:rPr lang="en-US" sz="1600" i="1" dirty="0">
                <a:solidFill>
                  <a:srgbClr val="C00000"/>
                </a:solidFill>
                <a:hlinkClick r:id="rId4"/>
              </a:rPr>
              <a:t>Matt.Mereness@ercot.com</a:t>
            </a:r>
            <a:r>
              <a:rPr lang="en-US" sz="1600" i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D0D35-51F9-4418-9960-2905D19B4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0416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c34af464-7aa1-4edd-9be4-83dffc1cb926"/>
    <ds:schemaRef ds:uri="http://purl.org/dc/elements/1.1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277935</TotalTime>
  <Words>235</Words>
  <Application>Microsoft Office PowerPoint</Application>
  <PresentationFormat>On-screen Show (4:3)</PresentationFormat>
  <Paragraphs>42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Custom Design</vt:lpstr>
      <vt:lpstr>PowerPoint Presentation</vt:lpstr>
      <vt:lpstr>Market Readiness Progression for ECRS</vt:lpstr>
      <vt:lpstr>Market Readiness for ECRS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2870</cp:revision>
  <cp:lastPrinted>2020-02-05T17:47:59Z</cp:lastPrinted>
  <dcterms:created xsi:type="dcterms:W3CDTF">2016-01-21T15:20:31Z</dcterms:created>
  <dcterms:modified xsi:type="dcterms:W3CDTF">2023-02-17T19:52:52Z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