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customXml/itemProps1.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4339" r:id="rId2"/>
    <p:sldMasterId id="2147484342" r:id="rId3"/>
  </p:sldMasterIdLst>
  <p:notesMasterIdLst>
    <p:notesMasterId r:id="rId12"/>
  </p:notesMasterIdLst>
  <p:handoutMasterIdLst>
    <p:handoutMasterId r:id="rId13"/>
  </p:handoutMasterIdLst>
  <p:sldIdLst>
    <p:sldId id="256" r:id="rId4"/>
    <p:sldId id="312" r:id="rId5"/>
    <p:sldId id="316" r:id="rId6"/>
    <p:sldId id="319" r:id="rId7"/>
    <p:sldId id="309" r:id="rId8"/>
    <p:sldId id="315" r:id="rId9"/>
    <p:sldId id="320" r:id="rId10"/>
    <p:sldId id="260" r:id="rId11"/>
  </p:sldIdLst>
  <p:sldSz cx="9144000" cy="6858000" type="screen4x3"/>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775DCB02-9BB8-47FD-8907-85C794F793BA}" styleName="Themed Style 1 - Accent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0660B408-B3CF-4A94-85FC-2B1E0A45F4A2}" styleName="Dark Style 2 - Accent 1/Accent 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1">
              <a:tint val="20000"/>
            </a:schemeClr>
          </a:solidFill>
        </a:fill>
      </a:tcStyle>
    </a:lastRow>
    <a:firstRow>
      <a:tcTxStyle b="on">
        <a:fontRef idx="minor">
          <a:scrgbClr r="0" g="0" b="0"/>
        </a:fontRef>
        <a:schemeClr val="lt1"/>
      </a:tcTxStyle>
      <a:tcStyle>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0054" autoAdjust="0"/>
    <p:restoredTop sz="86855" autoAdjust="0"/>
  </p:normalViewPr>
  <p:slideViewPr>
    <p:cSldViewPr>
      <p:cViewPr varScale="1">
        <p:scale>
          <a:sx n="77" d="100"/>
          <a:sy n="77" d="100"/>
        </p:scale>
        <p:origin x="1416" y="67"/>
      </p:cViewPr>
      <p:guideLst>
        <p:guide orient="horz" pos="2160"/>
        <p:guide pos="2880"/>
      </p:guideLst>
    </p:cSldViewPr>
  </p:slideViewPr>
  <p:outlineViewPr>
    <p:cViewPr>
      <p:scale>
        <a:sx n="33" d="100"/>
        <a:sy n="33" d="100"/>
      </p:scale>
      <p:origin x="0" y="-3638"/>
    </p:cViewPr>
  </p:outlineViewPr>
  <p:notesTextViewPr>
    <p:cViewPr>
      <p:scale>
        <a:sx n="1" d="1"/>
        <a:sy n="1" d="1"/>
      </p:scale>
      <p:origin x="0" y="0"/>
    </p:cViewPr>
  </p:notesTextViewPr>
  <p:notesViewPr>
    <p:cSldViewPr>
      <p:cViewPr varScale="1">
        <p:scale>
          <a:sx n="70" d="100"/>
          <a:sy n="70" d="100"/>
        </p:scale>
        <p:origin x="3048" y="43"/>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handoutMaster" Target="handoutMasters/handoutMaster1.xml"/><Relationship Id="rId3" Type="http://schemas.openxmlformats.org/officeDocument/2006/relationships/slideMaster" Target="slideMasters/slideMaster2.xml"/><Relationship Id="rId7" Type="http://schemas.openxmlformats.org/officeDocument/2006/relationships/slide" Target="slides/slide4.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Master" Target="slideMasters/slideMaster1.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3.xml"/><Relationship Id="rId11" Type="http://schemas.openxmlformats.org/officeDocument/2006/relationships/slide" Target="slides/slide8.xml"/><Relationship Id="rId5" Type="http://schemas.openxmlformats.org/officeDocument/2006/relationships/slide" Target="slides/slide2.xml"/><Relationship Id="rId15" Type="http://schemas.openxmlformats.org/officeDocument/2006/relationships/viewProps" Target="viewProps.xml"/><Relationship Id="rId10" Type="http://schemas.openxmlformats.org/officeDocument/2006/relationships/slide" Target="slides/slide7.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0"/>
            <a:ext cx="3037840" cy="464820"/>
          </a:xfrm>
          <a:prstGeom prst="rect">
            <a:avLst/>
          </a:prstGeom>
        </p:spPr>
        <p:txBody>
          <a:bodyPr vert="horz" lIns="93166" tIns="46582" rIns="93166" bIns="46582" rtlCol="0"/>
          <a:lstStyle>
            <a:lvl1pPr algn="l">
              <a:defRPr sz="1200"/>
            </a:lvl1pPr>
          </a:lstStyle>
          <a:p>
            <a:endParaRPr lang="en-US" dirty="0"/>
          </a:p>
        </p:txBody>
      </p:sp>
      <p:sp>
        <p:nvSpPr>
          <p:cNvPr id="3" name="Date Placeholder 2"/>
          <p:cNvSpPr>
            <a:spLocks noGrp="1"/>
          </p:cNvSpPr>
          <p:nvPr>
            <p:ph type="dt" sz="quarter" idx="1"/>
          </p:nvPr>
        </p:nvSpPr>
        <p:spPr>
          <a:xfrm>
            <a:off x="3970939" y="0"/>
            <a:ext cx="3037840" cy="464820"/>
          </a:xfrm>
          <a:prstGeom prst="rect">
            <a:avLst/>
          </a:prstGeom>
        </p:spPr>
        <p:txBody>
          <a:bodyPr vert="horz" lIns="93166" tIns="46582" rIns="93166" bIns="46582" rtlCol="0"/>
          <a:lstStyle>
            <a:lvl1pPr algn="r">
              <a:defRPr sz="1200"/>
            </a:lvl1pPr>
          </a:lstStyle>
          <a:p>
            <a:fld id="{656E9F4A-4066-491C-8F25-BCC5643327B9}" type="datetimeFigureOut">
              <a:rPr lang="en-US" smtClean="0"/>
              <a:t>2/18/2023</a:t>
            </a:fld>
            <a:endParaRPr lang="en-US" dirty="0"/>
          </a:p>
        </p:txBody>
      </p:sp>
      <p:sp>
        <p:nvSpPr>
          <p:cNvPr id="4" name="Footer Placeholder 3"/>
          <p:cNvSpPr>
            <a:spLocks noGrp="1"/>
          </p:cNvSpPr>
          <p:nvPr>
            <p:ph type="ftr" sz="quarter" idx="2"/>
          </p:nvPr>
        </p:nvSpPr>
        <p:spPr>
          <a:xfrm>
            <a:off x="1" y="8829968"/>
            <a:ext cx="3037840" cy="464820"/>
          </a:xfrm>
          <a:prstGeom prst="rect">
            <a:avLst/>
          </a:prstGeom>
        </p:spPr>
        <p:txBody>
          <a:bodyPr vert="horz" lIns="93166" tIns="46582" rIns="93166" bIns="46582" rtlCol="0" anchor="b"/>
          <a:lstStyle>
            <a:lvl1pPr algn="l">
              <a:defRPr sz="1200"/>
            </a:lvl1pPr>
          </a:lstStyle>
          <a:p>
            <a:endParaRPr lang="en-US" dirty="0"/>
          </a:p>
        </p:txBody>
      </p:sp>
      <p:sp>
        <p:nvSpPr>
          <p:cNvPr id="5" name="Slide Number Placeholder 4"/>
          <p:cNvSpPr>
            <a:spLocks noGrp="1"/>
          </p:cNvSpPr>
          <p:nvPr>
            <p:ph type="sldNum" sz="quarter" idx="3"/>
          </p:nvPr>
        </p:nvSpPr>
        <p:spPr>
          <a:xfrm>
            <a:off x="3970939" y="8829968"/>
            <a:ext cx="3037840" cy="464820"/>
          </a:xfrm>
          <a:prstGeom prst="rect">
            <a:avLst/>
          </a:prstGeom>
        </p:spPr>
        <p:txBody>
          <a:bodyPr vert="horz" lIns="93166" tIns="46582" rIns="93166" bIns="46582" rtlCol="0" anchor="b"/>
          <a:lstStyle>
            <a:lvl1pPr algn="r">
              <a:defRPr sz="1200"/>
            </a:lvl1pPr>
          </a:lstStyle>
          <a:p>
            <a:fld id="{0AAC5BAE-5329-436C-BB9D-CF26C62919CE}" type="slidenum">
              <a:rPr lang="en-US" smtClean="0"/>
              <a:t>‹#›</a:t>
            </a:fld>
            <a:endParaRPr lang="en-US" dirty="0"/>
          </a:p>
        </p:txBody>
      </p:sp>
    </p:spTree>
    <p:extLst>
      <p:ext uri="{BB962C8B-B14F-4D97-AF65-F5344CB8AC3E}">
        <p14:creationId xmlns:p14="http://schemas.microsoft.com/office/powerpoint/2010/main" val="1367848003"/>
      </p:ext>
    </p:extLst>
  </p:cSld>
  <p:clrMap bg1="lt1" tx1="dk1" bg2="lt2" tx2="dk2" accent1="accent1" accent2="accent2" accent3="accent3" accent4="accent4" accent5="accent5" accent6="accent6" hlink="hlink" folHlink="folHlink"/>
  <p:hf hdr="0" ftr="0" dt="0"/>
</p:handoutMaster>
</file>

<file path=ppt/media/image1.jp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0"/>
            <a:ext cx="3037840" cy="464820"/>
          </a:xfrm>
          <a:prstGeom prst="rect">
            <a:avLst/>
          </a:prstGeom>
        </p:spPr>
        <p:txBody>
          <a:bodyPr vert="horz" lIns="93166" tIns="46582" rIns="93166" bIns="46582" rtlCol="0"/>
          <a:lstStyle>
            <a:lvl1pPr algn="l">
              <a:defRPr sz="1200"/>
            </a:lvl1pPr>
          </a:lstStyle>
          <a:p>
            <a:endParaRPr lang="en-US" dirty="0"/>
          </a:p>
        </p:txBody>
      </p:sp>
      <p:sp>
        <p:nvSpPr>
          <p:cNvPr id="3" name="Date Placeholder 2"/>
          <p:cNvSpPr>
            <a:spLocks noGrp="1"/>
          </p:cNvSpPr>
          <p:nvPr>
            <p:ph type="dt" idx="1"/>
          </p:nvPr>
        </p:nvSpPr>
        <p:spPr>
          <a:xfrm>
            <a:off x="3970939" y="0"/>
            <a:ext cx="3037840" cy="464820"/>
          </a:xfrm>
          <a:prstGeom prst="rect">
            <a:avLst/>
          </a:prstGeom>
        </p:spPr>
        <p:txBody>
          <a:bodyPr vert="horz" lIns="93166" tIns="46582" rIns="93166" bIns="46582" rtlCol="0"/>
          <a:lstStyle>
            <a:lvl1pPr algn="r">
              <a:defRPr sz="1200"/>
            </a:lvl1pPr>
          </a:lstStyle>
          <a:p>
            <a:fld id="{A1447C23-70FF-4D54-8A37-93BEF4D37D87}" type="datetimeFigureOut">
              <a:rPr lang="en-US" smtClean="0"/>
              <a:t>2/18/2023</a:t>
            </a:fld>
            <a:endParaRPr lang="en-US" dirty="0"/>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66" tIns="46582" rIns="93166" bIns="46582" rtlCol="0" anchor="ctr"/>
          <a:lstStyle/>
          <a:p>
            <a:endParaRPr lang="en-US" dirty="0"/>
          </a:p>
        </p:txBody>
      </p:sp>
      <p:sp>
        <p:nvSpPr>
          <p:cNvPr id="5" name="Notes Placeholder 4"/>
          <p:cNvSpPr>
            <a:spLocks noGrp="1"/>
          </p:cNvSpPr>
          <p:nvPr>
            <p:ph type="body" sz="quarter" idx="3"/>
          </p:nvPr>
        </p:nvSpPr>
        <p:spPr>
          <a:xfrm>
            <a:off x="701040" y="4415791"/>
            <a:ext cx="5608320" cy="4183380"/>
          </a:xfrm>
          <a:prstGeom prst="rect">
            <a:avLst/>
          </a:prstGeom>
        </p:spPr>
        <p:txBody>
          <a:bodyPr vert="horz" lIns="93166" tIns="46582" rIns="93166" bIns="46582"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1" y="8829968"/>
            <a:ext cx="3037840" cy="464820"/>
          </a:xfrm>
          <a:prstGeom prst="rect">
            <a:avLst/>
          </a:prstGeom>
        </p:spPr>
        <p:txBody>
          <a:bodyPr vert="horz" lIns="93166" tIns="46582" rIns="93166" bIns="46582" rtlCol="0" anchor="b"/>
          <a:lstStyle>
            <a:lvl1pPr algn="l">
              <a:defRPr sz="1200"/>
            </a:lvl1pPr>
          </a:lstStyle>
          <a:p>
            <a:endParaRPr lang="en-US" dirty="0"/>
          </a:p>
        </p:txBody>
      </p:sp>
      <p:sp>
        <p:nvSpPr>
          <p:cNvPr id="7" name="Slide Number Placeholder 6"/>
          <p:cNvSpPr>
            <a:spLocks noGrp="1"/>
          </p:cNvSpPr>
          <p:nvPr>
            <p:ph type="sldNum" sz="quarter" idx="5"/>
          </p:nvPr>
        </p:nvSpPr>
        <p:spPr>
          <a:xfrm>
            <a:off x="3970939" y="8829968"/>
            <a:ext cx="3037840" cy="464820"/>
          </a:xfrm>
          <a:prstGeom prst="rect">
            <a:avLst/>
          </a:prstGeom>
        </p:spPr>
        <p:txBody>
          <a:bodyPr vert="horz" lIns="93166" tIns="46582" rIns="93166" bIns="46582" rtlCol="0" anchor="b"/>
          <a:lstStyle>
            <a:lvl1pPr algn="r">
              <a:defRPr sz="1200"/>
            </a:lvl1pPr>
          </a:lstStyle>
          <a:p>
            <a:fld id="{3938A51B-00BD-480F-A961-AEEFF753F556}" type="slidenum">
              <a:rPr lang="en-US" smtClean="0"/>
              <a:t>‹#›</a:t>
            </a:fld>
            <a:endParaRPr lang="en-US" dirty="0"/>
          </a:p>
        </p:txBody>
      </p:sp>
    </p:spTree>
    <p:extLst>
      <p:ext uri="{BB962C8B-B14F-4D97-AF65-F5344CB8AC3E}">
        <p14:creationId xmlns:p14="http://schemas.microsoft.com/office/powerpoint/2010/main" val="1477533323"/>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38A51B-00BD-480F-A961-AEEFF753F556}" type="slidenum">
              <a:rPr lang="en-US" smtClean="0"/>
              <a:t>1</a:t>
            </a:fld>
            <a:endParaRPr lang="en-US" dirty="0"/>
          </a:p>
        </p:txBody>
      </p:sp>
    </p:spTree>
    <p:extLst>
      <p:ext uri="{BB962C8B-B14F-4D97-AF65-F5344CB8AC3E}">
        <p14:creationId xmlns:p14="http://schemas.microsoft.com/office/powerpoint/2010/main" val="172288124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938A51B-00BD-480F-A961-AEEFF753F556}" type="slidenum">
              <a:rPr lang="en-US" smtClean="0"/>
              <a:t>4</a:t>
            </a:fld>
            <a:endParaRPr lang="en-US" dirty="0"/>
          </a:p>
        </p:txBody>
      </p:sp>
    </p:spTree>
    <p:extLst>
      <p:ext uri="{BB962C8B-B14F-4D97-AF65-F5344CB8AC3E}">
        <p14:creationId xmlns:p14="http://schemas.microsoft.com/office/powerpoint/2010/main" val="341981329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3938A51B-00BD-480F-A961-AEEFF753F556}" type="slidenum">
              <a:rPr lang="en-US" smtClean="0"/>
              <a:t>5</a:t>
            </a:fld>
            <a:endParaRPr lang="en-US" dirty="0"/>
          </a:p>
        </p:txBody>
      </p:sp>
    </p:spTree>
    <p:extLst>
      <p:ext uri="{BB962C8B-B14F-4D97-AF65-F5344CB8AC3E}">
        <p14:creationId xmlns:p14="http://schemas.microsoft.com/office/powerpoint/2010/main" val="47187814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38A51B-00BD-480F-A961-AEEFF753F556}" type="slidenum">
              <a:rPr lang="en-US" smtClean="0"/>
              <a:t>8</a:t>
            </a:fld>
            <a:endParaRPr lang="en-US" dirty="0"/>
          </a:p>
        </p:txBody>
      </p:sp>
    </p:spTree>
    <p:extLst>
      <p:ext uri="{BB962C8B-B14F-4D97-AF65-F5344CB8AC3E}">
        <p14:creationId xmlns:p14="http://schemas.microsoft.com/office/powerpoint/2010/main" val="314077471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twoObj">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6"/>
          <p:cNvSpPr>
            <a:spLocks noGrp="1" noChangeArrowheads="1"/>
          </p:cNvSpPr>
          <p:nvPr>
            <p:ph type="sldNum" sz="quarter" idx="10"/>
          </p:nvPr>
        </p:nvSpPr>
        <p:spPr>
          <a:ln/>
        </p:spPr>
        <p:txBody>
          <a:bodyPr/>
          <a:lstStyle>
            <a:lvl1pPr>
              <a:defRPr/>
            </a:lvl1pPr>
          </a:lstStyle>
          <a:p>
            <a:pPr marL="0" marR="0" lvl="0" indent="0" algn="r" defTabSz="914400" rtl="0" eaLnBrk="1" fontAlgn="base" latinLnBrk="0" hangingPunct="1">
              <a:lnSpc>
                <a:spcPct val="100000"/>
              </a:lnSpc>
              <a:spcBef>
                <a:spcPct val="0"/>
              </a:spcBef>
              <a:spcAft>
                <a:spcPct val="0"/>
              </a:spcAft>
              <a:buClrTx/>
              <a:buSzTx/>
              <a:buFontTx/>
              <a:buNone/>
              <a:tabLst/>
              <a:defRPr/>
            </a:pPr>
            <a:fld id="{F21EDB76-CD43-480E-8EA0-CC06EF22C0A1}" type="slidenum">
              <a:rPr kumimoji="0" lang="en-US" sz="1400" b="0" i="0" u="none" strike="noStrike" kern="1200" cap="none" spc="0" normalizeH="0" baseline="0" noProof="0">
                <a:ln>
                  <a:noFill/>
                </a:ln>
                <a:solidFill>
                  <a:srgbClr val="000000"/>
                </a:solidFill>
                <a:effectLst/>
                <a:uLnTx/>
                <a:uFillTx/>
                <a:latin typeface="Arial" charset="0"/>
                <a:ea typeface="+mn-ea"/>
                <a:cs typeface="+mn-cs"/>
              </a:rPr>
              <a:pPr marL="0" marR="0" lvl="0" indent="0" algn="r" defTabSz="914400" rtl="0" eaLnBrk="1" fontAlgn="base" latinLnBrk="0" hangingPunct="1">
                <a:lnSpc>
                  <a:spcPct val="100000"/>
                </a:lnSpc>
                <a:spcBef>
                  <a:spcPct val="0"/>
                </a:spcBef>
                <a:spcAft>
                  <a:spcPct val="0"/>
                </a:spcAft>
                <a:buClrTx/>
                <a:buSzTx/>
                <a:buFontTx/>
                <a:buNone/>
                <a:tabLst/>
                <a:defRPr/>
              </a:pPr>
              <a:t>‹#›</a:t>
            </a:fld>
            <a:endParaRPr kumimoji="0" lang="en-US" sz="1400" b="0" i="0" u="none" strike="noStrike" kern="1200" cap="none" spc="0" normalizeH="0" baseline="0" noProof="0" dirty="0">
              <a:ln>
                <a:noFill/>
              </a:ln>
              <a:solidFill>
                <a:srgbClr val="000000"/>
              </a:solidFill>
              <a:effectLst/>
              <a:uLnTx/>
              <a:uFillTx/>
              <a:latin typeface="Arial" charset="0"/>
              <a:ea typeface="+mn-ea"/>
              <a:cs typeface="+mn-cs"/>
            </a:endParaRPr>
          </a:p>
        </p:txBody>
      </p:sp>
      <p:sp>
        <p:nvSpPr>
          <p:cNvPr id="6" name="Rectangle 5"/>
          <p:cNvSpPr>
            <a:spLocks noGrp="1" noChangeArrowheads="1"/>
          </p:cNvSpPr>
          <p:nvPr>
            <p:ph type="ftr" sz="quarter" idx="11"/>
          </p:nvPr>
        </p:nvSpPr>
        <p:spPr>
          <a:ln/>
        </p:spPr>
        <p:txBody>
          <a:bodyPr/>
          <a:lstStyle>
            <a:lvl1pPr>
              <a:defRPr/>
            </a:lvl1p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a:ln>
                  <a:noFill/>
                </a:ln>
                <a:solidFill>
                  <a:srgbClr val="000000"/>
                </a:solidFill>
                <a:effectLst/>
                <a:uLnTx/>
                <a:uFillTx/>
                <a:latin typeface="Arial" charset="0"/>
                <a:ea typeface="+mn-ea"/>
                <a:cs typeface="+mn-cs"/>
              </a:rPr>
              <a:t>Retail Market Training Task Force</a:t>
            </a:r>
          </a:p>
        </p:txBody>
      </p:sp>
      <p:sp>
        <p:nvSpPr>
          <p:cNvPr id="7" name="Rectangle 4"/>
          <p:cNvSpPr>
            <a:spLocks noGrp="1" noChangeArrowheads="1"/>
          </p:cNvSpPr>
          <p:nvPr>
            <p:ph type="dt" sz="half" idx="12"/>
          </p:nvPr>
        </p:nvSpPr>
        <p:spPr>
          <a:ln/>
        </p:spPr>
        <p:txBody>
          <a:bodyPr/>
          <a:lstStyle>
            <a:lvl1pPr>
              <a:defRPr/>
            </a:lvl1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a:ln>
                  <a:noFill/>
                </a:ln>
                <a:solidFill>
                  <a:srgbClr val="000000"/>
                </a:solidFill>
                <a:effectLst/>
                <a:uLnTx/>
                <a:uFillTx/>
                <a:latin typeface="Arial" charset="0"/>
                <a:ea typeface="+mn-ea"/>
                <a:cs typeface="+mn-cs"/>
              </a:rPr>
              <a:t>Update to RMS</a:t>
            </a:r>
          </a:p>
        </p:txBody>
      </p:sp>
    </p:spTree>
    <p:extLst>
      <p:ext uri="{BB962C8B-B14F-4D97-AF65-F5344CB8AC3E}">
        <p14:creationId xmlns:p14="http://schemas.microsoft.com/office/powerpoint/2010/main" val="5082206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3" y="0"/>
            <a:ext cx="3038093"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3030053" y="0"/>
            <a:ext cx="48006"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342900" y="594359"/>
            <a:ext cx="2400300" cy="2286000"/>
          </a:xfrm>
        </p:spPr>
        <p:txBody>
          <a:bodyPr anchor="b">
            <a:normAutofit/>
          </a:bodyPr>
          <a:lstStyle>
            <a:lvl1pPr>
              <a:defRPr sz="36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3460237" y="731520"/>
            <a:ext cx="5009393" cy="5257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342900" y="2926080"/>
            <a:ext cx="24003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349134" y="6459786"/>
            <a:ext cx="1963883" cy="365125"/>
          </a:xfrm>
        </p:spPr>
        <p:txBody>
          <a:bodyPr/>
          <a:lstStyle>
            <a:lvl1pPr algn="l">
              <a:defRPr/>
            </a:lvl1pPr>
          </a:lstStyle>
          <a:p>
            <a:r>
              <a:rPr lang="en-US"/>
              <a:t>1/9/2018</a:t>
            </a:r>
            <a:endParaRPr lang="en-US" dirty="0"/>
          </a:p>
        </p:txBody>
      </p:sp>
      <p:sp>
        <p:nvSpPr>
          <p:cNvPr id="6" name="Footer Placeholder 5"/>
          <p:cNvSpPr>
            <a:spLocks noGrp="1"/>
          </p:cNvSpPr>
          <p:nvPr>
            <p:ph type="ftr" sz="quarter" idx="11"/>
          </p:nvPr>
        </p:nvSpPr>
        <p:spPr>
          <a:xfrm>
            <a:off x="3600450" y="6459786"/>
            <a:ext cx="3486150" cy="365125"/>
          </a:xfrm>
        </p:spPr>
        <p:txBody>
          <a:bodyPr/>
          <a:lstStyle>
            <a:lvl1pPr algn="l">
              <a:defRPr>
                <a:solidFill>
                  <a:schemeClr val="tx2"/>
                </a:solidFill>
              </a:defRPr>
            </a:lvl1pPr>
          </a:lstStyle>
          <a:p>
            <a:r>
              <a:rPr lang="en-US"/>
              <a:t>December TAC &amp; Board of Directors Update </a:t>
            </a:r>
            <a:endParaRPr lang="en-US"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EDEDA31E-5185-4CB0-88E0-309A957138BF}" type="slidenum">
              <a:rPr lang="en-US" smtClean="0"/>
              <a:t>‹#›</a:t>
            </a:fld>
            <a:endParaRPr lang="en-US" dirty="0"/>
          </a:p>
        </p:txBody>
      </p:sp>
    </p:spTree>
    <p:extLst>
      <p:ext uri="{BB962C8B-B14F-4D97-AF65-F5344CB8AC3E}">
        <p14:creationId xmlns:p14="http://schemas.microsoft.com/office/powerpoint/2010/main" val="413781551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9141619"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2" y="491507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22960" y="5074920"/>
            <a:ext cx="7589520" cy="822960"/>
          </a:xfrm>
        </p:spPr>
        <p:txBody>
          <a:bodyPr tIns="0" bIns="0" anchor="b">
            <a:noAutofit/>
          </a:bodyPr>
          <a:lstStyle>
            <a:lvl1pPr>
              <a:defRPr sz="3600" b="0">
                <a:solidFill>
                  <a:srgbClr val="FFFFFF"/>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12" y="0"/>
            <a:ext cx="9143989" cy="4915076"/>
          </a:xfrm>
          <a:blipFill>
            <a:blip r:embed="rId2"/>
            <a:stretch>
              <a:fillRect/>
            </a:stretch>
          </a:blipFill>
        </p:spPr>
        <p:txBody>
          <a:bodyPr lIns="457200" tIns="457200" anchor="t"/>
          <a:lstStyle>
            <a:lvl1pPr marL="0" indent="0">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822959" y="5907024"/>
            <a:ext cx="7589520"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r>
              <a:rPr lang="en-US"/>
              <a:t>1/9/2018</a:t>
            </a:r>
            <a:endParaRPr lang="en-US" dirty="0"/>
          </a:p>
        </p:txBody>
      </p:sp>
      <p:sp>
        <p:nvSpPr>
          <p:cNvPr id="6" name="Footer Placeholder 5"/>
          <p:cNvSpPr>
            <a:spLocks noGrp="1"/>
          </p:cNvSpPr>
          <p:nvPr>
            <p:ph type="ftr" sz="quarter" idx="11"/>
          </p:nvPr>
        </p:nvSpPr>
        <p:spPr/>
        <p:txBody>
          <a:bodyPr/>
          <a:lstStyle/>
          <a:p>
            <a:r>
              <a:rPr lang="en-US"/>
              <a:t>December TAC &amp; Board of Directors Update </a:t>
            </a:r>
            <a:endParaRPr lang="en-US" dirty="0"/>
          </a:p>
        </p:txBody>
      </p:sp>
      <p:sp>
        <p:nvSpPr>
          <p:cNvPr id="7" name="Slide Number Placeholder 6"/>
          <p:cNvSpPr>
            <a:spLocks noGrp="1"/>
          </p:cNvSpPr>
          <p:nvPr>
            <p:ph type="sldNum" sz="quarter" idx="12"/>
          </p:nvPr>
        </p:nvSpPr>
        <p:spPr/>
        <p:txBody>
          <a:bodyPr/>
          <a:lstStyle/>
          <a:p>
            <a:fld id="{EDEDA31E-5185-4CB0-88E0-309A957138BF}" type="slidenum">
              <a:rPr lang="en-US" smtClean="0"/>
              <a:t>‹#›</a:t>
            </a:fld>
            <a:endParaRPr lang="en-US" dirty="0"/>
          </a:p>
        </p:txBody>
      </p:sp>
    </p:spTree>
    <p:extLst>
      <p:ext uri="{BB962C8B-B14F-4D97-AF65-F5344CB8AC3E}">
        <p14:creationId xmlns:p14="http://schemas.microsoft.com/office/powerpoint/2010/main" val="244967522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r>
              <a:rPr lang="en-US"/>
              <a:t>1/9/2018</a:t>
            </a:r>
            <a:endParaRPr lang="en-US" dirty="0"/>
          </a:p>
        </p:txBody>
      </p:sp>
      <p:sp>
        <p:nvSpPr>
          <p:cNvPr id="5" name="Footer Placeholder 4"/>
          <p:cNvSpPr>
            <a:spLocks noGrp="1"/>
          </p:cNvSpPr>
          <p:nvPr>
            <p:ph type="ftr" sz="quarter" idx="11"/>
          </p:nvPr>
        </p:nvSpPr>
        <p:spPr/>
        <p:txBody>
          <a:bodyPr/>
          <a:lstStyle/>
          <a:p>
            <a:r>
              <a:rPr lang="en-US"/>
              <a:t>December TAC &amp; Board of Directors Update </a:t>
            </a:r>
            <a:endParaRPr lang="en-US" dirty="0"/>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dirty="0"/>
          </a:p>
        </p:txBody>
      </p:sp>
    </p:spTree>
    <p:extLst>
      <p:ext uri="{BB962C8B-B14F-4D97-AF65-F5344CB8AC3E}">
        <p14:creationId xmlns:p14="http://schemas.microsoft.com/office/powerpoint/2010/main" val="190434069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6543675" y="414779"/>
            <a:ext cx="1971675" cy="5757421"/>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414779"/>
            <a:ext cx="5800725" cy="5757420"/>
          </a:xfrm>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r>
              <a:rPr lang="en-US"/>
              <a:t>1/9/2018</a:t>
            </a:r>
            <a:endParaRPr lang="en-US" dirty="0"/>
          </a:p>
        </p:txBody>
      </p:sp>
      <p:sp>
        <p:nvSpPr>
          <p:cNvPr id="5" name="Footer Placeholder 4"/>
          <p:cNvSpPr>
            <a:spLocks noGrp="1"/>
          </p:cNvSpPr>
          <p:nvPr>
            <p:ph type="ftr" sz="quarter" idx="11"/>
          </p:nvPr>
        </p:nvSpPr>
        <p:spPr/>
        <p:txBody>
          <a:bodyPr/>
          <a:lstStyle/>
          <a:p>
            <a:r>
              <a:rPr lang="en-US"/>
              <a:t>December TAC &amp; Board of Directors Update </a:t>
            </a:r>
            <a:endParaRPr lang="en-US" dirty="0"/>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dirty="0"/>
          </a:p>
        </p:txBody>
      </p:sp>
    </p:spTree>
    <p:extLst>
      <p:ext uri="{BB962C8B-B14F-4D97-AF65-F5344CB8AC3E}">
        <p14:creationId xmlns:p14="http://schemas.microsoft.com/office/powerpoint/2010/main" val="6648813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1"/>
                </a:solidFill>
              </a:defRPr>
            </a:lvl1pPr>
          </a:lstStyle>
          <a:p>
            <a:r>
              <a:rPr lang="en-US" dirty="0"/>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6"/>
          <p:cNvSpPr>
            <a:spLocks noGrp="1" noChangeArrowheads="1"/>
          </p:cNvSpPr>
          <p:nvPr>
            <p:ph type="sldNum" sz="quarter" idx="10"/>
          </p:nvPr>
        </p:nvSpPr>
        <p:spPr>
          <a:ln/>
        </p:spPr>
        <p:txBody>
          <a:bodyPr/>
          <a:lstStyle>
            <a:lvl1pPr>
              <a:defRPr/>
            </a:lvl1pPr>
          </a:lstStyle>
          <a:p>
            <a:pPr marL="0" marR="0" lvl="0" indent="0" algn="r" defTabSz="914400" rtl="0" eaLnBrk="1" fontAlgn="base" latinLnBrk="0" hangingPunct="1">
              <a:lnSpc>
                <a:spcPct val="100000"/>
              </a:lnSpc>
              <a:spcBef>
                <a:spcPct val="0"/>
              </a:spcBef>
              <a:spcAft>
                <a:spcPct val="0"/>
              </a:spcAft>
              <a:buClrTx/>
              <a:buSzTx/>
              <a:buFontTx/>
              <a:buNone/>
              <a:tabLst/>
              <a:defRPr/>
            </a:pPr>
            <a:fld id="{3185C669-FB09-4A92-913B-0BA846DAB37C}" type="slidenum">
              <a:rPr kumimoji="0" lang="en-US" sz="1400" b="0" i="0" u="none" strike="noStrike" kern="1200" cap="none" spc="0" normalizeH="0" baseline="0" noProof="0">
                <a:ln>
                  <a:noFill/>
                </a:ln>
                <a:solidFill>
                  <a:srgbClr val="000000"/>
                </a:solidFill>
                <a:effectLst/>
                <a:uLnTx/>
                <a:uFillTx/>
                <a:latin typeface="Arial" charset="0"/>
                <a:ea typeface="+mn-ea"/>
                <a:cs typeface="+mn-cs"/>
              </a:rPr>
              <a:pPr marL="0" marR="0" lvl="0" indent="0" algn="r" defTabSz="914400" rtl="0" eaLnBrk="1" fontAlgn="base" latinLnBrk="0" hangingPunct="1">
                <a:lnSpc>
                  <a:spcPct val="100000"/>
                </a:lnSpc>
                <a:spcBef>
                  <a:spcPct val="0"/>
                </a:spcBef>
                <a:spcAft>
                  <a:spcPct val="0"/>
                </a:spcAft>
                <a:buClrTx/>
                <a:buSzTx/>
                <a:buFontTx/>
                <a:buNone/>
                <a:tabLst/>
                <a:defRPr/>
              </a:pPr>
              <a:t>‹#›</a:t>
            </a:fld>
            <a:endParaRPr kumimoji="0" lang="en-US" sz="1400" b="0" i="0" u="none" strike="noStrike" kern="1200" cap="none" spc="0" normalizeH="0" baseline="0" noProof="0" dirty="0">
              <a:ln>
                <a:noFill/>
              </a:ln>
              <a:solidFill>
                <a:srgbClr val="000000"/>
              </a:solidFill>
              <a:effectLst/>
              <a:uLnTx/>
              <a:uFillTx/>
              <a:latin typeface="Arial" charset="0"/>
              <a:ea typeface="+mn-ea"/>
              <a:cs typeface="+mn-cs"/>
            </a:endParaRPr>
          </a:p>
        </p:txBody>
      </p:sp>
      <p:sp>
        <p:nvSpPr>
          <p:cNvPr id="5" name="Rectangle 5"/>
          <p:cNvSpPr>
            <a:spLocks noGrp="1" noChangeArrowheads="1"/>
          </p:cNvSpPr>
          <p:nvPr>
            <p:ph type="ftr" sz="quarter" idx="11"/>
          </p:nvPr>
        </p:nvSpPr>
        <p:spPr>
          <a:ln/>
        </p:spPr>
        <p:txBody>
          <a:bodyPr/>
          <a:lstStyle>
            <a:lvl1pPr>
              <a:defRPr/>
            </a:lvl1p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a:ln>
                  <a:noFill/>
                </a:ln>
                <a:solidFill>
                  <a:srgbClr val="000000"/>
                </a:solidFill>
                <a:effectLst/>
                <a:uLnTx/>
                <a:uFillTx/>
                <a:latin typeface="Arial" charset="0"/>
                <a:ea typeface="+mn-ea"/>
                <a:cs typeface="+mn-cs"/>
              </a:rPr>
              <a:t>Retail Market Training Task Force</a:t>
            </a:r>
          </a:p>
        </p:txBody>
      </p:sp>
      <p:sp>
        <p:nvSpPr>
          <p:cNvPr id="6" name="Rectangle 4"/>
          <p:cNvSpPr>
            <a:spLocks noGrp="1" noChangeArrowheads="1"/>
          </p:cNvSpPr>
          <p:nvPr>
            <p:ph type="dt" sz="half" idx="12"/>
          </p:nvPr>
        </p:nvSpPr>
        <p:spPr>
          <a:ln/>
        </p:spPr>
        <p:txBody>
          <a:bodyPr/>
          <a:lstStyle>
            <a:lvl1pPr>
              <a:defRPr/>
            </a:lvl1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a:ln>
                  <a:noFill/>
                </a:ln>
                <a:solidFill>
                  <a:srgbClr val="000000"/>
                </a:solidFill>
                <a:effectLst/>
                <a:uLnTx/>
                <a:uFillTx/>
                <a:latin typeface="Arial" charset="0"/>
                <a:ea typeface="+mn-ea"/>
                <a:cs typeface="+mn-cs"/>
              </a:rPr>
              <a:t>Update to RMS</a:t>
            </a:r>
          </a:p>
        </p:txBody>
      </p:sp>
    </p:spTree>
    <p:extLst>
      <p:ext uri="{BB962C8B-B14F-4D97-AF65-F5344CB8AC3E}">
        <p14:creationId xmlns:p14="http://schemas.microsoft.com/office/powerpoint/2010/main" val="31217562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822960" y="758952"/>
            <a:ext cx="75438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825038" y="4455621"/>
            <a:ext cx="75438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dirty="0"/>
          </a:p>
        </p:txBody>
      </p:sp>
      <p:cxnSp>
        <p:nvCxnSpPr>
          <p:cNvPr id="9" name="Straight Connector 8"/>
          <p:cNvCxnSpPr/>
          <p:nvPr/>
        </p:nvCxnSpPr>
        <p:spPr>
          <a:xfrm>
            <a:off x="905744" y="4343400"/>
            <a:ext cx="740664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4257643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dirty="0"/>
          </a:p>
        </p:txBody>
      </p:sp>
    </p:spTree>
    <p:extLst>
      <p:ext uri="{BB962C8B-B14F-4D97-AF65-F5344CB8AC3E}">
        <p14:creationId xmlns:p14="http://schemas.microsoft.com/office/powerpoint/2010/main" val="303108047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22960" y="758952"/>
            <a:ext cx="75438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822960" y="4453128"/>
            <a:ext cx="75438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EDEDA31E-5185-4CB0-88E0-309A957138BF}" type="slidenum">
              <a:rPr lang="en-US" smtClean="0"/>
              <a:t>‹#›</a:t>
            </a:fld>
            <a:endParaRPr lang="en-US" dirty="0"/>
          </a:p>
        </p:txBody>
      </p:sp>
      <p:cxnSp>
        <p:nvCxnSpPr>
          <p:cNvPr id="9" name="Straight Connector 8"/>
          <p:cNvCxnSpPr/>
          <p:nvPr/>
        </p:nvCxnSpPr>
        <p:spPr>
          <a:xfrm>
            <a:off x="905744" y="4343400"/>
            <a:ext cx="740664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442842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822960" y="286604"/>
            <a:ext cx="7543800" cy="1450757"/>
          </a:xfrm>
        </p:spPr>
        <p:txBody>
          <a:bodyPr/>
          <a:lstStyle/>
          <a:p>
            <a:r>
              <a:rPr lang="en-US"/>
              <a:t>Click to edit Master title style</a:t>
            </a:r>
            <a:endParaRPr lang="en-US" dirty="0"/>
          </a:p>
        </p:txBody>
      </p:sp>
      <p:sp>
        <p:nvSpPr>
          <p:cNvPr id="3" name="Content Placeholder 2"/>
          <p:cNvSpPr>
            <a:spLocks noGrp="1"/>
          </p:cNvSpPr>
          <p:nvPr>
            <p:ph sz="half" idx="1"/>
          </p:nvPr>
        </p:nvSpPr>
        <p:spPr>
          <a:xfrm>
            <a:off x="822960" y="1845734"/>
            <a:ext cx="3703320"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63440" y="1845736"/>
            <a:ext cx="3703320" cy="4023359"/>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EDEDA31E-5185-4CB0-88E0-309A957138BF}" type="slidenum">
              <a:rPr lang="en-US" smtClean="0"/>
              <a:t>‹#›</a:t>
            </a:fld>
            <a:endParaRPr lang="en-US" dirty="0"/>
          </a:p>
        </p:txBody>
      </p:sp>
    </p:spTree>
    <p:extLst>
      <p:ext uri="{BB962C8B-B14F-4D97-AF65-F5344CB8AC3E}">
        <p14:creationId xmlns:p14="http://schemas.microsoft.com/office/powerpoint/2010/main" val="11478608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822960" y="286604"/>
            <a:ext cx="7543800" cy="1450757"/>
          </a:xfrm>
        </p:spPr>
        <p:txBody>
          <a:bodyPr/>
          <a:lstStyle/>
          <a:p>
            <a:r>
              <a:rPr lang="en-US"/>
              <a:t>Click to edit Master title style</a:t>
            </a:r>
            <a:endParaRPr lang="en-US" dirty="0"/>
          </a:p>
        </p:txBody>
      </p:sp>
      <p:sp>
        <p:nvSpPr>
          <p:cNvPr id="3" name="Text Placeholder 2"/>
          <p:cNvSpPr>
            <a:spLocks noGrp="1"/>
          </p:cNvSpPr>
          <p:nvPr>
            <p:ph type="body" idx="1"/>
          </p:nvPr>
        </p:nvSpPr>
        <p:spPr>
          <a:xfrm>
            <a:off x="822960" y="1846052"/>
            <a:ext cx="370332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22960" y="2582334"/>
            <a:ext cx="3703320" cy="32867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63440" y="1846052"/>
            <a:ext cx="370332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63440" y="2582334"/>
            <a:ext cx="3703320" cy="32867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r>
              <a:rPr lang="en-US"/>
              <a:t>1/9/2018</a:t>
            </a:r>
            <a:endParaRPr lang="en-US" dirty="0"/>
          </a:p>
        </p:txBody>
      </p:sp>
      <p:sp>
        <p:nvSpPr>
          <p:cNvPr id="8" name="Footer Placeholder 7"/>
          <p:cNvSpPr>
            <a:spLocks noGrp="1"/>
          </p:cNvSpPr>
          <p:nvPr>
            <p:ph type="ftr" sz="quarter" idx="11"/>
          </p:nvPr>
        </p:nvSpPr>
        <p:spPr/>
        <p:txBody>
          <a:bodyPr/>
          <a:lstStyle/>
          <a:p>
            <a:r>
              <a:rPr lang="en-US"/>
              <a:t>December TAC &amp; Board of Directors Update </a:t>
            </a:r>
            <a:endParaRPr lang="en-US" dirty="0"/>
          </a:p>
        </p:txBody>
      </p:sp>
      <p:sp>
        <p:nvSpPr>
          <p:cNvPr id="9" name="Slide Number Placeholder 8"/>
          <p:cNvSpPr>
            <a:spLocks noGrp="1"/>
          </p:cNvSpPr>
          <p:nvPr>
            <p:ph type="sldNum" sz="quarter" idx="12"/>
          </p:nvPr>
        </p:nvSpPr>
        <p:spPr/>
        <p:txBody>
          <a:bodyPr/>
          <a:lstStyle/>
          <a:p>
            <a:fld id="{EDEDA31E-5185-4CB0-88E0-309A957138BF}" type="slidenum">
              <a:rPr lang="en-US" smtClean="0"/>
              <a:t>‹#›</a:t>
            </a:fld>
            <a:endParaRPr lang="en-US" dirty="0"/>
          </a:p>
        </p:txBody>
      </p:sp>
    </p:spTree>
    <p:extLst>
      <p:ext uri="{BB962C8B-B14F-4D97-AF65-F5344CB8AC3E}">
        <p14:creationId xmlns:p14="http://schemas.microsoft.com/office/powerpoint/2010/main" val="4905089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r>
              <a:rPr lang="en-US"/>
              <a:t>1/9/2018</a:t>
            </a:r>
            <a:endParaRPr lang="en-US" dirty="0"/>
          </a:p>
        </p:txBody>
      </p:sp>
      <p:sp>
        <p:nvSpPr>
          <p:cNvPr id="4" name="Footer Placeholder 3"/>
          <p:cNvSpPr>
            <a:spLocks noGrp="1"/>
          </p:cNvSpPr>
          <p:nvPr>
            <p:ph type="ftr" sz="quarter" idx="11"/>
          </p:nvPr>
        </p:nvSpPr>
        <p:spPr/>
        <p:txBody>
          <a:bodyPr/>
          <a:lstStyle/>
          <a:p>
            <a:r>
              <a:rPr lang="en-US"/>
              <a:t>December TAC &amp; Board of Directors Update </a:t>
            </a:r>
            <a:endParaRPr lang="en-US" dirty="0"/>
          </a:p>
        </p:txBody>
      </p:sp>
      <p:sp>
        <p:nvSpPr>
          <p:cNvPr id="5" name="Slide Number Placeholder 4"/>
          <p:cNvSpPr>
            <a:spLocks noGrp="1"/>
          </p:cNvSpPr>
          <p:nvPr>
            <p:ph type="sldNum" sz="quarter" idx="12"/>
          </p:nvPr>
        </p:nvSpPr>
        <p:spPr/>
        <p:txBody>
          <a:bodyPr/>
          <a:lstStyle/>
          <a:p>
            <a:fld id="{EDEDA31E-5185-4CB0-88E0-309A957138BF}" type="slidenum">
              <a:rPr lang="en-US" smtClean="0"/>
              <a:t>‹#›</a:t>
            </a:fld>
            <a:endParaRPr lang="en-US" dirty="0"/>
          </a:p>
        </p:txBody>
      </p:sp>
    </p:spTree>
    <p:extLst>
      <p:ext uri="{BB962C8B-B14F-4D97-AF65-F5344CB8AC3E}">
        <p14:creationId xmlns:p14="http://schemas.microsoft.com/office/powerpoint/2010/main" val="13703372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r>
              <a:rPr lang="en-US"/>
              <a:t>1/9/2018</a:t>
            </a:r>
            <a:endParaRPr lang="en-US" dirty="0"/>
          </a:p>
        </p:txBody>
      </p:sp>
      <p:sp>
        <p:nvSpPr>
          <p:cNvPr id="8" name="Footer Placeholder 7"/>
          <p:cNvSpPr>
            <a:spLocks noGrp="1"/>
          </p:cNvSpPr>
          <p:nvPr>
            <p:ph type="ftr" sz="quarter" idx="11"/>
          </p:nvPr>
        </p:nvSpPr>
        <p:spPr/>
        <p:txBody>
          <a:bodyPr/>
          <a:lstStyle>
            <a:lvl1pPr>
              <a:defRPr>
                <a:solidFill>
                  <a:srgbClr val="FFFFFF"/>
                </a:solidFill>
              </a:defRPr>
            </a:lvl1pPr>
          </a:lstStyle>
          <a:p>
            <a:r>
              <a:rPr lang="en-US"/>
              <a:t>December TAC &amp; Board of Directors Update </a:t>
            </a:r>
            <a:endParaRPr lang="en-US" dirty="0"/>
          </a:p>
        </p:txBody>
      </p:sp>
      <p:sp>
        <p:nvSpPr>
          <p:cNvPr id="9" name="Slide Number Placeholder 8"/>
          <p:cNvSpPr>
            <a:spLocks noGrp="1"/>
          </p:cNvSpPr>
          <p:nvPr>
            <p:ph type="sldNum" sz="quarter" idx="12"/>
          </p:nvPr>
        </p:nvSpPr>
        <p:spPr/>
        <p:txBody>
          <a:bodyPr/>
          <a:lstStyle/>
          <a:p>
            <a:fld id="{EDEDA31E-5185-4CB0-88E0-309A957138BF}" type="slidenum">
              <a:rPr lang="en-US" smtClean="0"/>
              <a:t>‹#›</a:t>
            </a:fld>
            <a:endParaRPr lang="en-US" dirty="0"/>
          </a:p>
        </p:txBody>
      </p:sp>
    </p:spTree>
    <p:extLst>
      <p:ext uri="{BB962C8B-B14F-4D97-AF65-F5344CB8AC3E}">
        <p14:creationId xmlns:p14="http://schemas.microsoft.com/office/powerpoint/2010/main" val="228200326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0.xml"/><Relationship Id="rId3" Type="http://schemas.openxmlformats.org/officeDocument/2006/relationships/slideLayout" Target="../slideLayouts/slideLayout5.xml"/><Relationship Id="rId7" Type="http://schemas.openxmlformats.org/officeDocument/2006/relationships/slideLayout" Target="../slideLayouts/slideLayout9.xml"/><Relationship Id="rId12" Type="http://schemas.openxmlformats.org/officeDocument/2006/relationships/theme" Target="../theme/theme2.xml"/><Relationship Id="rId2" Type="http://schemas.openxmlformats.org/officeDocument/2006/relationships/slideLayout" Target="../slideLayouts/slideLayout4.xml"/><Relationship Id="rId1" Type="http://schemas.openxmlformats.org/officeDocument/2006/relationships/slideLayout" Target="../slideLayouts/slideLayout3.xml"/><Relationship Id="rId6" Type="http://schemas.openxmlformats.org/officeDocument/2006/relationships/slideLayout" Target="../slideLayouts/slideLayout8.xml"/><Relationship Id="rId11" Type="http://schemas.openxmlformats.org/officeDocument/2006/relationships/slideLayout" Target="../slideLayouts/slideLayout13.xml"/><Relationship Id="rId5" Type="http://schemas.openxmlformats.org/officeDocument/2006/relationships/slideLayout" Target="../slideLayouts/slideLayout7.xml"/><Relationship Id="rId10" Type="http://schemas.openxmlformats.org/officeDocument/2006/relationships/slideLayout" Target="../slideLayouts/slideLayout12.xml"/><Relationship Id="rId4" Type="http://schemas.openxmlformats.org/officeDocument/2006/relationships/slideLayout" Target="../slideLayouts/slideLayout6.xml"/><Relationship Id="rId9"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3"/>
          <p:cNvSpPr>
            <a:spLocks noGrp="1" noChangeArrowheads="1"/>
          </p:cNvSpPr>
          <p:nvPr>
            <p:ph type="body" idx="1"/>
          </p:nvPr>
        </p:nvSpPr>
        <p:spPr bwMode="auto">
          <a:xfrm>
            <a:off x="457200" y="1066800"/>
            <a:ext cx="8229600" cy="47244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23558"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5EE74527-A6B7-4978-8CA2-A96E52BABC27}" type="slidenum">
              <a:rPr lang="en-US"/>
              <a:pPr>
                <a:defRPr/>
              </a:pPr>
              <a:t>‹#›</a:t>
            </a:fld>
            <a:endParaRPr lang="en-US" dirty="0"/>
          </a:p>
        </p:txBody>
      </p:sp>
      <p:sp>
        <p:nvSpPr>
          <p:cNvPr id="23559" name="Rectangle 7"/>
          <p:cNvSpPr>
            <a:spLocks noChangeArrowheads="1"/>
          </p:cNvSpPr>
          <p:nvPr userDrawn="1"/>
        </p:nvSpPr>
        <p:spPr bwMode="auto">
          <a:xfrm>
            <a:off x="0" y="6235700"/>
            <a:ext cx="9144000" cy="622300"/>
          </a:xfrm>
          <a:prstGeom prst="rect">
            <a:avLst/>
          </a:prstGeom>
          <a:solidFill>
            <a:srgbClr val="ECECE2"/>
          </a:solidFill>
          <a:ln w="9525">
            <a:noFill/>
            <a:miter lim="800000"/>
            <a:headEnd/>
            <a:tailEnd/>
          </a:ln>
          <a:effectLst/>
        </p:spPr>
        <p:txBody>
          <a:bodyPr wrap="none" anchor="ctr"/>
          <a:lstStyle/>
          <a:p>
            <a:pPr>
              <a:defRPr/>
            </a:pPr>
            <a:endParaRPr lang="en-US" dirty="0"/>
          </a:p>
        </p:txBody>
      </p:sp>
      <p:sp>
        <p:nvSpPr>
          <p:cNvPr id="1029" name="Rectangle 2"/>
          <p:cNvSpPr>
            <a:spLocks noGrp="1" noChangeArrowheads="1"/>
          </p:cNvSpPr>
          <p:nvPr>
            <p:ph type="title"/>
          </p:nvPr>
        </p:nvSpPr>
        <p:spPr bwMode="auto">
          <a:xfrm>
            <a:off x="152400" y="0"/>
            <a:ext cx="86868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23557" name="Rectangle 5"/>
          <p:cNvSpPr>
            <a:spLocks noGrp="1" noChangeArrowheads="1"/>
          </p:cNvSpPr>
          <p:nvPr>
            <p:ph type="ftr" sz="quarter" idx="3"/>
          </p:nvPr>
        </p:nvSpPr>
        <p:spPr bwMode="auto">
          <a:xfrm>
            <a:off x="6248400" y="6457950"/>
            <a:ext cx="2514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r>
              <a:rPr lang="en-US"/>
              <a:t>Retail Market Training Task Force</a:t>
            </a:r>
          </a:p>
        </p:txBody>
      </p:sp>
      <p:sp>
        <p:nvSpPr>
          <p:cNvPr id="23563" name="Line 11"/>
          <p:cNvSpPr>
            <a:spLocks noChangeShapeType="1"/>
          </p:cNvSpPr>
          <p:nvPr userDrawn="1"/>
        </p:nvSpPr>
        <p:spPr bwMode="auto">
          <a:xfrm>
            <a:off x="1069975" y="6457950"/>
            <a:ext cx="0" cy="219075"/>
          </a:xfrm>
          <a:prstGeom prst="line">
            <a:avLst/>
          </a:prstGeom>
          <a:noFill/>
          <a:ln w="9525">
            <a:solidFill>
              <a:schemeClr val="tx1"/>
            </a:solidFill>
            <a:round/>
            <a:headEnd/>
            <a:tailEnd/>
          </a:ln>
          <a:effectLst/>
        </p:spPr>
        <p:txBody>
          <a:bodyPr/>
          <a:lstStyle/>
          <a:p>
            <a:pPr>
              <a:defRPr/>
            </a:pPr>
            <a:endParaRPr lang="en-US" dirty="0"/>
          </a:p>
        </p:txBody>
      </p:sp>
      <p:sp>
        <p:nvSpPr>
          <p:cNvPr id="23556" name="Rectangle 4"/>
          <p:cNvSpPr>
            <a:spLocks noGrp="1" noChangeArrowheads="1"/>
          </p:cNvSpPr>
          <p:nvPr>
            <p:ph type="dt" sz="half" idx="2"/>
          </p:nvPr>
        </p:nvSpPr>
        <p:spPr bwMode="auto">
          <a:xfrm>
            <a:off x="1143000" y="6457950"/>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r>
              <a:rPr lang="en-US"/>
              <a:t>Update to RMS</a:t>
            </a:r>
          </a:p>
        </p:txBody>
      </p:sp>
      <p:sp>
        <p:nvSpPr>
          <p:cNvPr id="23564" name="Line 12"/>
          <p:cNvSpPr>
            <a:spLocks noChangeShapeType="1"/>
          </p:cNvSpPr>
          <p:nvPr userDrawn="1"/>
        </p:nvSpPr>
        <p:spPr bwMode="auto">
          <a:xfrm>
            <a:off x="0" y="673100"/>
            <a:ext cx="9144000" cy="0"/>
          </a:xfrm>
          <a:prstGeom prst="line">
            <a:avLst/>
          </a:prstGeom>
          <a:noFill/>
          <a:ln w="57150">
            <a:solidFill>
              <a:schemeClr val="hlink"/>
            </a:solidFill>
            <a:round/>
            <a:headEnd/>
            <a:tailEnd/>
          </a:ln>
          <a:effectLst/>
        </p:spPr>
        <p:txBody>
          <a:bodyPr/>
          <a:lstStyle/>
          <a:p>
            <a:pPr>
              <a:defRPr/>
            </a:pPr>
            <a:endParaRPr lang="en-US" dirty="0"/>
          </a:p>
        </p:txBody>
      </p:sp>
      <p:sp>
        <p:nvSpPr>
          <p:cNvPr id="23565" name="Rectangle 13"/>
          <p:cNvSpPr>
            <a:spLocks noChangeArrowheads="1"/>
          </p:cNvSpPr>
          <p:nvPr/>
        </p:nvSpPr>
        <p:spPr bwMode="auto">
          <a:xfrm>
            <a:off x="3429000" y="6477000"/>
            <a:ext cx="2514600" cy="457200"/>
          </a:xfrm>
          <a:prstGeom prst="rect">
            <a:avLst/>
          </a:prstGeom>
          <a:noFill/>
          <a:ln w="9525">
            <a:noFill/>
            <a:miter lim="800000"/>
            <a:headEnd/>
            <a:tailEnd/>
          </a:ln>
          <a:effectLst/>
        </p:spPr>
        <p:txBody>
          <a:bodyPr/>
          <a:lstStyle/>
          <a:p>
            <a:pPr algn="ctr">
              <a:defRPr/>
            </a:pPr>
            <a:fld id="{30AE3F6D-6E55-4F4D-8DFA-3811BE74B05E}" type="slidenum">
              <a:rPr lang="en-US" sz="1200"/>
              <a:pPr algn="ctr">
                <a:defRPr/>
              </a:pPr>
              <a:t>‹#›</a:t>
            </a:fld>
            <a:endParaRPr lang="en-US" sz="1200" dirty="0"/>
          </a:p>
        </p:txBody>
      </p:sp>
    </p:spTree>
    <p:extLst>
      <p:ext uri="{BB962C8B-B14F-4D97-AF65-F5344CB8AC3E}">
        <p14:creationId xmlns:p14="http://schemas.microsoft.com/office/powerpoint/2010/main" val="2145847592"/>
      </p:ext>
    </p:extLst>
  </p:cSld>
  <p:clrMap bg1="lt1" tx1="dk1" bg2="lt2" tx2="dk2" accent1="accent1" accent2="accent2" accent3="accent3" accent4="accent4" accent5="accent5" accent6="accent6" hlink="hlink" folHlink="folHlink"/>
  <p:sldLayoutIdLst>
    <p:sldLayoutId id="2147484340" r:id="rId1"/>
    <p:sldLayoutId id="2147484341" r:id="rId2"/>
  </p:sldLayoutIdLst>
  <p:hf sldNum="0" hdr="0"/>
  <p:txStyles>
    <p:title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p:titleStyle>
    <p:bodyStyle>
      <a:lvl1pPr marL="342900" indent="-342900" algn="l" rtl="0" eaLnBrk="0" fontAlgn="base" hangingPunct="0">
        <a:spcBef>
          <a:spcPct val="20000"/>
        </a:spcBef>
        <a:spcAft>
          <a:spcPct val="0"/>
        </a:spcAft>
        <a:buChar char="•"/>
        <a:defRPr sz="20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0" y="6400800"/>
            <a:ext cx="9144001"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0" y="6334315"/>
            <a:ext cx="9144001" cy="659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822960" y="286604"/>
            <a:ext cx="7543800" cy="1450757"/>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822959" y="1845734"/>
            <a:ext cx="7543801" cy="4023360"/>
          </a:xfrm>
          <a:prstGeom prst="rect">
            <a:avLst/>
          </a:prstGeom>
        </p:spPr>
        <p:txBody>
          <a:bodyPr vert="horz" lIns="0" tIns="45720" rIns="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22961" y="6459786"/>
            <a:ext cx="1854203" cy="365125"/>
          </a:xfrm>
          <a:prstGeom prst="rect">
            <a:avLst/>
          </a:prstGeom>
        </p:spPr>
        <p:txBody>
          <a:bodyPr vert="horz" lIns="91440" tIns="45720" rIns="91440" bIns="45720" rtlCol="0" anchor="ctr"/>
          <a:lstStyle>
            <a:lvl1pPr algn="l">
              <a:defRPr sz="900">
                <a:solidFill>
                  <a:srgbClr val="FFFFFF"/>
                </a:solidFill>
              </a:defRPr>
            </a:lvl1pPr>
          </a:lstStyle>
          <a:p>
            <a:r>
              <a:rPr lang="en-US"/>
              <a:t>1/9/2018</a:t>
            </a:r>
            <a:endParaRPr lang="en-US" dirty="0"/>
          </a:p>
        </p:txBody>
      </p:sp>
      <p:sp>
        <p:nvSpPr>
          <p:cNvPr id="5" name="Footer Placeholder 4"/>
          <p:cNvSpPr>
            <a:spLocks noGrp="1"/>
          </p:cNvSpPr>
          <p:nvPr>
            <p:ph type="ftr" sz="quarter" idx="3"/>
          </p:nvPr>
        </p:nvSpPr>
        <p:spPr>
          <a:xfrm>
            <a:off x="2764639" y="6459786"/>
            <a:ext cx="3617103" cy="365125"/>
          </a:xfrm>
          <a:prstGeom prst="rect">
            <a:avLst/>
          </a:prstGeom>
        </p:spPr>
        <p:txBody>
          <a:bodyPr vert="horz" lIns="91440" tIns="45720" rIns="91440" bIns="45720" rtlCol="0" anchor="ctr"/>
          <a:lstStyle>
            <a:lvl1pPr algn="ctr">
              <a:defRPr sz="900" cap="all" baseline="0">
                <a:solidFill>
                  <a:srgbClr val="FFFFFF"/>
                </a:solidFill>
              </a:defRPr>
            </a:lvl1pPr>
          </a:lstStyle>
          <a:p>
            <a:r>
              <a:rPr lang="en-US"/>
              <a:t>December TAC &amp; Board of Directors Update </a:t>
            </a:r>
            <a:endParaRPr lang="en-US" dirty="0"/>
          </a:p>
        </p:txBody>
      </p:sp>
      <p:sp>
        <p:nvSpPr>
          <p:cNvPr id="6" name="Slide Number Placeholder 5"/>
          <p:cNvSpPr>
            <a:spLocks noGrp="1"/>
          </p:cNvSpPr>
          <p:nvPr>
            <p:ph type="sldNum" sz="quarter" idx="4"/>
          </p:nvPr>
        </p:nvSpPr>
        <p:spPr>
          <a:xfrm>
            <a:off x="7425344" y="6459786"/>
            <a:ext cx="984019" cy="365125"/>
          </a:xfrm>
          <a:prstGeom prst="rect">
            <a:avLst/>
          </a:prstGeom>
        </p:spPr>
        <p:txBody>
          <a:bodyPr vert="horz" lIns="91440" tIns="45720" rIns="91440" bIns="45720" rtlCol="0" anchor="ctr"/>
          <a:lstStyle>
            <a:lvl1pPr algn="r">
              <a:defRPr sz="1050">
                <a:solidFill>
                  <a:srgbClr val="FFFFFF"/>
                </a:solidFill>
              </a:defRPr>
            </a:lvl1pPr>
          </a:lstStyle>
          <a:p>
            <a:fld id="{EDEDA31E-5185-4CB0-88E0-309A957138BF}" type="slidenum">
              <a:rPr lang="en-US" smtClean="0"/>
              <a:t>‹#›</a:t>
            </a:fld>
            <a:endParaRPr lang="en-US" dirty="0"/>
          </a:p>
        </p:txBody>
      </p:sp>
      <p:cxnSp>
        <p:nvCxnSpPr>
          <p:cNvPr id="10" name="Straight Connector 9"/>
          <p:cNvCxnSpPr/>
          <p:nvPr/>
        </p:nvCxnSpPr>
        <p:spPr>
          <a:xfrm>
            <a:off x="895149" y="1737845"/>
            <a:ext cx="74752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533548527"/>
      </p:ext>
    </p:extLst>
  </p:cSld>
  <p:clrMap bg1="lt1" tx1="dk1" bg2="lt2" tx2="dk2" accent1="accent1" accent2="accent2" accent3="accent3" accent4="accent4" accent5="accent5" accent6="accent6" hlink="hlink" folHlink="folHlink"/>
  <p:sldLayoutIdLst>
    <p:sldLayoutId id="2147484343" r:id="rId1"/>
    <p:sldLayoutId id="2147484344" r:id="rId2"/>
    <p:sldLayoutId id="2147484345" r:id="rId3"/>
    <p:sldLayoutId id="2147484346" r:id="rId4"/>
    <p:sldLayoutId id="2147484347" r:id="rId5"/>
    <p:sldLayoutId id="2147484348" r:id="rId6"/>
    <p:sldLayoutId id="2147484349" r:id="rId7"/>
    <p:sldLayoutId id="2147484350" r:id="rId8"/>
    <p:sldLayoutId id="2147484351" r:id="rId9"/>
    <p:sldLayoutId id="2147484352" r:id="rId10"/>
    <p:sldLayoutId id="2147484353" r:id="rId11"/>
  </p:sldLayoutIdLst>
  <p:hf hdr="0"/>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1447800"/>
            <a:ext cx="8000999" cy="1981200"/>
          </a:xfrm>
        </p:spPr>
        <p:txBody>
          <a:bodyPr>
            <a:normAutofit/>
          </a:bodyPr>
          <a:lstStyle/>
          <a:p>
            <a:pPr algn="ctr"/>
            <a:r>
              <a:rPr lang="en-US" sz="4000" b="1" dirty="0" smtClean="0"/>
              <a:t>RMS </a:t>
            </a:r>
            <a:r>
              <a:rPr lang="en-US" sz="4000" b="1" dirty="0" smtClean="0"/>
              <a:t>Meeting, February 7, 2023  </a:t>
            </a:r>
            <a:r>
              <a:rPr lang="en-US" sz="4000" b="1" dirty="0" smtClean="0"/>
              <a:t/>
            </a:r>
            <a:br>
              <a:rPr lang="en-US" sz="4000" b="1" dirty="0" smtClean="0"/>
            </a:br>
            <a:r>
              <a:rPr lang="en-US" sz="4000" b="1" dirty="0" smtClean="0"/>
              <a:t>Update to TAC</a:t>
            </a:r>
            <a:endParaRPr lang="en-US" sz="4000" b="1" dirty="0"/>
          </a:p>
        </p:txBody>
      </p:sp>
      <p:sp>
        <p:nvSpPr>
          <p:cNvPr id="3" name="Subtitle 2"/>
          <p:cNvSpPr>
            <a:spLocks noGrp="1"/>
          </p:cNvSpPr>
          <p:nvPr>
            <p:ph type="subTitle" idx="1"/>
          </p:nvPr>
        </p:nvSpPr>
        <p:spPr>
          <a:xfrm>
            <a:off x="1142999" y="4191000"/>
            <a:ext cx="7467599" cy="1487980"/>
          </a:xfrm>
        </p:spPr>
        <p:txBody>
          <a:bodyPr>
            <a:normAutofit fontScale="25000" lnSpcReduction="20000"/>
          </a:bodyPr>
          <a:lstStyle/>
          <a:p>
            <a:endParaRPr lang="en-US" dirty="0"/>
          </a:p>
          <a:p>
            <a:r>
              <a:rPr lang="en-US" sz="6400" b="1" dirty="0" smtClean="0">
                <a:latin typeface="+mn-lt"/>
              </a:rPr>
              <a:t>Debbie mckeever                                JOHN </a:t>
            </a:r>
            <a:r>
              <a:rPr lang="en-US" sz="6400" b="1" dirty="0">
                <a:latin typeface="+mn-lt"/>
              </a:rPr>
              <a:t>SCHATZ				</a:t>
            </a:r>
          </a:p>
          <a:p>
            <a:r>
              <a:rPr lang="en-US" sz="6400" b="1" dirty="0" smtClean="0">
                <a:latin typeface="+mn-lt"/>
              </a:rPr>
              <a:t>Oncor                                                 Luminant Generation</a:t>
            </a:r>
          </a:p>
          <a:p>
            <a:r>
              <a:rPr lang="en-US" sz="6400" b="1" dirty="0" smtClean="0">
                <a:latin typeface="+mn-lt"/>
              </a:rPr>
              <a:t>RMS CHAIR                                           RMS VICE CHAIR</a:t>
            </a:r>
            <a:endParaRPr lang="en-US" sz="6400" b="1" dirty="0">
              <a:latin typeface="+mn-lt"/>
            </a:endParaRPr>
          </a:p>
        </p:txBody>
      </p:sp>
      <p:sp>
        <p:nvSpPr>
          <p:cNvPr id="4" name="TextBox 3"/>
          <p:cNvSpPr txBox="1"/>
          <p:nvPr/>
        </p:nvSpPr>
        <p:spPr>
          <a:xfrm>
            <a:off x="6096000" y="5867400"/>
            <a:ext cx="2803268" cy="369332"/>
          </a:xfrm>
          <a:prstGeom prst="rect">
            <a:avLst/>
          </a:prstGeom>
          <a:noFill/>
        </p:spPr>
        <p:txBody>
          <a:bodyPr wrap="none" rtlCol="0">
            <a:spAutoFit/>
          </a:bodyPr>
          <a:lstStyle/>
          <a:p>
            <a:r>
              <a:rPr lang="en-US" dirty="0" smtClean="0"/>
              <a:t>February 20</a:t>
            </a:r>
            <a:r>
              <a:rPr lang="en-US" baseline="30000" dirty="0" smtClean="0"/>
              <a:t>th</a:t>
            </a:r>
            <a:r>
              <a:rPr lang="en-US" dirty="0" smtClean="0"/>
              <a:t> TAC Meeting </a:t>
            </a:r>
            <a:endParaRPr lang="en-US" dirty="0"/>
          </a:p>
        </p:txBody>
      </p:sp>
    </p:spTree>
    <p:extLst>
      <p:ext uri="{BB962C8B-B14F-4D97-AF65-F5344CB8AC3E}">
        <p14:creationId xmlns:p14="http://schemas.microsoft.com/office/powerpoint/2010/main" val="86524436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36444"/>
            <a:ext cx="8138160" cy="762001"/>
          </a:xfrm>
        </p:spPr>
        <p:txBody>
          <a:bodyPr>
            <a:normAutofit/>
          </a:bodyPr>
          <a:lstStyle/>
          <a:p>
            <a:r>
              <a:rPr lang="en-US" sz="2800" dirty="0" smtClean="0"/>
              <a:t>RMS Voting </a:t>
            </a:r>
            <a:r>
              <a:rPr lang="en-US" sz="2800" dirty="0" smtClean="0"/>
              <a:t>Items, Unanimously  </a:t>
            </a:r>
            <a:r>
              <a:rPr lang="en-US" sz="2800" dirty="0" smtClean="0"/>
              <a:t>Approved </a:t>
            </a:r>
            <a:endParaRPr lang="en-US" sz="2800" dirty="0"/>
          </a:p>
        </p:txBody>
      </p:sp>
      <p:sp>
        <p:nvSpPr>
          <p:cNvPr id="3" name="Content Placeholder 2"/>
          <p:cNvSpPr>
            <a:spLocks noGrp="1"/>
          </p:cNvSpPr>
          <p:nvPr>
            <p:ph idx="1"/>
          </p:nvPr>
        </p:nvSpPr>
        <p:spPr>
          <a:xfrm>
            <a:off x="152400" y="1066800"/>
            <a:ext cx="8915400" cy="5638800"/>
          </a:xfrm>
        </p:spPr>
        <p:txBody>
          <a:bodyPr>
            <a:normAutofit fontScale="92500" lnSpcReduction="10000"/>
          </a:bodyPr>
          <a:lstStyle/>
          <a:p>
            <a:pPr>
              <a:buFont typeface="Arial" panose="020B0604020202020204" pitchFamily="34" charset="0"/>
              <a:buChar char="•"/>
            </a:pPr>
            <a:r>
              <a:rPr lang="en-US" dirty="0" smtClean="0"/>
              <a:t> 2023 RMS Working Group and Task Force Leadership</a:t>
            </a:r>
          </a:p>
          <a:p>
            <a:pPr>
              <a:buFont typeface="Arial" panose="020B0604020202020204" pitchFamily="34" charset="0"/>
              <a:buChar char="•"/>
            </a:pPr>
            <a:r>
              <a:rPr lang="en-US" dirty="0" smtClean="0"/>
              <a:t> 2023 RMS Goals</a:t>
            </a:r>
          </a:p>
          <a:p>
            <a:pPr lvl="1"/>
            <a:r>
              <a:rPr lang="en-US" dirty="0" smtClean="0"/>
              <a:t>Agreement Goals and work activities identified for 2023 align </a:t>
            </a:r>
          </a:p>
          <a:p>
            <a:pPr lvl="1"/>
            <a:r>
              <a:rPr lang="en-US" dirty="0" smtClean="0"/>
              <a:t>Modified to include LP&amp;L Entry into Retail Competition </a:t>
            </a:r>
          </a:p>
          <a:p>
            <a:pPr>
              <a:buFont typeface="Arial" panose="020B0604020202020204" pitchFamily="34" charset="0"/>
              <a:buChar char="•"/>
            </a:pPr>
            <a:r>
              <a:rPr lang="en-US" dirty="0" smtClean="0"/>
              <a:t> TX SET Change Control 2023-841:  </a:t>
            </a:r>
            <a:r>
              <a:rPr lang="en-US" dirty="0"/>
              <a:t>Update the Implementation Guides to support options </a:t>
            </a:r>
            <a:r>
              <a:rPr lang="en-US" dirty="0" smtClean="0"/>
              <a:t> available </a:t>
            </a:r>
            <a:r>
              <a:rPr lang="en-US" dirty="0"/>
              <a:t>to MOU/EC for retail </a:t>
            </a:r>
            <a:r>
              <a:rPr lang="en-US" dirty="0" smtClean="0"/>
              <a:t>transactions</a:t>
            </a:r>
          </a:p>
          <a:p>
            <a:pPr lvl="1"/>
            <a:r>
              <a:rPr lang="en-US" dirty="0" smtClean="0"/>
              <a:t>Change control was noted as Urgent. Should be in place prior to LP&amp;L Market entry to Retail Competition.</a:t>
            </a:r>
          </a:p>
          <a:p>
            <a:pPr lvl="1"/>
            <a:r>
              <a:rPr lang="en-US" dirty="0" smtClean="0"/>
              <a:t>Change control 2023-841 will be included in current version of TX SET 4.0A </a:t>
            </a:r>
            <a:endParaRPr lang="en-US" dirty="0"/>
          </a:p>
          <a:p>
            <a:pPr>
              <a:buFont typeface="Arial" panose="020B0604020202020204" pitchFamily="34" charset="0"/>
              <a:buChar char="•"/>
            </a:pPr>
            <a:r>
              <a:rPr lang="en-US" dirty="0" smtClean="0"/>
              <a:t> Impact </a:t>
            </a:r>
            <a:r>
              <a:rPr lang="en-US" dirty="0"/>
              <a:t>Analysis, RMGRR171, Changes to Transition Process That Require Opt-in MOU and EC That Are Designating POLR to Provide Mass Transition Methodology to ERCOT </a:t>
            </a:r>
          </a:p>
          <a:p>
            <a:pPr lvl="1"/>
            <a:r>
              <a:rPr lang="en-US" dirty="0"/>
              <a:t>Impact Analysis: No impacts </a:t>
            </a:r>
          </a:p>
          <a:p>
            <a:pPr marL="201168" lvl="1" indent="0">
              <a:buNone/>
            </a:pPr>
            <a:endParaRPr lang="en-US" i="1" dirty="0" smtClean="0"/>
          </a:p>
          <a:p>
            <a:pPr marL="201168" lvl="1" indent="0">
              <a:buNone/>
            </a:pPr>
            <a:r>
              <a:rPr lang="en-US" i="1" dirty="0" smtClean="0"/>
              <a:t>Note! RMGRR171 (and associated NPRR1159) provide </a:t>
            </a:r>
            <a:r>
              <a:rPr lang="en-US" i="1" dirty="0"/>
              <a:t>the option for MOUs and ECs to operate with IOU processes as included in RMG Chapter 7, Market Processes without conflicting with RMG Chapter 8, Municipality Owned Utilities and Electric Cooperatives including…</a:t>
            </a:r>
          </a:p>
          <a:p>
            <a:pPr lvl="2"/>
            <a:r>
              <a:rPr lang="en-US" i="1" dirty="0"/>
              <a:t>TX SET transactions</a:t>
            </a:r>
          </a:p>
          <a:p>
            <a:pPr lvl="2"/>
            <a:r>
              <a:rPr lang="en-US" i="1" dirty="0"/>
              <a:t>Continuous Service Agreement (CSA) </a:t>
            </a:r>
          </a:p>
          <a:p>
            <a:pPr lvl="2"/>
            <a:r>
              <a:rPr lang="en-US" i="1" dirty="0"/>
              <a:t>POLR </a:t>
            </a:r>
            <a:r>
              <a:rPr lang="en-US" i="1" dirty="0" smtClean="0"/>
              <a:t>Methodology</a:t>
            </a:r>
          </a:p>
          <a:p>
            <a:pPr lvl="1"/>
            <a:endParaRPr lang="en-US" i="1" dirty="0"/>
          </a:p>
          <a:p>
            <a:pPr lvl="1"/>
            <a:endParaRPr lang="en-US" i="1" dirty="0"/>
          </a:p>
          <a:p>
            <a:pPr marL="201168" lvl="1" indent="0">
              <a:buNone/>
            </a:pPr>
            <a:endParaRPr lang="en-US" dirty="0" smtClean="0"/>
          </a:p>
          <a:p>
            <a:endParaRPr lang="en-US" dirty="0" smtClean="0"/>
          </a:p>
          <a:p>
            <a:endParaRPr lang="en-US" dirty="0"/>
          </a:p>
        </p:txBody>
      </p:sp>
      <p:sp>
        <p:nvSpPr>
          <p:cNvPr id="6" name="Slide Number Placeholder 5"/>
          <p:cNvSpPr>
            <a:spLocks noGrp="1"/>
          </p:cNvSpPr>
          <p:nvPr>
            <p:ph type="sldNum" sz="quarter" idx="12"/>
          </p:nvPr>
        </p:nvSpPr>
        <p:spPr/>
        <p:txBody>
          <a:bodyPr/>
          <a:lstStyle/>
          <a:p>
            <a:fld id="{EDEDA31E-5185-4CB0-88E0-309A957138BF}" type="slidenum">
              <a:rPr lang="en-US" smtClean="0"/>
              <a:t>2</a:t>
            </a:fld>
            <a:endParaRPr lang="en-US" dirty="0"/>
          </a:p>
        </p:txBody>
      </p:sp>
    </p:spTree>
    <p:extLst>
      <p:ext uri="{BB962C8B-B14F-4D97-AF65-F5344CB8AC3E}">
        <p14:creationId xmlns:p14="http://schemas.microsoft.com/office/powerpoint/2010/main" val="309333729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228600"/>
            <a:ext cx="8534400" cy="703996"/>
          </a:xfrm>
        </p:spPr>
        <p:txBody>
          <a:bodyPr>
            <a:noAutofit/>
          </a:bodyPr>
          <a:lstStyle/>
          <a:p>
            <a:r>
              <a:rPr lang="en-US" sz="3200" dirty="0" smtClean="0"/>
              <a:t>2023 RMS Working Group and Task Force Leadership </a:t>
            </a:r>
            <a:endParaRPr lang="en-US" sz="3200" dirty="0"/>
          </a:p>
        </p:txBody>
      </p:sp>
      <p:sp>
        <p:nvSpPr>
          <p:cNvPr id="6" name="Slide Number Placeholder 5"/>
          <p:cNvSpPr>
            <a:spLocks noGrp="1"/>
          </p:cNvSpPr>
          <p:nvPr>
            <p:ph type="sldNum" sz="quarter" idx="12"/>
          </p:nvPr>
        </p:nvSpPr>
        <p:spPr/>
        <p:txBody>
          <a:bodyPr/>
          <a:lstStyle/>
          <a:p>
            <a:fld id="{EDEDA31E-5185-4CB0-88E0-309A957138BF}" type="slidenum">
              <a:rPr lang="en-US" smtClean="0"/>
              <a:t>3</a:t>
            </a:fld>
            <a:endParaRPr lang="en-US" dirty="0"/>
          </a:p>
        </p:txBody>
      </p:sp>
      <p:sp>
        <p:nvSpPr>
          <p:cNvPr id="8" name="Content Placeholder 7"/>
          <p:cNvSpPr>
            <a:spLocks noGrp="1"/>
          </p:cNvSpPr>
          <p:nvPr>
            <p:ph idx="1"/>
          </p:nvPr>
        </p:nvSpPr>
        <p:spPr>
          <a:xfrm>
            <a:off x="152400" y="1143000"/>
            <a:ext cx="8839200" cy="5316786"/>
          </a:xfrm>
        </p:spPr>
        <p:txBody>
          <a:bodyPr>
            <a:normAutofit/>
          </a:bodyPr>
          <a:lstStyle/>
          <a:p>
            <a:pPr marL="201168" lvl="1" indent="0">
              <a:buNone/>
            </a:pPr>
            <a:r>
              <a:rPr lang="en-US" b="1" dirty="0" smtClean="0"/>
              <a:t>LUBBOCK Retail Integration Task Force (LRITF) </a:t>
            </a:r>
          </a:p>
          <a:p>
            <a:pPr marL="201168" lvl="1" indent="0">
              <a:buNone/>
            </a:pPr>
            <a:r>
              <a:rPr lang="en-US" dirty="0" smtClean="0"/>
              <a:t>          </a:t>
            </a:r>
            <a:r>
              <a:rPr lang="en-US" dirty="0" smtClean="0"/>
              <a:t>Co-Chairs</a:t>
            </a:r>
            <a:endParaRPr lang="en-US" dirty="0" smtClean="0"/>
          </a:p>
          <a:p>
            <a:pPr marL="201168" lvl="1" indent="0">
              <a:buNone/>
            </a:pPr>
            <a:r>
              <a:rPr lang="en-US" dirty="0" smtClean="0"/>
              <a:t>          Michael Winegeart, LP&amp;L           Chris Rowley, Oncor           Sheri Wiegand, Vistra</a:t>
            </a:r>
          </a:p>
          <a:p>
            <a:pPr marL="201168" lvl="1" indent="0">
              <a:buNone/>
            </a:pPr>
            <a:endParaRPr lang="en-US" dirty="0" smtClean="0"/>
          </a:p>
          <a:p>
            <a:pPr marL="201168" lvl="1" indent="0">
              <a:buNone/>
            </a:pPr>
            <a:r>
              <a:rPr lang="en-US" b="1" dirty="0" smtClean="0"/>
              <a:t>Profiling Working Group  (PWG)</a:t>
            </a:r>
          </a:p>
          <a:p>
            <a:pPr marL="201168" lvl="1" indent="0">
              <a:buNone/>
            </a:pPr>
            <a:r>
              <a:rPr lang="en-US" dirty="0" smtClean="0"/>
              <a:t>          Chair: Sam Pak, Oncor                  Vice Chair: Steven Pliler, Vistra </a:t>
            </a:r>
          </a:p>
          <a:p>
            <a:pPr marL="201168" lvl="1" indent="0">
              <a:buNone/>
            </a:pPr>
            <a:endParaRPr lang="en-US" dirty="0" smtClean="0"/>
          </a:p>
          <a:p>
            <a:pPr marL="201168" lvl="1" indent="0">
              <a:buNone/>
            </a:pPr>
            <a:r>
              <a:rPr lang="en-US" b="1" dirty="0" smtClean="0"/>
              <a:t>Retail Market Training Task Force (RMTTF)</a:t>
            </a:r>
          </a:p>
          <a:p>
            <a:pPr marL="201168" lvl="1" indent="0">
              <a:buNone/>
            </a:pPr>
            <a:r>
              <a:rPr lang="en-US" dirty="0" smtClean="0"/>
              <a:t>          </a:t>
            </a:r>
            <a:r>
              <a:rPr lang="en-US" dirty="0" smtClean="0"/>
              <a:t>Co-Chairs</a:t>
            </a:r>
            <a:endParaRPr lang="en-US" dirty="0" smtClean="0"/>
          </a:p>
          <a:p>
            <a:pPr marL="201168" lvl="1" indent="0">
              <a:buNone/>
            </a:pPr>
            <a:r>
              <a:rPr lang="en-US" dirty="0" smtClean="0"/>
              <a:t>          Tomas Fernandez, NRG                Melinda Earnest, AEP        Debbie McKeever, Oncor </a:t>
            </a:r>
          </a:p>
          <a:p>
            <a:pPr marL="201168" lvl="1" indent="0">
              <a:buNone/>
            </a:pPr>
            <a:endParaRPr lang="en-US" dirty="0" smtClean="0"/>
          </a:p>
          <a:p>
            <a:pPr marL="201168" lvl="1" indent="0">
              <a:buNone/>
            </a:pPr>
            <a:r>
              <a:rPr lang="en-US" b="1" dirty="0"/>
              <a:t>TX </a:t>
            </a:r>
            <a:r>
              <a:rPr lang="en-US" b="1" dirty="0" smtClean="0"/>
              <a:t>SET Standard Electronic Transactions (TX SET)</a:t>
            </a:r>
            <a:endParaRPr lang="en-US" b="1" dirty="0"/>
          </a:p>
          <a:p>
            <a:pPr marL="201168" lvl="1" indent="0">
              <a:buNone/>
            </a:pPr>
            <a:r>
              <a:rPr lang="en-US" dirty="0" smtClean="0"/>
              <a:t>          Chair: Kyle </a:t>
            </a:r>
            <a:r>
              <a:rPr lang="en-US" dirty="0"/>
              <a:t>Patrick, NRG </a:t>
            </a:r>
            <a:r>
              <a:rPr lang="en-US" dirty="0" smtClean="0"/>
              <a:t>               Vice Chair: Diana </a:t>
            </a:r>
            <a:r>
              <a:rPr lang="en-US" dirty="0"/>
              <a:t>Rehfeldt, TNMP</a:t>
            </a:r>
          </a:p>
          <a:p>
            <a:pPr marL="201168" lvl="1" indent="0">
              <a:buNone/>
            </a:pPr>
            <a:endParaRPr lang="en-US" dirty="0"/>
          </a:p>
          <a:p>
            <a:pPr marL="201168" lvl="1" indent="0">
              <a:buNone/>
            </a:pPr>
            <a:r>
              <a:rPr lang="en-US" b="1" dirty="0" smtClean="0"/>
              <a:t>Texas Data Transport Working Group (TDTMS)</a:t>
            </a:r>
          </a:p>
          <a:p>
            <a:pPr marL="201168" lvl="1" indent="0">
              <a:buNone/>
            </a:pPr>
            <a:r>
              <a:rPr lang="en-US" dirty="0" smtClean="0"/>
              <a:t>          Chair: Sheri Wiegand, Vistra         Vice Chair: Monica Jones, Centerpoint </a:t>
            </a:r>
          </a:p>
          <a:p>
            <a:pPr lvl="1"/>
            <a:endParaRPr lang="en-US" i="1" dirty="0" smtClean="0"/>
          </a:p>
          <a:p>
            <a:pPr lvl="1"/>
            <a:endParaRPr lang="en-US" i="1" dirty="0"/>
          </a:p>
        </p:txBody>
      </p:sp>
    </p:spTree>
    <p:extLst>
      <p:ext uri="{BB962C8B-B14F-4D97-AF65-F5344CB8AC3E}">
        <p14:creationId xmlns:p14="http://schemas.microsoft.com/office/powerpoint/2010/main" val="144425956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286605"/>
            <a:ext cx="8061960" cy="856396"/>
          </a:xfrm>
        </p:spPr>
        <p:txBody>
          <a:bodyPr>
            <a:normAutofit fontScale="90000"/>
          </a:bodyPr>
          <a:lstStyle/>
          <a:p>
            <a:r>
              <a:rPr lang="en-US" sz="3600" dirty="0" smtClean="0"/>
              <a:t>RMS WG and TF Primary Activities in Progress </a:t>
            </a:r>
            <a:endParaRPr lang="en-US" sz="3600" dirty="0"/>
          </a:p>
        </p:txBody>
      </p:sp>
      <p:sp>
        <p:nvSpPr>
          <p:cNvPr id="3" name="Content Placeholder 2"/>
          <p:cNvSpPr>
            <a:spLocks noGrp="1"/>
          </p:cNvSpPr>
          <p:nvPr>
            <p:ph idx="1"/>
          </p:nvPr>
        </p:nvSpPr>
        <p:spPr>
          <a:xfrm>
            <a:off x="304800" y="1447800"/>
            <a:ext cx="8839200" cy="5011986"/>
          </a:xfrm>
        </p:spPr>
        <p:txBody>
          <a:bodyPr>
            <a:normAutofit fontScale="25000" lnSpcReduction="20000"/>
          </a:bodyPr>
          <a:lstStyle/>
          <a:p>
            <a:r>
              <a:rPr lang="en-US" sz="6400" b="1" dirty="0" smtClean="0"/>
              <a:t>LRITF</a:t>
            </a:r>
          </a:p>
          <a:p>
            <a:r>
              <a:rPr lang="en-US" sz="6400" dirty="0" smtClean="0"/>
              <a:t>Lubbock Market Testing plans, NPRRs, RMGRRs, Managing Activities list and integration timeline </a:t>
            </a:r>
          </a:p>
          <a:p>
            <a:r>
              <a:rPr lang="en-US" sz="6400" b="1" dirty="0" smtClean="0"/>
              <a:t>PWG</a:t>
            </a:r>
          </a:p>
          <a:p>
            <a:r>
              <a:rPr lang="en-US" sz="6400" dirty="0" smtClean="0"/>
              <a:t>Working to minimize Annual Profile Validation activities and eliminate Weather Sensitivity</a:t>
            </a:r>
          </a:p>
          <a:p>
            <a:r>
              <a:rPr lang="en-US" sz="6400" b="1" dirty="0" smtClean="0"/>
              <a:t>RMTTF</a:t>
            </a:r>
          </a:p>
          <a:p>
            <a:pPr marL="0" indent="0">
              <a:buNone/>
            </a:pPr>
            <a:r>
              <a:rPr lang="en-US" sz="6400" dirty="0" smtClean="0"/>
              <a:t>  2023 Instructor led Training classes – all held via </a:t>
            </a:r>
            <a:r>
              <a:rPr lang="en-US" sz="6400" dirty="0" err="1" smtClean="0"/>
              <a:t>Webex</a:t>
            </a:r>
            <a:endParaRPr lang="en-US" sz="6400" dirty="0" smtClean="0"/>
          </a:p>
          <a:p>
            <a:pPr>
              <a:buFont typeface="Arial" panose="020B0604020202020204" pitchFamily="34" charset="0"/>
              <a:buChar char="•"/>
            </a:pPr>
            <a:r>
              <a:rPr lang="en-US" sz="6400" dirty="0" smtClean="0"/>
              <a:t>     Retail 101 			    January 26</a:t>
            </a:r>
          </a:p>
          <a:p>
            <a:pPr>
              <a:buFont typeface="Arial" panose="020B0604020202020204" pitchFamily="34" charset="0"/>
              <a:buChar char="•"/>
            </a:pPr>
            <a:r>
              <a:rPr lang="en-US" sz="6400" dirty="0" smtClean="0"/>
              <a:t>     MarkeTrak Part 1 			    February 1 </a:t>
            </a:r>
          </a:p>
          <a:p>
            <a:pPr>
              <a:buFont typeface="Arial" panose="020B0604020202020204" pitchFamily="34" charset="0"/>
              <a:buChar char="•"/>
            </a:pPr>
            <a:r>
              <a:rPr lang="en-US" sz="6400" dirty="0" smtClean="0"/>
              <a:t>     MarkeTrak Inadvertent Gain/Switch Hold    February 2 </a:t>
            </a:r>
          </a:p>
          <a:p>
            <a:r>
              <a:rPr lang="en-US" sz="6400" b="1" dirty="0" smtClean="0"/>
              <a:t>TDTMS</a:t>
            </a:r>
          </a:p>
          <a:p>
            <a:r>
              <a:rPr lang="en-US" sz="6400" dirty="0" smtClean="0"/>
              <a:t>Detailed analysis of MarkeTrak issue types and Inadvertent Gain counts by REP #</a:t>
            </a:r>
          </a:p>
          <a:p>
            <a:r>
              <a:rPr lang="en-US" sz="6400" b="1" dirty="0" smtClean="0"/>
              <a:t>TX SET and Market Coordination Team (MCT) </a:t>
            </a:r>
          </a:p>
          <a:p>
            <a:pPr>
              <a:buFont typeface="Arial" panose="020B0604020202020204" pitchFamily="34" charset="0"/>
              <a:buChar char="•"/>
            </a:pPr>
            <a:r>
              <a:rPr lang="en-US" sz="6400" dirty="0" smtClean="0"/>
              <a:t>TX SET 5.0 implementation date-recommend changing from mid 2024 to late 2024</a:t>
            </a:r>
          </a:p>
          <a:p>
            <a:pPr>
              <a:buFont typeface="Arial" panose="020B0604020202020204" pitchFamily="34" charset="0"/>
              <a:buChar char="•"/>
            </a:pPr>
            <a:r>
              <a:rPr lang="en-US" sz="6400" dirty="0" smtClean="0"/>
              <a:t>Developing Testing processes, schedule, test plans for 2023, 2024 </a:t>
            </a:r>
          </a:p>
          <a:p>
            <a:pPr>
              <a:buFont typeface="Arial" panose="020B0604020202020204" pitchFamily="34" charset="0"/>
              <a:buChar char="•"/>
            </a:pPr>
            <a:endParaRPr lang="en-US" sz="6400" dirty="0" smtClean="0"/>
          </a:p>
          <a:p>
            <a:endParaRPr lang="en-US" dirty="0" smtClean="0"/>
          </a:p>
          <a:p>
            <a:endParaRPr lang="en-US" dirty="0"/>
          </a:p>
        </p:txBody>
      </p:sp>
      <p:sp>
        <p:nvSpPr>
          <p:cNvPr id="6" name="Slide Number Placeholder 5"/>
          <p:cNvSpPr>
            <a:spLocks noGrp="1"/>
          </p:cNvSpPr>
          <p:nvPr>
            <p:ph type="sldNum" sz="quarter" idx="12"/>
          </p:nvPr>
        </p:nvSpPr>
        <p:spPr/>
        <p:txBody>
          <a:bodyPr/>
          <a:lstStyle/>
          <a:p>
            <a:fld id="{EDEDA31E-5185-4CB0-88E0-309A957138BF}" type="slidenum">
              <a:rPr lang="en-US" smtClean="0"/>
              <a:t>4</a:t>
            </a:fld>
            <a:endParaRPr lang="en-US" dirty="0"/>
          </a:p>
        </p:txBody>
      </p:sp>
    </p:spTree>
    <p:extLst>
      <p:ext uri="{BB962C8B-B14F-4D97-AF65-F5344CB8AC3E}">
        <p14:creationId xmlns:p14="http://schemas.microsoft.com/office/powerpoint/2010/main" val="18524838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87017" y="533400"/>
            <a:ext cx="8686800" cy="1143001"/>
          </a:xfrm>
        </p:spPr>
        <p:txBody>
          <a:bodyPr>
            <a:normAutofit fontScale="90000"/>
          </a:bodyPr>
          <a:lstStyle/>
          <a:p>
            <a:pPr marL="91440" lvl="0" indent="-91440">
              <a:lnSpc>
                <a:spcPct val="90000"/>
              </a:lnSpc>
              <a:spcBef>
                <a:spcPts val="1200"/>
              </a:spcBef>
              <a:spcAft>
                <a:spcPts val="200"/>
              </a:spcAft>
              <a:buClr>
                <a:srgbClr val="E48312"/>
              </a:buClr>
              <a:buSzPct val="100000"/>
              <a:buFont typeface="Calibri" panose="020F0502020204030204" pitchFamily="34" charset="0"/>
              <a:buChar char=" "/>
            </a:pPr>
            <a:r>
              <a:rPr lang="en-US" sz="3200" dirty="0" smtClean="0"/>
              <a:t/>
            </a:r>
            <a:br>
              <a:rPr lang="en-US" sz="3200" dirty="0" smtClean="0"/>
            </a:br>
            <a:r>
              <a:rPr lang="en-US" sz="3200" dirty="0"/>
              <a:t/>
            </a:r>
            <a:br>
              <a:rPr lang="en-US" sz="3200" dirty="0"/>
            </a:br>
            <a:r>
              <a:rPr lang="en-US" sz="3200" dirty="0" smtClean="0"/>
              <a:t/>
            </a:r>
            <a:br>
              <a:rPr lang="en-US" sz="3200" dirty="0" smtClean="0"/>
            </a:br>
            <a:r>
              <a:rPr lang="en-US" sz="3200" dirty="0"/>
              <a:t/>
            </a:r>
            <a:br>
              <a:rPr lang="en-US" sz="3200" dirty="0"/>
            </a:br>
            <a:r>
              <a:rPr lang="en-US" sz="3600" dirty="0" smtClean="0"/>
              <a:t>TNMP </a:t>
            </a:r>
            <a:r>
              <a:rPr lang="en-US" sz="3600" dirty="0"/>
              <a:t>3G </a:t>
            </a:r>
            <a:r>
              <a:rPr lang="en-US" sz="3600" dirty="0" smtClean="0"/>
              <a:t>Remediation counts as provided in  </a:t>
            </a:r>
            <a:br>
              <a:rPr lang="en-US" sz="3600" dirty="0" smtClean="0"/>
            </a:br>
            <a:r>
              <a:rPr lang="en-US" sz="3600" dirty="0" smtClean="0"/>
              <a:t>February 17 Market Update </a:t>
            </a:r>
            <a:endParaRPr lang="en-US" sz="3600" dirty="0"/>
          </a:p>
        </p:txBody>
      </p:sp>
      <p:sp>
        <p:nvSpPr>
          <p:cNvPr id="6" name="Slide Number Placeholder 5"/>
          <p:cNvSpPr>
            <a:spLocks noGrp="1"/>
          </p:cNvSpPr>
          <p:nvPr>
            <p:ph type="sldNum" sz="quarter" idx="12"/>
          </p:nvPr>
        </p:nvSpPr>
        <p:spPr/>
        <p:txBody>
          <a:bodyPr/>
          <a:lstStyle/>
          <a:p>
            <a:fld id="{EDEDA31E-5185-4CB0-88E0-309A957138BF}" type="slidenum">
              <a:rPr lang="en-US" smtClean="0"/>
              <a:t>5</a:t>
            </a:fld>
            <a:endParaRPr lang="en-US" dirty="0"/>
          </a:p>
        </p:txBody>
      </p:sp>
      <p:sp>
        <p:nvSpPr>
          <p:cNvPr id="7" name="Rectangle 1"/>
          <p:cNvSpPr>
            <a:spLocks noChangeArrowheads="1"/>
          </p:cNvSpPr>
          <p:nvPr/>
        </p:nvSpPr>
        <p:spPr bwMode="auto">
          <a:xfrm>
            <a:off x="1868488" y="3152775"/>
            <a:ext cx="8799512"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endParaRPr lang="en-US"/>
          </a:p>
        </p:txBody>
      </p:sp>
      <p:graphicFrame>
        <p:nvGraphicFramePr>
          <p:cNvPr id="3" name="Table 2"/>
          <p:cNvGraphicFramePr>
            <a:graphicFrameLocks noGrp="1"/>
          </p:cNvGraphicFramePr>
          <p:nvPr>
            <p:extLst>
              <p:ext uri="{D42A27DB-BD31-4B8C-83A1-F6EECF244321}">
                <p14:modId xmlns:p14="http://schemas.microsoft.com/office/powerpoint/2010/main" val="3202283726"/>
              </p:ext>
            </p:extLst>
          </p:nvPr>
        </p:nvGraphicFramePr>
        <p:xfrm>
          <a:off x="487018" y="1904998"/>
          <a:ext cx="8275982" cy="4191001"/>
        </p:xfrm>
        <a:graphic>
          <a:graphicData uri="http://schemas.openxmlformats.org/drawingml/2006/table">
            <a:tbl>
              <a:tblPr firstRow="1" firstCol="1" bandRow="1">
                <a:tableStyleId>{5C22544A-7EE6-4342-B048-85BDC9FD1C3A}</a:tableStyleId>
              </a:tblPr>
              <a:tblGrid>
                <a:gridCol w="2736173"/>
                <a:gridCol w="1846603"/>
                <a:gridCol w="1846603"/>
                <a:gridCol w="1846603"/>
              </a:tblGrid>
              <a:tr h="594669">
                <a:tc gridSpan="2">
                  <a:txBody>
                    <a:bodyPr/>
                    <a:lstStyle/>
                    <a:p>
                      <a:pPr marL="0" marR="0" algn="ctr">
                        <a:spcBef>
                          <a:spcPts val="0"/>
                        </a:spcBef>
                        <a:spcAft>
                          <a:spcPts val="0"/>
                        </a:spcAft>
                      </a:pPr>
                      <a:r>
                        <a:rPr lang="en-US" sz="1100" dirty="0">
                          <a:effectLst/>
                        </a:rPr>
                        <a:t>DEPLOYMENT</a:t>
                      </a:r>
                      <a:endParaRPr lang="en-US" sz="1200" dirty="0">
                        <a:effectLst/>
                        <a:latin typeface="Times New Roman" panose="02020603050405020304" pitchFamily="18" charset="0"/>
                        <a:ea typeface="Calibri" panose="020F0502020204030204" pitchFamily="34" charset="0"/>
                      </a:endParaRPr>
                    </a:p>
                  </a:txBody>
                  <a:tcPr marL="68580" marR="68580" marT="0" marB="0" anchor="ctr"/>
                </a:tc>
                <a:tc hMerge="1">
                  <a:txBody>
                    <a:bodyPr/>
                    <a:lstStyle/>
                    <a:p>
                      <a:endParaRPr lang="en-US"/>
                    </a:p>
                  </a:txBody>
                  <a:tcPr/>
                </a:tc>
                <a:tc gridSpan="2">
                  <a:txBody>
                    <a:bodyPr/>
                    <a:lstStyle/>
                    <a:p>
                      <a:pPr marL="0" marR="0" algn="ctr">
                        <a:spcBef>
                          <a:spcPts val="0"/>
                        </a:spcBef>
                        <a:spcAft>
                          <a:spcPts val="0"/>
                        </a:spcAft>
                      </a:pPr>
                      <a:r>
                        <a:rPr lang="en-US" sz="1100">
                          <a:effectLst/>
                        </a:rPr>
                        <a:t>REMAINING</a:t>
                      </a:r>
                      <a:endParaRPr lang="en-US" sz="1200">
                        <a:effectLst/>
                        <a:latin typeface="Times New Roman" panose="02020603050405020304" pitchFamily="18" charset="0"/>
                        <a:ea typeface="Calibri" panose="020F0502020204030204" pitchFamily="34" charset="0"/>
                      </a:endParaRPr>
                    </a:p>
                  </a:txBody>
                  <a:tcPr marL="0" marR="0" marT="0" marB="0"/>
                </a:tc>
                <a:tc hMerge="1">
                  <a:txBody>
                    <a:bodyPr/>
                    <a:lstStyle/>
                    <a:p>
                      <a:endParaRPr lang="en-US"/>
                    </a:p>
                  </a:txBody>
                  <a:tcPr/>
                </a:tc>
              </a:tr>
              <a:tr h="594669">
                <a:tc>
                  <a:txBody>
                    <a:bodyPr/>
                    <a:lstStyle/>
                    <a:p>
                      <a:pPr marL="0" marR="0" algn="ctr">
                        <a:spcBef>
                          <a:spcPts val="0"/>
                        </a:spcBef>
                        <a:spcAft>
                          <a:spcPts val="0"/>
                        </a:spcAft>
                      </a:pPr>
                      <a:r>
                        <a:rPr lang="en-US" sz="1100">
                          <a:effectLst/>
                        </a:rPr>
                        <a:t>REGION</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a:effectLst/>
                        </a:rPr>
                        <a:t>DEPLOYED</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a:effectLst/>
                        </a:rPr>
                        <a:t>SINGLE PHASE</a:t>
                      </a:r>
                      <a:endParaRPr lang="en-US" sz="1200">
                        <a:effectLst/>
                        <a:latin typeface="Times New Roman" panose="02020603050405020304" pitchFamily="18" charset="0"/>
                        <a:ea typeface="Calibri" panose="020F0502020204030204" pitchFamily="34" charset="0"/>
                      </a:endParaRPr>
                    </a:p>
                  </a:txBody>
                  <a:tcPr marL="0" marR="0" marT="0" marB="0"/>
                </a:tc>
                <a:tc>
                  <a:txBody>
                    <a:bodyPr/>
                    <a:lstStyle/>
                    <a:p>
                      <a:pPr marL="0" marR="0" algn="ctr">
                        <a:spcBef>
                          <a:spcPts val="0"/>
                        </a:spcBef>
                        <a:spcAft>
                          <a:spcPts val="0"/>
                        </a:spcAft>
                      </a:pPr>
                      <a:r>
                        <a:rPr lang="en-US" sz="1100">
                          <a:effectLst/>
                        </a:rPr>
                        <a:t>POLYPHASE</a:t>
                      </a:r>
                      <a:endParaRPr lang="en-US" sz="1200">
                        <a:effectLst/>
                        <a:latin typeface="Times New Roman" panose="02020603050405020304" pitchFamily="18" charset="0"/>
                        <a:ea typeface="Calibri" panose="020F0502020204030204" pitchFamily="34" charset="0"/>
                      </a:endParaRPr>
                    </a:p>
                  </a:txBody>
                  <a:tcPr marL="0" marR="0" marT="0" marB="0"/>
                </a:tc>
              </a:tr>
              <a:tr h="594669">
                <a:tc>
                  <a:txBody>
                    <a:bodyPr/>
                    <a:lstStyle/>
                    <a:p>
                      <a:pPr marL="0" marR="0">
                        <a:spcBef>
                          <a:spcPts val="0"/>
                        </a:spcBef>
                        <a:spcAft>
                          <a:spcPts val="0"/>
                        </a:spcAft>
                      </a:pPr>
                      <a:r>
                        <a:rPr lang="en-US" sz="1100">
                          <a:effectLst/>
                        </a:rPr>
                        <a:t>GULF</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a:effectLst/>
                        </a:rPr>
                        <a:t>76,963</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a:effectLst/>
                        </a:rPr>
                        <a:t>175</a:t>
                      </a:r>
                      <a:endParaRPr lang="en-US" sz="1200">
                        <a:effectLst/>
                        <a:latin typeface="Times New Roman" panose="02020603050405020304" pitchFamily="18" charset="0"/>
                        <a:ea typeface="Calibri" panose="020F0502020204030204" pitchFamily="34" charset="0"/>
                      </a:endParaRPr>
                    </a:p>
                  </a:txBody>
                  <a:tcPr marL="0" marR="0" marT="0" marB="0"/>
                </a:tc>
                <a:tc>
                  <a:txBody>
                    <a:bodyPr/>
                    <a:lstStyle/>
                    <a:p>
                      <a:pPr marL="0" marR="0" algn="ctr">
                        <a:spcBef>
                          <a:spcPts val="0"/>
                        </a:spcBef>
                        <a:spcAft>
                          <a:spcPts val="0"/>
                        </a:spcAft>
                      </a:pPr>
                      <a:r>
                        <a:rPr lang="en-US" sz="1100">
                          <a:effectLst/>
                        </a:rPr>
                        <a:t>355</a:t>
                      </a:r>
                      <a:endParaRPr lang="en-US" sz="1200">
                        <a:effectLst/>
                        <a:latin typeface="Times New Roman" panose="02020603050405020304" pitchFamily="18" charset="0"/>
                        <a:ea typeface="Calibri" panose="020F0502020204030204" pitchFamily="34" charset="0"/>
                      </a:endParaRPr>
                    </a:p>
                  </a:txBody>
                  <a:tcPr marL="0" marR="0" marT="0" marB="0"/>
                </a:tc>
              </a:tr>
              <a:tr h="594669">
                <a:tc>
                  <a:txBody>
                    <a:bodyPr/>
                    <a:lstStyle/>
                    <a:p>
                      <a:pPr marL="0" marR="0">
                        <a:spcBef>
                          <a:spcPts val="0"/>
                        </a:spcBef>
                        <a:spcAft>
                          <a:spcPts val="0"/>
                        </a:spcAft>
                      </a:pPr>
                      <a:r>
                        <a:rPr lang="en-US" sz="1100">
                          <a:effectLst/>
                        </a:rPr>
                        <a:t>CENTRAL &amp; NORTH</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a:effectLst/>
                        </a:rPr>
                        <a:t>51,400</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a:effectLst/>
                        </a:rPr>
                        <a:t>173</a:t>
                      </a:r>
                      <a:endParaRPr lang="en-US" sz="1200">
                        <a:effectLst/>
                        <a:latin typeface="Times New Roman" panose="02020603050405020304" pitchFamily="18" charset="0"/>
                        <a:ea typeface="Calibri" panose="020F0502020204030204" pitchFamily="34" charset="0"/>
                      </a:endParaRPr>
                    </a:p>
                  </a:txBody>
                  <a:tcPr marL="0" marR="0" marT="0" marB="0"/>
                </a:tc>
                <a:tc>
                  <a:txBody>
                    <a:bodyPr/>
                    <a:lstStyle/>
                    <a:p>
                      <a:pPr marL="0" marR="0" algn="ctr">
                        <a:spcBef>
                          <a:spcPts val="0"/>
                        </a:spcBef>
                        <a:spcAft>
                          <a:spcPts val="0"/>
                        </a:spcAft>
                      </a:pPr>
                      <a:r>
                        <a:rPr lang="en-US" sz="1100">
                          <a:effectLst/>
                        </a:rPr>
                        <a:t>450</a:t>
                      </a:r>
                      <a:endParaRPr lang="en-US" sz="1200">
                        <a:effectLst/>
                        <a:latin typeface="Times New Roman" panose="02020603050405020304" pitchFamily="18" charset="0"/>
                        <a:ea typeface="Calibri" panose="020F0502020204030204" pitchFamily="34" charset="0"/>
                      </a:endParaRPr>
                    </a:p>
                  </a:txBody>
                  <a:tcPr marL="0" marR="0" marT="0" marB="0"/>
                </a:tc>
              </a:tr>
              <a:tr h="594669">
                <a:tc>
                  <a:txBody>
                    <a:bodyPr/>
                    <a:lstStyle/>
                    <a:p>
                      <a:pPr marL="0" marR="0">
                        <a:spcBef>
                          <a:spcPts val="0"/>
                        </a:spcBef>
                        <a:spcAft>
                          <a:spcPts val="0"/>
                        </a:spcAft>
                      </a:pPr>
                      <a:r>
                        <a:rPr lang="en-US" sz="1100">
                          <a:effectLst/>
                        </a:rPr>
                        <a:t>LEWISVILLE</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dirty="0">
                          <a:effectLst/>
                        </a:rPr>
                        <a:t>42,339</a:t>
                      </a:r>
                      <a:endParaRPr lang="en-US" sz="1200" dirty="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a:effectLst/>
                        </a:rPr>
                        <a:t>22</a:t>
                      </a:r>
                      <a:endParaRPr lang="en-US" sz="1200">
                        <a:effectLst/>
                        <a:latin typeface="Times New Roman" panose="02020603050405020304" pitchFamily="18" charset="0"/>
                        <a:ea typeface="Calibri" panose="020F0502020204030204" pitchFamily="34" charset="0"/>
                      </a:endParaRPr>
                    </a:p>
                  </a:txBody>
                  <a:tcPr marL="0" marR="0" marT="0" marB="0"/>
                </a:tc>
                <a:tc>
                  <a:txBody>
                    <a:bodyPr/>
                    <a:lstStyle/>
                    <a:p>
                      <a:pPr marL="0" marR="0" algn="ctr">
                        <a:spcBef>
                          <a:spcPts val="0"/>
                        </a:spcBef>
                        <a:spcAft>
                          <a:spcPts val="0"/>
                        </a:spcAft>
                      </a:pPr>
                      <a:r>
                        <a:rPr lang="en-US" sz="1100">
                          <a:effectLst/>
                        </a:rPr>
                        <a:t>200</a:t>
                      </a:r>
                      <a:endParaRPr lang="en-US" sz="1200">
                        <a:effectLst/>
                        <a:latin typeface="Times New Roman" panose="02020603050405020304" pitchFamily="18" charset="0"/>
                        <a:ea typeface="Calibri" panose="020F0502020204030204" pitchFamily="34" charset="0"/>
                      </a:endParaRPr>
                    </a:p>
                  </a:txBody>
                  <a:tcPr marL="0" marR="0" marT="0" marB="0"/>
                </a:tc>
              </a:tr>
              <a:tr h="594669">
                <a:tc>
                  <a:txBody>
                    <a:bodyPr/>
                    <a:lstStyle/>
                    <a:p>
                      <a:pPr marL="0" marR="0">
                        <a:spcBef>
                          <a:spcPts val="0"/>
                        </a:spcBef>
                        <a:spcAft>
                          <a:spcPts val="0"/>
                        </a:spcAft>
                      </a:pPr>
                      <a:r>
                        <a:rPr lang="en-US" sz="1100">
                          <a:effectLst/>
                        </a:rPr>
                        <a:t>WEST</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a:effectLst/>
                        </a:rPr>
                        <a:t>15,093</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100">
                          <a:effectLst/>
                        </a:rPr>
                        <a:t>121</a:t>
                      </a:r>
                      <a:endParaRPr lang="en-US" sz="1200">
                        <a:effectLst/>
                        <a:latin typeface="Times New Roman" panose="02020603050405020304" pitchFamily="18" charset="0"/>
                        <a:ea typeface="Calibri" panose="020F0502020204030204" pitchFamily="34" charset="0"/>
                      </a:endParaRPr>
                    </a:p>
                  </a:txBody>
                  <a:tcPr marL="0" marR="0" marT="0" marB="0"/>
                </a:tc>
                <a:tc>
                  <a:txBody>
                    <a:bodyPr/>
                    <a:lstStyle/>
                    <a:p>
                      <a:pPr marL="0" marR="0" algn="ctr">
                        <a:spcBef>
                          <a:spcPts val="0"/>
                        </a:spcBef>
                        <a:spcAft>
                          <a:spcPts val="0"/>
                        </a:spcAft>
                      </a:pPr>
                      <a:r>
                        <a:rPr lang="en-US" sz="1100">
                          <a:effectLst/>
                        </a:rPr>
                        <a:t>975</a:t>
                      </a:r>
                      <a:endParaRPr lang="en-US" sz="1200">
                        <a:effectLst/>
                        <a:latin typeface="Times New Roman" panose="02020603050405020304" pitchFamily="18" charset="0"/>
                        <a:ea typeface="Calibri" panose="020F0502020204030204" pitchFamily="34" charset="0"/>
                      </a:endParaRPr>
                    </a:p>
                  </a:txBody>
                  <a:tcPr marL="0" marR="0" marT="0" marB="0"/>
                </a:tc>
              </a:tr>
              <a:tr h="622987">
                <a:tc>
                  <a:txBody>
                    <a:bodyPr/>
                    <a:lstStyle/>
                    <a:p>
                      <a:pPr marL="0" marR="0">
                        <a:spcBef>
                          <a:spcPts val="0"/>
                        </a:spcBef>
                        <a:spcAft>
                          <a:spcPts val="0"/>
                        </a:spcAft>
                      </a:pPr>
                      <a:r>
                        <a:rPr lang="en-US" sz="1200">
                          <a:effectLst/>
                        </a:rPr>
                        <a:t>Totals</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200">
                          <a:effectLst/>
                        </a:rPr>
                        <a:t>185,795</a:t>
                      </a:r>
                      <a:endParaRPr lang="en-US" sz="1200">
                        <a:effectLst/>
                        <a:latin typeface="Times New Roman" panose="02020603050405020304" pitchFamily="18" charset="0"/>
                        <a:ea typeface="Calibri" panose="020F0502020204030204" pitchFamily="34" charset="0"/>
                      </a:endParaRPr>
                    </a:p>
                  </a:txBody>
                  <a:tcPr marL="68580" marR="68580" marT="0" marB="0" anchor="ctr"/>
                </a:tc>
                <a:tc>
                  <a:txBody>
                    <a:bodyPr/>
                    <a:lstStyle/>
                    <a:p>
                      <a:pPr marL="0" marR="0" algn="ctr">
                        <a:spcBef>
                          <a:spcPts val="0"/>
                        </a:spcBef>
                        <a:spcAft>
                          <a:spcPts val="0"/>
                        </a:spcAft>
                      </a:pPr>
                      <a:r>
                        <a:rPr lang="en-US" sz="1200">
                          <a:effectLst/>
                        </a:rPr>
                        <a:t>491</a:t>
                      </a:r>
                      <a:endParaRPr lang="en-US" sz="1200">
                        <a:effectLst/>
                        <a:latin typeface="Times New Roman" panose="02020603050405020304" pitchFamily="18" charset="0"/>
                        <a:ea typeface="Calibri" panose="020F0502020204030204" pitchFamily="34" charset="0"/>
                      </a:endParaRPr>
                    </a:p>
                  </a:txBody>
                  <a:tcPr marL="0" marR="0" marT="0" marB="0"/>
                </a:tc>
                <a:tc>
                  <a:txBody>
                    <a:bodyPr/>
                    <a:lstStyle/>
                    <a:p>
                      <a:pPr marL="0" marR="0" algn="ctr">
                        <a:spcBef>
                          <a:spcPts val="0"/>
                        </a:spcBef>
                        <a:spcAft>
                          <a:spcPts val="0"/>
                        </a:spcAft>
                      </a:pPr>
                      <a:r>
                        <a:rPr lang="en-US" sz="1200" dirty="0">
                          <a:effectLst/>
                        </a:rPr>
                        <a:t>1,980</a:t>
                      </a:r>
                      <a:endParaRPr lang="en-US" sz="1200" dirty="0">
                        <a:effectLst/>
                        <a:latin typeface="Times New Roman" panose="02020603050405020304" pitchFamily="18" charset="0"/>
                        <a:ea typeface="Calibri" panose="020F0502020204030204" pitchFamily="34" charset="0"/>
                      </a:endParaRPr>
                    </a:p>
                  </a:txBody>
                  <a:tcPr marL="0" marR="0" marT="0" marB="0"/>
                </a:tc>
              </a:tr>
            </a:tbl>
          </a:graphicData>
        </a:graphic>
      </p:graphicFrame>
    </p:spTree>
    <p:extLst>
      <p:ext uri="{BB962C8B-B14F-4D97-AF65-F5344CB8AC3E}">
        <p14:creationId xmlns:p14="http://schemas.microsoft.com/office/powerpoint/2010/main" val="209590858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472439"/>
            <a:ext cx="7467600" cy="1051561"/>
          </a:xfrm>
        </p:spPr>
        <p:txBody>
          <a:bodyPr>
            <a:normAutofit/>
          </a:bodyPr>
          <a:lstStyle/>
          <a:p>
            <a:r>
              <a:rPr lang="en-US" sz="2800" dirty="0" smtClean="0"/>
              <a:t>TNMP 3G Remediation </a:t>
            </a:r>
            <a:br>
              <a:rPr lang="en-US" sz="2800" dirty="0" smtClean="0"/>
            </a:br>
            <a:r>
              <a:rPr lang="en-US" sz="2800" dirty="0" smtClean="0"/>
              <a:t>Market Update provided February 17</a:t>
            </a:r>
            <a:endParaRPr lang="en-US" sz="2800" dirty="0"/>
          </a:p>
        </p:txBody>
      </p:sp>
      <p:sp>
        <p:nvSpPr>
          <p:cNvPr id="3" name="Content Placeholder 2"/>
          <p:cNvSpPr>
            <a:spLocks noGrp="1"/>
          </p:cNvSpPr>
          <p:nvPr>
            <p:ph idx="1"/>
          </p:nvPr>
        </p:nvSpPr>
        <p:spPr>
          <a:xfrm>
            <a:off x="228600" y="1752600"/>
            <a:ext cx="8381999" cy="4402666"/>
          </a:xfrm>
        </p:spPr>
        <p:txBody>
          <a:bodyPr>
            <a:normAutofit fontScale="85000" lnSpcReduction="20000"/>
          </a:bodyPr>
          <a:lstStyle/>
          <a:p>
            <a:r>
              <a:rPr lang="en-US" sz="2200" dirty="0">
                <a:solidFill>
                  <a:schemeClr val="tx1"/>
                </a:solidFill>
              </a:rPr>
              <a:t>Data provided in the chart includes </a:t>
            </a:r>
            <a:r>
              <a:rPr lang="en-US" sz="2200" dirty="0" err="1">
                <a:solidFill>
                  <a:schemeClr val="tx1"/>
                </a:solidFill>
              </a:rPr>
              <a:t>NextGen</a:t>
            </a:r>
            <a:r>
              <a:rPr lang="en-US" sz="2200" dirty="0">
                <a:solidFill>
                  <a:schemeClr val="tx1"/>
                </a:solidFill>
              </a:rPr>
              <a:t> deployment based on service area and the number of 3G meters installed in the field (remaining to be changed out).</a:t>
            </a:r>
          </a:p>
          <a:p>
            <a:r>
              <a:rPr lang="en-US" sz="2200" dirty="0" smtClean="0">
                <a:solidFill>
                  <a:schemeClr val="tx1"/>
                </a:solidFill>
              </a:rPr>
              <a:t>As </a:t>
            </a:r>
            <a:r>
              <a:rPr lang="en-US" sz="2200" dirty="0">
                <a:solidFill>
                  <a:schemeClr val="tx1"/>
                </a:solidFill>
              </a:rPr>
              <a:t>of </a:t>
            </a:r>
            <a:r>
              <a:rPr lang="en-US" sz="2200" dirty="0" smtClean="0">
                <a:solidFill>
                  <a:schemeClr val="tx1"/>
                </a:solidFill>
              </a:rPr>
              <a:t>February 17, 2023</a:t>
            </a:r>
            <a:r>
              <a:rPr lang="en-US" sz="2200" dirty="0">
                <a:solidFill>
                  <a:schemeClr val="tx1"/>
                </a:solidFill>
              </a:rPr>
              <a:t>, TNMP has deployed </a:t>
            </a:r>
            <a:r>
              <a:rPr lang="en-US" sz="2200" dirty="0" smtClean="0">
                <a:solidFill>
                  <a:schemeClr val="tx1"/>
                </a:solidFill>
              </a:rPr>
              <a:t>185,795 </a:t>
            </a:r>
            <a:r>
              <a:rPr lang="en-US" sz="2200" dirty="0" err="1">
                <a:solidFill>
                  <a:schemeClr val="tx1"/>
                </a:solidFill>
              </a:rPr>
              <a:t>NextGen</a:t>
            </a:r>
            <a:r>
              <a:rPr lang="en-US" sz="2200" dirty="0">
                <a:solidFill>
                  <a:schemeClr val="tx1"/>
                </a:solidFill>
              </a:rPr>
              <a:t> meters.  </a:t>
            </a:r>
            <a:endParaRPr lang="en-US" sz="2200" dirty="0" smtClean="0">
              <a:solidFill>
                <a:schemeClr val="tx1"/>
              </a:solidFill>
            </a:endParaRPr>
          </a:p>
          <a:p>
            <a:pPr lvl="0"/>
            <a:r>
              <a:rPr lang="en-US" sz="2200" dirty="0" smtClean="0">
                <a:solidFill>
                  <a:schemeClr val="tx1"/>
                </a:solidFill>
              </a:rPr>
              <a:t>Single </a:t>
            </a:r>
            <a:r>
              <a:rPr lang="en-US" sz="2200" dirty="0">
                <a:solidFill>
                  <a:schemeClr val="tx1"/>
                </a:solidFill>
              </a:rPr>
              <a:t>phase </a:t>
            </a:r>
            <a:r>
              <a:rPr lang="en-US" sz="2200" dirty="0" smtClean="0">
                <a:solidFill>
                  <a:schemeClr val="tx1"/>
                </a:solidFill>
              </a:rPr>
              <a:t>meters remaining </a:t>
            </a:r>
            <a:r>
              <a:rPr lang="en-US" sz="2200" dirty="0">
                <a:solidFill>
                  <a:schemeClr val="tx1"/>
                </a:solidFill>
              </a:rPr>
              <a:t>to be changed out are primarily access issues, due to meter location or customer denial of access. </a:t>
            </a:r>
            <a:endParaRPr lang="en-US" sz="2200" dirty="0" smtClean="0">
              <a:solidFill>
                <a:schemeClr val="tx1"/>
              </a:solidFill>
            </a:endParaRPr>
          </a:p>
          <a:p>
            <a:pPr lvl="0"/>
            <a:r>
              <a:rPr lang="en-US" sz="2400" dirty="0" smtClean="0"/>
              <a:t>TNMP </a:t>
            </a:r>
            <a:r>
              <a:rPr lang="en-US" sz="2400" dirty="0"/>
              <a:t>will begin to assess a Denial of Access fee per </a:t>
            </a:r>
            <a:r>
              <a:rPr lang="en-US" sz="2400" dirty="0" smtClean="0"/>
              <a:t>TNMP </a:t>
            </a:r>
            <a:r>
              <a:rPr lang="en-US" sz="2400" dirty="0"/>
              <a:t>tariff for locations not accessible or where customer denies access.  </a:t>
            </a:r>
            <a:endParaRPr lang="en-US" sz="2400" dirty="0" smtClean="0"/>
          </a:p>
          <a:p>
            <a:pPr lvl="0"/>
            <a:r>
              <a:rPr lang="en-US" sz="2400" dirty="0" smtClean="0"/>
              <a:t>REPs </a:t>
            </a:r>
            <a:r>
              <a:rPr lang="en-US" sz="2400" dirty="0"/>
              <a:t>will be notified prior to assessing a denial of access fee.</a:t>
            </a:r>
          </a:p>
          <a:p>
            <a:pPr lvl="0"/>
            <a:r>
              <a:rPr lang="en-US" sz="2400" dirty="0" smtClean="0"/>
              <a:t>There </a:t>
            </a:r>
            <a:r>
              <a:rPr lang="en-US" sz="2400" dirty="0"/>
              <a:t>may be an increase in estimated reads reflected on 867_03 transactions due to meter accessibility and access issues. </a:t>
            </a:r>
            <a:endParaRPr lang="en-US" sz="2200" dirty="0" smtClean="0">
              <a:solidFill>
                <a:schemeClr val="tx1"/>
              </a:solidFill>
            </a:endParaRPr>
          </a:p>
          <a:p>
            <a:r>
              <a:rPr lang="en-US" sz="2200" dirty="0" err="1" smtClean="0">
                <a:solidFill>
                  <a:schemeClr val="tx1"/>
                </a:solidFill>
              </a:rPr>
              <a:t>Polyphase</a:t>
            </a:r>
            <a:r>
              <a:rPr lang="en-US" sz="2200" dirty="0" smtClean="0">
                <a:solidFill>
                  <a:schemeClr val="tx1"/>
                </a:solidFill>
              </a:rPr>
              <a:t> (AMS-M) deployments-primary work focused in west Texas area</a:t>
            </a:r>
            <a:r>
              <a:rPr lang="en-US" sz="2200" dirty="0">
                <a:solidFill>
                  <a:schemeClr val="tx1"/>
                </a:solidFill>
              </a:rPr>
              <a:t> </a:t>
            </a:r>
            <a:r>
              <a:rPr lang="en-US" sz="2200" dirty="0" smtClean="0">
                <a:solidFill>
                  <a:schemeClr val="tx1"/>
                </a:solidFill>
              </a:rPr>
              <a:t>as of January 30 </a:t>
            </a:r>
          </a:p>
          <a:p>
            <a:r>
              <a:rPr lang="en-US" sz="2200" dirty="0" smtClean="0">
                <a:solidFill>
                  <a:schemeClr val="tx1"/>
                </a:solidFill>
              </a:rPr>
              <a:t>TNMP continues all efforts </a:t>
            </a:r>
            <a:r>
              <a:rPr lang="en-US" sz="2200" dirty="0">
                <a:solidFill>
                  <a:schemeClr val="tx1"/>
                </a:solidFill>
              </a:rPr>
              <a:t>to replace remaining 3G in all service areas as service order requests are completed in the field.  </a:t>
            </a:r>
            <a:endParaRPr lang="en-US" sz="2200" dirty="0" smtClean="0">
              <a:solidFill>
                <a:schemeClr val="tx1"/>
              </a:solidFill>
            </a:endParaRPr>
          </a:p>
          <a:p>
            <a:endParaRPr lang="en-US" dirty="0"/>
          </a:p>
          <a:p>
            <a:endParaRPr lang="en-US" dirty="0"/>
          </a:p>
        </p:txBody>
      </p:sp>
      <p:sp>
        <p:nvSpPr>
          <p:cNvPr id="6" name="Slide Number Placeholder 5"/>
          <p:cNvSpPr>
            <a:spLocks noGrp="1"/>
          </p:cNvSpPr>
          <p:nvPr>
            <p:ph type="sldNum" sz="quarter" idx="12"/>
          </p:nvPr>
        </p:nvSpPr>
        <p:spPr/>
        <p:txBody>
          <a:bodyPr/>
          <a:lstStyle/>
          <a:p>
            <a:fld id="{EDEDA31E-5185-4CB0-88E0-309A957138BF}" type="slidenum">
              <a:rPr lang="en-US" smtClean="0"/>
              <a:t>6</a:t>
            </a:fld>
            <a:endParaRPr lang="en-US" dirty="0"/>
          </a:p>
        </p:txBody>
      </p:sp>
    </p:spTree>
    <p:extLst>
      <p:ext uri="{BB962C8B-B14F-4D97-AF65-F5344CB8AC3E}">
        <p14:creationId xmlns:p14="http://schemas.microsoft.com/office/powerpoint/2010/main" val="42528591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2960" y="457200"/>
            <a:ext cx="7543800" cy="1143001"/>
          </a:xfrm>
        </p:spPr>
        <p:txBody>
          <a:bodyPr>
            <a:normAutofit fontScale="90000"/>
          </a:bodyPr>
          <a:lstStyle/>
          <a:p>
            <a:r>
              <a:rPr lang="en-US" sz="2700" dirty="0" smtClean="0"/>
              <a:t/>
            </a:r>
            <a:br>
              <a:rPr lang="en-US" sz="2700" dirty="0" smtClean="0"/>
            </a:br>
            <a:r>
              <a:rPr lang="en-US" sz="2700" dirty="0" smtClean="0"/>
              <a:t>2022 </a:t>
            </a:r>
            <a:r>
              <a:rPr lang="en-US" sz="2700" dirty="0"/>
              <a:t>Analysis of REP and NOIE Demand Response</a:t>
            </a:r>
            <a:br>
              <a:rPr lang="en-US" sz="2700" dirty="0"/>
            </a:br>
            <a:endParaRPr lang="en-US" dirty="0"/>
          </a:p>
        </p:txBody>
      </p:sp>
      <p:sp>
        <p:nvSpPr>
          <p:cNvPr id="3" name="Content Placeholder 2"/>
          <p:cNvSpPr>
            <a:spLocks noGrp="1"/>
          </p:cNvSpPr>
          <p:nvPr>
            <p:ph idx="1"/>
          </p:nvPr>
        </p:nvSpPr>
        <p:spPr>
          <a:xfrm>
            <a:off x="556260" y="1143000"/>
            <a:ext cx="8077200" cy="4023360"/>
          </a:xfrm>
        </p:spPr>
        <p:txBody>
          <a:bodyPr>
            <a:normAutofit fontScale="92500" lnSpcReduction="20000"/>
          </a:bodyPr>
          <a:lstStyle/>
          <a:p>
            <a:pPr lvl="1">
              <a:defRPr/>
            </a:pPr>
            <a:r>
              <a:rPr lang="en-US" altLang="en-US" sz="2200" dirty="0" smtClean="0"/>
              <a:t>Presented </a:t>
            </a:r>
            <a:r>
              <a:rPr lang="en-US" altLang="en-US" sz="2200" dirty="0"/>
              <a:t>by Carl L </a:t>
            </a:r>
            <a:r>
              <a:rPr lang="en-US" altLang="en-US" sz="2200" dirty="0" smtClean="0"/>
              <a:t>Raish, </a:t>
            </a:r>
            <a:r>
              <a:rPr lang="en-US" sz="2400" dirty="0"/>
              <a:t>Principal Load Profiling and Modeling</a:t>
            </a:r>
          </a:p>
          <a:p>
            <a:pPr lvl="1">
              <a:defRPr/>
            </a:pPr>
            <a:r>
              <a:rPr lang="en-US" altLang="en-US" sz="2200" dirty="0" smtClean="0"/>
              <a:t>Topics included:</a:t>
            </a:r>
          </a:p>
          <a:p>
            <a:pPr lvl="1">
              <a:defRPr/>
            </a:pPr>
            <a:r>
              <a:rPr lang="en-US" altLang="en-US" sz="2200" dirty="0" smtClean="0"/>
              <a:t>Summer 2021 Analysis Update</a:t>
            </a:r>
            <a:endParaRPr lang="en-US" altLang="en-US" sz="2200" dirty="0"/>
          </a:p>
          <a:p>
            <a:pPr lvl="1">
              <a:defRPr/>
            </a:pPr>
            <a:endParaRPr lang="en-US" altLang="en-US" sz="800" dirty="0"/>
          </a:p>
          <a:p>
            <a:pPr lvl="1">
              <a:defRPr/>
            </a:pPr>
            <a:r>
              <a:rPr lang="en-US" altLang="en-US" sz="2200" dirty="0"/>
              <a:t>Total System-level Demand Response</a:t>
            </a:r>
          </a:p>
          <a:p>
            <a:pPr lvl="2">
              <a:defRPr/>
            </a:pPr>
            <a:r>
              <a:rPr lang="en-US" altLang="en-US" sz="1800" dirty="0"/>
              <a:t>Total ERCOT Demand Response</a:t>
            </a:r>
          </a:p>
          <a:p>
            <a:pPr lvl="2">
              <a:defRPr/>
            </a:pPr>
            <a:r>
              <a:rPr lang="en-US" altLang="en-US" sz="1800" dirty="0"/>
              <a:t>Responding NOIE and ESIID counts</a:t>
            </a:r>
          </a:p>
          <a:p>
            <a:pPr lvl="2">
              <a:defRPr/>
            </a:pPr>
            <a:endParaRPr lang="en-US" altLang="en-US" sz="800" dirty="0"/>
          </a:p>
          <a:p>
            <a:pPr lvl="1">
              <a:defRPr/>
            </a:pPr>
            <a:r>
              <a:rPr lang="en-US" altLang="en-US" sz="2200" dirty="0"/>
              <a:t>4CP Participation Trends</a:t>
            </a:r>
          </a:p>
          <a:p>
            <a:pPr lvl="1">
              <a:defRPr/>
            </a:pPr>
            <a:r>
              <a:rPr lang="en-US" altLang="en-US" sz="2200" dirty="0" smtClean="0"/>
              <a:t>DR/PR Events</a:t>
            </a:r>
          </a:p>
          <a:p>
            <a:pPr lvl="1">
              <a:defRPr/>
            </a:pPr>
            <a:endParaRPr lang="en-US" altLang="en-US" sz="2200" dirty="0" smtClean="0"/>
          </a:p>
          <a:p>
            <a:pPr marL="201168" lvl="1" indent="0">
              <a:buNone/>
              <a:defRPr/>
            </a:pPr>
            <a:r>
              <a:rPr lang="en-US" altLang="en-US" sz="2200" dirty="0" smtClean="0"/>
              <a:t> </a:t>
            </a:r>
          </a:p>
          <a:p>
            <a:pPr marL="201168" lvl="1" indent="0">
              <a:buNone/>
              <a:defRPr/>
            </a:pPr>
            <a:r>
              <a:rPr lang="en-US" altLang="en-US" sz="2200" dirty="0" smtClean="0"/>
              <a:t>Presentation available on RMS Meeting page for February 7  </a:t>
            </a:r>
            <a:endParaRPr lang="en-US" altLang="en-US" sz="2200" dirty="0"/>
          </a:p>
          <a:p>
            <a:r>
              <a:rPr lang="en-US" dirty="0"/>
              <a:t>https://www.ercot.com/calendar/02072023-RMS-Meeting</a:t>
            </a:r>
          </a:p>
        </p:txBody>
      </p:sp>
      <p:sp>
        <p:nvSpPr>
          <p:cNvPr id="6" name="Slide Number Placeholder 5"/>
          <p:cNvSpPr>
            <a:spLocks noGrp="1"/>
          </p:cNvSpPr>
          <p:nvPr>
            <p:ph type="sldNum" sz="quarter" idx="12"/>
          </p:nvPr>
        </p:nvSpPr>
        <p:spPr/>
        <p:txBody>
          <a:bodyPr/>
          <a:lstStyle/>
          <a:p>
            <a:fld id="{EDEDA31E-5185-4CB0-88E0-309A957138BF}" type="slidenum">
              <a:rPr lang="en-US" smtClean="0"/>
              <a:t>7</a:t>
            </a:fld>
            <a:endParaRPr lang="en-US" dirty="0"/>
          </a:p>
        </p:txBody>
      </p:sp>
    </p:spTree>
    <p:extLst>
      <p:ext uri="{BB962C8B-B14F-4D97-AF65-F5344CB8AC3E}">
        <p14:creationId xmlns:p14="http://schemas.microsoft.com/office/powerpoint/2010/main" val="33865733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2960" y="533401"/>
            <a:ext cx="7543800" cy="2438400"/>
          </a:xfrm>
        </p:spPr>
        <p:txBody>
          <a:bodyPr>
            <a:normAutofit fontScale="90000"/>
          </a:bodyPr>
          <a:lstStyle/>
          <a:p>
            <a:pPr algn="ctr"/>
            <a:r>
              <a:rPr lang="en-US" dirty="0" smtClean="0"/>
              <a:t/>
            </a:r>
            <a:br>
              <a:rPr lang="en-US" dirty="0" smtClean="0"/>
            </a:br>
            <a:r>
              <a:rPr lang="en-US" dirty="0" smtClean="0"/>
              <a:t>Questions?</a:t>
            </a:r>
            <a:br>
              <a:rPr lang="en-US" dirty="0" smtClean="0"/>
            </a:br>
            <a:r>
              <a:rPr lang="en-US" dirty="0"/>
              <a:t/>
            </a:r>
            <a:br>
              <a:rPr lang="en-US" dirty="0"/>
            </a:br>
            <a:r>
              <a:rPr lang="en-US" dirty="0" smtClean="0"/>
              <a:t>Upcoming RMS Meeting</a:t>
            </a:r>
            <a:br>
              <a:rPr lang="en-US" dirty="0" smtClean="0"/>
            </a:br>
            <a:r>
              <a:rPr lang="en-US" dirty="0" smtClean="0"/>
              <a:t>March 7 </a:t>
            </a:r>
            <a:endParaRPr lang="en-US" dirty="0"/>
          </a:p>
        </p:txBody>
      </p:sp>
      <p:pic>
        <p:nvPicPr>
          <p:cNvPr id="3074" name="Picture 2"/>
          <p:cNvPicPr>
            <a:picLocks noGrp="1" noChangeAspect="1" noChangeArrowheads="1"/>
          </p:cNvPicPr>
          <p:nvPr>
            <p:ph idx="1"/>
          </p:nvPr>
        </p:nvPicPr>
        <p:blipFill>
          <a:blip r:embed="rId3">
            <a:extLst>
              <a:ext uri="{28A0092B-C50C-407E-A947-70E740481C1C}">
                <a14:useLocalDpi xmlns:a14="http://schemas.microsoft.com/office/drawing/2010/main" val="0"/>
              </a:ext>
            </a:extLst>
          </a:blip>
          <a:stretch>
            <a:fillRect/>
          </a:stretch>
        </p:blipFill>
        <p:spPr>
          <a:xfrm>
            <a:off x="3429000" y="3114675"/>
            <a:ext cx="2143125" cy="2143125"/>
          </a:xfrm>
        </p:spPr>
      </p:pic>
      <p:sp>
        <p:nvSpPr>
          <p:cNvPr id="5" name="Slide Number Placeholder 4"/>
          <p:cNvSpPr>
            <a:spLocks noGrp="1"/>
          </p:cNvSpPr>
          <p:nvPr>
            <p:ph type="sldNum" sz="quarter" idx="12"/>
          </p:nvPr>
        </p:nvSpPr>
        <p:spPr/>
        <p:txBody>
          <a:bodyPr/>
          <a:lstStyle/>
          <a:p>
            <a:fld id="{EDEDA31E-5185-4CB0-88E0-309A957138BF}" type="slidenum">
              <a:rPr lang="en-US" smtClean="0"/>
              <a:pPr/>
              <a:t>8</a:t>
            </a:fld>
            <a:endParaRPr lang="en-US" dirty="0"/>
          </a:p>
        </p:txBody>
      </p:sp>
    </p:spTree>
    <p:extLst>
      <p:ext uri="{BB962C8B-B14F-4D97-AF65-F5344CB8AC3E}">
        <p14:creationId xmlns:p14="http://schemas.microsoft.com/office/powerpoint/2010/main" val="741379266"/>
      </p:ext>
    </p:extLst>
  </p:cSld>
  <p:clrMapOvr>
    <a:masterClrMapping/>
  </p:clrMapOvr>
  <p:timing>
    <p:tnLst>
      <p:par>
        <p:cTn id="1" dur="indefinite" restart="never" nodeType="tmRoot"/>
      </p:par>
    </p:tnLst>
  </p:timing>
</p:sld>
</file>

<file path=ppt/theme/theme1.xml><?xml version="1.0" encoding="utf-8"?>
<a:theme xmlns:a="http://schemas.openxmlformats.org/drawingml/2006/main" name="Custom Design">
  <a:themeElements>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Custom Design">
      <a:majorFont>
        <a:latin typeface="Arial Black"/>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Retrospect">
  <a:themeElements>
    <a:clrScheme name="Retrospect">
      <a:dk1>
        <a:srgbClr val="000000"/>
      </a:dk1>
      <a:lt1>
        <a:sysClr val="window" lastClr="FFFFFF"/>
      </a:lt1>
      <a:dk2>
        <a:srgbClr val="637052"/>
      </a:dk2>
      <a:lt2>
        <a:srgbClr val="CCDDEA"/>
      </a:lt2>
      <a:accent1>
        <a:srgbClr val="E48312"/>
      </a:accent1>
      <a:accent2>
        <a:srgbClr val="BD582C"/>
      </a:accent2>
      <a:accent3>
        <a:srgbClr val="865640"/>
      </a:accent3>
      <a:accent4>
        <a:srgbClr val="9B8357"/>
      </a:accent4>
      <a:accent5>
        <a:srgbClr val="C2BC80"/>
      </a:accent5>
      <a:accent6>
        <a:srgbClr val="94A088"/>
      </a:accent6>
      <a:hlink>
        <a:srgbClr val="2998E3"/>
      </a:hlink>
      <a:folHlink>
        <a:srgbClr val="8C8C8C"/>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3F1AAB62-24C6-49D2-8E01-B56FAC9A3DCD}"/>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item1.xml><?xml version="1.0" encoding="utf-8"?>
<sisl xmlns:xsi="http://www.w3.org/2001/XMLSchema-instance" xmlns:xsd="http://www.w3.org/2001/XMLSchema" xmlns="http://www.boldonjames.com/2008/01/sie/internal/label" sislVersion="0" policy="e9c0b8d7-bdb4-4fd3-b62a-f50327aaefce" origin="userSelected">
  <element uid="c5f8eb12-5b27-439d-aaa6-3402af626fa3" value=""/>
</sisl>
</file>

<file path=customXml/itemProps1.xml><?xml version="1.0" encoding="utf-8"?>
<ds:datastoreItem xmlns:ds="http://schemas.openxmlformats.org/officeDocument/2006/customXml" ds:itemID="{B01B838B-465A-43C8-AC2A-78A03061D80F}">
  <ds:schemaRefs>
    <ds:schemaRef ds:uri="http://www.w3.org/2001/XMLSchema"/>
    <ds:schemaRef ds:uri="http://www.boldonjames.com/2008/01/sie/internal/label"/>
  </ds:schemaRefs>
</ds:datastoreItem>
</file>

<file path=docProps/app.xml><?xml version="1.0" encoding="utf-8"?>
<Properties xmlns="http://schemas.openxmlformats.org/officeDocument/2006/extended-properties" xmlns:vt="http://schemas.openxmlformats.org/officeDocument/2006/docPropsVTypes">
  <Template/>
  <TotalTime>0</TotalTime>
  <Words>496</Words>
  <Application>Microsoft Office PowerPoint</Application>
  <PresentationFormat>On-screen Show (4:3)</PresentationFormat>
  <Paragraphs>120</Paragraphs>
  <Slides>8</Slides>
  <Notes>4</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8</vt:i4>
      </vt:variant>
    </vt:vector>
  </HeadingPairs>
  <TitlesOfParts>
    <vt:vector size="15" baseType="lpstr">
      <vt:lpstr>Arial</vt:lpstr>
      <vt:lpstr>Arial Black</vt:lpstr>
      <vt:lpstr>Calibri</vt:lpstr>
      <vt:lpstr>Calibri Light</vt:lpstr>
      <vt:lpstr>Times New Roman</vt:lpstr>
      <vt:lpstr>Custom Design</vt:lpstr>
      <vt:lpstr>Retrospect</vt:lpstr>
      <vt:lpstr>RMS Meeting, February 7, 2023   Update to TAC</vt:lpstr>
      <vt:lpstr>RMS Voting Items, Unanimously  Approved </vt:lpstr>
      <vt:lpstr>2023 RMS Working Group and Task Force Leadership </vt:lpstr>
      <vt:lpstr>RMS WG and TF Primary Activities in Progress </vt:lpstr>
      <vt:lpstr>    TNMP 3G Remediation counts as provided in   February 17 Market Update </vt:lpstr>
      <vt:lpstr>TNMP 3G Remediation  Market Update provided February 17</vt:lpstr>
      <vt:lpstr> 2022 Analysis of REP and NOIE Demand Response </vt:lpstr>
      <vt:lpstr> Questions?  Upcoming RMS Meeting March 7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keywords/>
  <cp:lastModifiedBy/>
  <cp:revision>1</cp:revision>
  <dcterms:created xsi:type="dcterms:W3CDTF">2020-03-06T14:03:31Z</dcterms:created>
  <dcterms:modified xsi:type="dcterms:W3CDTF">2023-02-18T20:34:22Z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docIndexRef">
    <vt:lpwstr>91c5e66e-451b-407e-96e6-6a377931453e</vt:lpwstr>
  </property>
  <property fmtid="{D5CDD505-2E9C-101B-9397-08002B2CF9AE}" pid="3" name="bjSaver">
    <vt:lpwstr>hVeZjyyepu7wfUb3kwBo4T82bAn9HrXq</vt:lpwstr>
  </property>
  <property fmtid="{D5CDD505-2E9C-101B-9397-08002B2CF9AE}" pid="4" name="bjDocumentLabelXML">
    <vt:lpwstr>&lt;?xml version="1.0" encoding="us-ascii"?&gt;&lt;sisl xmlns:xsi="http://www.w3.org/2001/XMLSchema-instance" xmlns:xsd="http://www.w3.org/2001/XMLSchema" sislVersion="0" policy="e9c0b8d7-bdb4-4fd3-b62a-f50327aaefce" origin="userSelected" xmlns="http://www.boldonj</vt:lpwstr>
  </property>
  <property fmtid="{D5CDD505-2E9C-101B-9397-08002B2CF9AE}" pid="5" name="bjDocumentLabelXML-0">
    <vt:lpwstr>ames.com/2008/01/sie/internal/label"&gt;&lt;element uid="c5f8eb12-5b27-439d-aaa6-3402af626fa3" value="" /&gt;&lt;/sisl&gt;</vt:lpwstr>
  </property>
  <property fmtid="{D5CDD505-2E9C-101B-9397-08002B2CF9AE}" pid="6" name="bjDocumentSecurityLabel">
    <vt:lpwstr>AEP Public</vt:lpwstr>
  </property>
</Properties>
</file>

<file path=docProps/thumbnail.jpeg>
</file>