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68" r:id="rId8"/>
    <p:sldId id="269" r:id="rId9"/>
    <p:sldId id="270" r:id="rId10"/>
    <p:sldId id="271" r:id="rId11"/>
    <p:sldId id="272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18288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LFL Analysis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Evan Neel</a:t>
            </a:r>
          </a:p>
          <a:p>
            <a:r>
              <a:rPr lang="en-US" sz="2000" dirty="0">
                <a:solidFill>
                  <a:schemeClr val="tx2"/>
                </a:solidFill>
              </a:rPr>
              <a:t>Resource Adequacy</a:t>
            </a:r>
          </a:p>
          <a:p>
            <a:r>
              <a:rPr lang="en-US" sz="2000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Large Flexible Load Task Force</a:t>
            </a:r>
          </a:p>
          <a:p>
            <a:r>
              <a:rPr lang="en-US" sz="2000" dirty="0">
                <a:solidFill>
                  <a:schemeClr val="tx2"/>
                </a:solidFill>
              </a:rPr>
              <a:t>February 17, 2023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3600" dirty="0"/>
              <a:t>Winter Storm Elliot LFL Response</a:t>
            </a:r>
          </a:p>
          <a:p>
            <a:pPr>
              <a:lnSpc>
                <a:spcPct val="200000"/>
              </a:lnSpc>
            </a:pPr>
            <a:r>
              <a:rPr lang="en-US" sz="3600" dirty="0"/>
              <a:t>Voluntary Curtailment Program Back Cast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B54D7-AA41-4E4B-AB34-8F2AF01F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Winter Storm Elliot LFL Response</a:t>
            </a:r>
            <a:br>
              <a:rPr lang="en-US" sz="2800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6A3BFF-564E-4E9C-BB93-42FED3A72C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6900" y="914400"/>
            <a:ext cx="10998200" cy="525972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288A9-6B07-4EDD-861B-C3B3405F3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9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A2B9-9E7E-4C58-B7AD-00E7549B4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Winter Storm Elliot LFL Response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24085-2DB8-4613-89D5-FAF69E7A3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 to curtailment beginning on 12/21 there was </a:t>
            </a:r>
            <a:r>
              <a:rPr lang="en-US" b="1" dirty="0"/>
              <a:t>1,530 MW </a:t>
            </a:r>
            <a:r>
              <a:rPr lang="en-US" dirty="0"/>
              <a:t>of LFL consumption on the system (250 MW RRS).</a:t>
            </a:r>
          </a:p>
          <a:p>
            <a:r>
              <a:rPr lang="en-US" dirty="0"/>
              <a:t>At times of peak prices, LFL consumption fell to </a:t>
            </a:r>
            <a:r>
              <a:rPr lang="en-US" b="1" dirty="0"/>
              <a:t>130 MW </a:t>
            </a:r>
            <a:r>
              <a:rPr lang="en-US" dirty="0"/>
              <a:t>(75 MW RRS).</a:t>
            </a:r>
          </a:p>
          <a:p>
            <a:r>
              <a:rPr lang="en-US" dirty="0"/>
              <a:t>Including RRS, the total response from LFLs was </a:t>
            </a:r>
            <a:r>
              <a:rPr lang="en-US" b="1" dirty="0"/>
              <a:t>1,475 MW (96.4%)</a:t>
            </a:r>
            <a:r>
              <a:rPr lang="en-US" dirty="0"/>
              <a:t>.</a:t>
            </a:r>
          </a:p>
          <a:p>
            <a:r>
              <a:rPr lang="en-US" dirty="0"/>
              <a:t>Of the 20 LFLs tracked, all demonstrated a curtailment in load to some extent.</a:t>
            </a:r>
          </a:p>
          <a:p>
            <a:r>
              <a:rPr lang="en-US" b="1" dirty="0"/>
              <a:t>6</a:t>
            </a:r>
            <a:r>
              <a:rPr lang="en-US" dirty="0"/>
              <a:t> LFLs curtailed their load for the entire duration of Elliot, independent of market prices.</a:t>
            </a:r>
          </a:p>
          <a:p>
            <a:r>
              <a:rPr lang="en-US" dirty="0"/>
              <a:t>The remaining </a:t>
            </a:r>
            <a:r>
              <a:rPr lang="en-US" b="1" dirty="0"/>
              <a:t>14</a:t>
            </a:r>
            <a:r>
              <a:rPr lang="en-US" dirty="0"/>
              <a:t> LFLs behaved in a manner which suggested they were responding to real-time prices.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63206-61A9-498C-9CA9-3FF919841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6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A1165-371E-4E0A-9379-04B4C119B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Voluntary Curtailment Program Back Cast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E7CA3-844C-412A-BF25-F2D33EE0D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response to the new Interim Voluntary Load Curtailment program, we received a request inquiring about how often this program would be called upon by ERCOT.</a:t>
            </a:r>
          </a:p>
          <a:p>
            <a:r>
              <a:rPr lang="en-US" dirty="0"/>
              <a:t>Language in the market notice sent out on 12/6/22 noted that this voluntary program would be deployed “during times of low or declining PRC after Non-Spinning Reserve Service has been deployed, but before ERS has been deployed.”</a:t>
            </a:r>
          </a:p>
          <a:p>
            <a:r>
              <a:rPr lang="en-US" dirty="0"/>
              <a:t>ERCOT has performed a back cast with this criteria in order to identify how often the interim service would have been called upon had it existed in 2022.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8EDD9-1976-44DA-901A-02589B46E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8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A8AAD-91E6-4F60-AC98-9F42C69E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Voluntary Curtailment Program Back Cast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A6AD5-6788-4A0E-B297-92184204A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Identified 5 min intervals in 2022 which satisfied two criteria:</a:t>
            </a:r>
          </a:p>
          <a:p>
            <a:pPr lvl="1"/>
            <a:r>
              <a:rPr lang="en-US" dirty="0"/>
              <a:t>All offline Non-Spin had been deployed</a:t>
            </a:r>
          </a:p>
          <a:p>
            <a:pPr lvl="1"/>
            <a:r>
              <a:rPr lang="en-US" dirty="0"/>
              <a:t>System PRC was below 3,200 MW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is estimated that in 2022 the Voluntary Load Curtailment program would have been called on for approximately </a:t>
            </a:r>
            <a:r>
              <a:rPr lang="en-US" b="1" dirty="0"/>
              <a:t>9 hours (~ 0.1% </a:t>
            </a:r>
            <a:r>
              <a:rPr lang="en-US" dirty="0"/>
              <a:t>of the year)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E3166-4F2E-41C3-A26E-054CE256A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14748F-5159-4EAC-B9C7-6039CF5BB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71" y="3048000"/>
            <a:ext cx="10081458" cy="93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04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AA81F-988F-4786-ADEA-24FC6FE0A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CD3A2-4C63-4B93-BA28-650EE6D38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600" dirty="0"/>
              <a:t>Questions?</a:t>
            </a:r>
          </a:p>
          <a:p>
            <a:pPr marL="0" indent="0" algn="ctr">
              <a:buNone/>
            </a:pPr>
            <a:r>
              <a:rPr lang="en-US" sz="2000" dirty="0"/>
              <a:t>Email: evan.neel@ercot.com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C77B5-035B-4DD9-AE9D-0A2E0896E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786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Status xmlns="559f9b66-3cbe-4e4f-b1b0-6c2808d67f95">Official Document</Status>
    <Description0 xmlns="559f9b66-3cbe-4e4f-b1b0-6c2808d67f95" xsi:nil="true"/>
    <Audience xmlns="559f9b66-3cbe-4e4f-b1b0-6c2808d67f95">Internal</Audie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5" ma:contentTypeDescription="Create a new document." ma:contentTypeScope="" ma:versionID="2d94a3ffe1fc588e55f680f20c26b5bf">
  <xsd:schema xmlns:xsd="http://www.w3.org/2001/XMLSchema" xmlns:xs="http://www.w3.org/2001/XMLSchema" xmlns:p="http://schemas.microsoft.com/office/2006/metadata/properties" xmlns:ns2="c34af464-7aa1-4edd-9be4-83dffc1cb926" xmlns:ns3="559f9b66-3cbe-4e4f-b1b0-6c2808d67f95" targetNamespace="http://schemas.microsoft.com/office/2006/metadata/properties" ma:root="true" ma:fieldsID="b559ab35d5d4ba93b82aeb79242a9523" ns2:_="" ns3:_="">
    <xsd:import namespace="c34af464-7aa1-4edd-9be4-83dffc1cb926"/>
    <xsd:import namespace="559f9b66-3cbe-4e4f-b1b0-6c2808d67f95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Audience" minOccurs="0"/>
                <xsd:element ref="ns3:Description0" minOccurs="0"/>
                <xsd:element ref="ns3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9f9b66-3cbe-4e4f-b1b0-6c2808d67f95" elementFormDefault="qualified">
    <xsd:import namespace="http://schemas.microsoft.com/office/2006/documentManagement/types"/>
    <xsd:import namespace="http://schemas.microsoft.com/office/infopath/2007/PartnerControls"/>
    <xsd:element name="Audience" ma:index="9" nillable="true" ma:displayName="Audience" ma:default="Internal" ma:format="Dropdown" ma:internalName="Audience">
      <xsd:simpleType>
        <xsd:restriction base="dms:Choice">
          <xsd:enumeration value="Internal"/>
          <xsd:enumeration value="Public"/>
        </xsd:restriction>
      </xsd:simpleType>
    </xsd:element>
    <xsd:element name="Description0" ma:index="10" nillable="true" ma:displayName="Description" ma:internalName="Description0">
      <xsd:simpleType>
        <xsd:restriction base="dms:Note">
          <xsd:maxLength value="255"/>
        </xsd:restriction>
      </xsd:simpleType>
    </xsd:element>
    <xsd:element name="Status" ma:index="11" nillable="true" ma:displayName="Status" ma:default="Official Document" ma:format="Dropdown" ma:internalName="Status">
      <xsd:simpleType>
        <xsd:restriction base="dms:Choice">
          <xsd:enumeration value="Official Document"/>
          <xsd:enumeration value="Draft"/>
          <xsd:enumeration value="In progres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559f9b66-3cbe-4e4f-b1b0-6c2808d67f95"/>
  </ds:schemaRefs>
</ds:datastoreItem>
</file>

<file path=customXml/itemProps2.xml><?xml version="1.0" encoding="utf-8"?>
<ds:datastoreItem xmlns:ds="http://schemas.openxmlformats.org/officeDocument/2006/customXml" ds:itemID="{DE9F3915-1DEA-4F68-9DC2-C6B2DA9829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559f9b66-3cbe-4e4f-b1b0-6c2808d67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320</Words>
  <Application>Microsoft Office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Contents</vt:lpstr>
      <vt:lpstr>Winter Storm Elliot LFL Response </vt:lpstr>
      <vt:lpstr>Winter Storm Elliot LFL Response</vt:lpstr>
      <vt:lpstr>Voluntary Curtailment Program Back Cast </vt:lpstr>
      <vt:lpstr>Voluntary Curtailment Program Back Cast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Neel, Evan</cp:lastModifiedBy>
  <cp:revision>40</cp:revision>
  <cp:lastPrinted>2016-01-21T20:53:15Z</cp:lastPrinted>
  <dcterms:created xsi:type="dcterms:W3CDTF">2016-01-21T15:20:31Z</dcterms:created>
  <dcterms:modified xsi:type="dcterms:W3CDTF">2023-02-17T01:02:18Z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