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9"/>
  </p:notesMasterIdLst>
  <p:handoutMasterIdLst>
    <p:handoutMasterId r:id="rId10"/>
  </p:handoutMasterIdLst>
  <p:sldIdLst>
    <p:sldId id="260" r:id="rId4"/>
    <p:sldId id="257" r:id="rId5"/>
    <p:sldId id="258" r:id="rId6"/>
    <p:sldId id="259" r:id="rId7"/>
    <p:sldId id="28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5" autoAdjust="0"/>
    <p:restoredTop sz="94660"/>
  </p:normalViewPr>
  <p:slideViewPr>
    <p:cSldViewPr snapToGrid="0">
      <p:cViewPr varScale="1">
        <p:scale>
          <a:sx n="76" d="100"/>
          <a:sy n="76" d="100"/>
        </p:scale>
        <p:origin x="126" y="7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8624B8F-09E2-4059-95A9-119648FB585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DBF674A-EADF-4E63-8F2D-730C14E4EB9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A99893F-24F4-432E-ACA7-557413F3F343}" type="datetimeFigureOut">
              <a:rPr lang="en-US" smtClean="0"/>
              <a:t>2/15/2023</a:t>
            </a:fld>
            <a:endParaRPr lang="en-US"/>
          </a:p>
        </p:txBody>
      </p:sp>
      <p:sp>
        <p:nvSpPr>
          <p:cNvPr id="4" name="Footer Placeholder 3">
            <a:extLst>
              <a:ext uri="{FF2B5EF4-FFF2-40B4-BE49-F238E27FC236}">
                <a16:creationId xmlns:a16="http://schemas.microsoft.com/office/drawing/2014/main" id="{7A39C7B2-45AB-4C03-AD0B-F419978526F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22F900A-4FD5-4607-9897-C61EE6B65DC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1B00DC3-6849-4DDF-8EDE-4AA44B8B1079}" type="slidenum">
              <a:rPr lang="en-US" smtClean="0"/>
              <a:t>‹#›</a:t>
            </a:fld>
            <a:endParaRPr lang="en-US"/>
          </a:p>
        </p:txBody>
      </p:sp>
    </p:spTree>
    <p:extLst>
      <p:ext uri="{BB962C8B-B14F-4D97-AF65-F5344CB8AC3E}">
        <p14:creationId xmlns:p14="http://schemas.microsoft.com/office/powerpoint/2010/main" val="16483439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A38D46-4153-4B1B-B5F3-1E35C61BC133}" type="datetimeFigureOut">
              <a:rPr lang="en-US" smtClean="0"/>
              <a:t>2/15/2023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AB3B52-6BC4-4ECD-A00A-382A13A262BF}" type="slidenum">
              <a:rPr lang="en-US" smtClean="0"/>
              <a:t>‹#›</a:t>
            </a:fld>
            <a:endParaRPr lang="en-US"/>
          </a:p>
        </p:txBody>
      </p:sp>
    </p:spTree>
    <p:extLst>
      <p:ext uri="{BB962C8B-B14F-4D97-AF65-F5344CB8AC3E}">
        <p14:creationId xmlns:p14="http://schemas.microsoft.com/office/powerpoint/2010/main" val="2219167122"/>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08AB3B52-6BC4-4ECD-A00A-382A13A262BF}" type="slidenum">
              <a:rPr lang="en-US" smtClean="0"/>
              <a:t>1</a:t>
            </a:fld>
            <a:endParaRPr lang="en-US"/>
          </a:p>
        </p:txBody>
      </p:sp>
    </p:spTree>
    <p:extLst>
      <p:ext uri="{BB962C8B-B14F-4D97-AF65-F5344CB8AC3E}">
        <p14:creationId xmlns:p14="http://schemas.microsoft.com/office/powerpoint/2010/main" val="3234829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08AB3B52-6BC4-4ECD-A00A-382A13A262BF}" type="slidenum">
              <a:rPr lang="en-US" smtClean="0"/>
              <a:t>2</a:t>
            </a:fld>
            <a:endParaRPr lang="en-US"/>
          </a:p>
        </p:txBody>
      </p:sp>
    </p:spTree>
    <p:extLst>
      <p:ext uri="{BB962C8B-B14F-4D97-AF65-F5344CB8AC3E}">
        <p14:creationId xmlns:p14="http://schemas.microsoft.com/office/powerpoint/2010/main" val="2991122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08AB3B52-6BC4-4ECD-A00A-382A13A262BF}" type="slidenum">
              <a:rPr lang="en-US" smtClean="0"/>
              <a:t>3</a:t>
            </a:fld>
            <a:endParaRPr lang="en-US"/>
          </a:p>
        </p:txBody>
      </p:sp>
    </p:spTree>
    <p:extLst>
      <p:ext uri="{BB962C8B-B14F-4D97-AF65-F5344CB8AC3E}">
        <p14:creationId xmlns:p14="http://schemas.microsoft.com/office/powerpoint/2010/main" val="1715014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08AB3B52-6BC4-4ECD-A00A-382A13A262BF}" type="slidenum">
              <a:rPr lang="en-US" smtClean="0"/>
              <a:t>4</a:t>
            </a:fld>
            <a:endParaRPr lang="en-US"/>
          </a:p>
        </p:txBody>
      </p:sp>
    </p:spTree>
    <p:extLst>
      <p:ext uri="{BB962C8B-B14F-4D97-AF65-F5344CB8AC3E}">
        <p14:creationId xmlns:p14="http://schemas.microsoft.com/office/powerpoint/2010/main" val="2945024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buFont typeface="+mj-lt"/>
              <a:buAutoNum type="arabicPeriod"/>
            </a:pPr>
            <a:r>
              <a:rPr lang="en-US" sz="1200" dirty="0">
                <a:solidFill>
                  <a:schemeClr val="tx1"/>
                </a:solidFill>
              </a:rPr>
              <a:t>Simple Implementation</a:t>
            </a:r>
          </a:p>
          <a:p>
            <a:pPr marL="457200" indent="-457200">
              <a:buFont typeface="+mj-lt"/>
              <a:buAutoNum type="arabicPeriod"/>
            </a:pPr>
            <a:r>
              <a:rPr lang="en-US" sz="1200" dirty="0">
                <a:solidFill>
                  <a:schemeClr val="tx1"/>
                </a:solidFill>
              </a:rPr>
              <a:t>Implement </a:t>
            </a:r>
            <a:r>
              <a:rPr lang="en-US" sz="1200" dirty="0" err="1">
                <a:solidFill>
                  <a:schemeClr val="tx1"/>
                </a:solidFill>
              </a:rPr>
              <a:t>Loadshed</a:t>
            </a:r>
            <a:r>
              <a:rPr lang="en-US" sz="1200" dirty="0">
                <a:solidFill>
                  <a:schemeClr val="tx1"/>
                </a:solidFill>
              </a:rPr>
              <a:t> in similar fashion that operators have been trained on.</a:t>
            </a:r>
          </a:p>
          <a:p>
            <a:pPr marL="457200" indent="-457200">
              <a:buFont typeface="+mj-lt"/>
              <a:buAutoNum type="arabicPeriod"/>
            </a:pPr>
            <a:r>
              <a:rPr lang="en-US" sz="1200" dirty="0">
                <a:solidFill>
                  <a:schemeClr val="tx1"/>
                </a:solidFill>
              </a:rPr>
              <a:t>Ensure LFL are shed Automatically in steps aligned with Firm load UFLS.</a:t>
            </a:r>
          </a:p>
          <a:p>
            <a:pPr marL="457200" indent="-457200">
              <a:buFont typeface="+mj-lt"/>
              <a:buAutoNum type="arabicPeriod"/>
            </a:pPr>
            <a:r>
              <a:rPr lang="en-US" sz="1200" dirty="0">
                <a:solidFill>
                  <a:schemeClr val="tx1"/>
                </a:solidFill>
              </a:rPr>
              <a:t>Allow optional treatment for these loads but then based on this selection having clear rules.</a:t>
            </a:r>
          </a:p>
          <a:p>
            <a:pPr marL="457200" indent="-457200">
              <a:buFont typeface="+mj-lt"/>
              <a:buAutoNum type="arabicPeriod"/>
            </a:pPr>
            <a:r>
              <a:rPr lang="en-US" sz="1200" dirty="0">
                <a:solidFill>
                  <a:schemeClr val="tx1"/>
                </a:solidFill>
              </a:rPr>
              <a:t>Address complications for TO’s due to LFL being more responsive to market </a:t>
            </a:r>
          </a:p>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182473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C01FB-13AD-4A39-AD70-CB32195342E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86D7AC7-EEC4-4654-8BFE-03B60A19B5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357D011-76EC-4D98-9DD0-50CFE91FBA7C}"/>
              </a:ext>
            </a:extLst>
          </p:cNvPr>
          <p:cNvSpPr>
            <a:spLocks noGrp="1"/>
          </p:cNvSpPr>
          <p:nvPr>
            <p:ph type="dt" sz="half" idx="10"/>
          </p:nvPr>
        </p:nvSpPr>
        <p:spPr/>
        <p:txBody>
          <a:bodyPr/>
          <a:lstStyle/>
          <a:p>
            <a:fld id="{CF241F9B-74FF-49F7-8F01-C3E3E241BAAB}" type="datetimeFigureOut">
              <a:rPr lang="en-US" smtClean="0"/>
              <a:t>2/15/2023</a:t>
            </a:fld>
            <a:endParaRPr lang="en-US"/>
          </a:p>
        </p:txBody>
      </p:sp>
      <p:sp>
        <p:nvSpPr>
          <p:cNvPr id="5" name="Footer Placeholder 4">
            <a:extLst>
              <a:ext uri="{FF2B5EF4-FFF2-40B4-BE49-F238E27FC236}">
                <a16:creationId xmlns:a16="http://schemas.microsoft.com/office/drawing/2014/main" id="{B90A4984-0EDD-4DC7-B9D9-17F4151997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5767FF-0D50-4493-910A-41810F59ACA8}"/>
              </a:ext>
            </a:extLst>
          </p:cNvPr>
          <p:cNvSpPr>
            <a:spLocks noGrp="1"/>
          </p:cNvSpPr>
          <p:nvPr>
            <p:ph type="sldNum" sz="quarter" idx="12"/>
          </p:nvPr>
        </p:nvSpPr>
        <p:spPr/>
        <p:txBody>
          <a:bodyPr/>
          <a:lstStyle/>
          <a:p>
            <a:fld id="{28A85A06-0B4D-4AE5-AA06-C91E21AF3214}" type="slidenum">
              <a:rPr lang="en-US" smtClean="0"/>
              <a:t>‹#›</a:t>
            </a:fld>
            <a:endParaRPr lang="en-US"/>
          </a:p>
        </p:txBody>
      </p:sp>
    </p:spTree>
    <p:extLst>
      <p:ext uri="{BB962C8B-B14F-4D97-AF65-F5344CB8AC3E}">
        <p14:creationId xmlns:p14="http://schemas.microsoft.com/office/powerpoint/2010/main" val="2052377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D6286-1124-4821-866C-7A123C2EEA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20A4D17-0E73-44CF-A5D6-BE594A2F96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C7C831-60CC-4E18-ABCF-917907C119C4}"/>
              </a:ext>
            </a:extLst>
          </p:cNvPr>
          <p:cNvSpPr>
            <a:spLocks noGrp="1"/>
          </p:cNvSpPr>
          <p:nvPr>
            <p:ph type="dt" sz="half" idx="10"/>
          </p:nvPr>
        </p:nvSpPr>
        <p:spPr/>
        <p:txBody>
          <a:bodyPr/>
          <a:lstStyle/>
          <a:p>
            <a:fld id="{CF241F9B-74FF-49F7-8F01-C3E3E241BAAB}" type="datetimeFigureOut">
              <a:rPr lang="en-US" smtClean="0"/>
              <a:t>2/15/2023</a:t>
            </a:fld>
            <a:endParaRPr lang="en-US"/>
          </a:p>
        </p:txBody>
      </p:sp>
      <p:sp>
        <p:nvSpPr>
          <p:cNvPr id="5" name="Footer Placeholder 4">
            <a:extLst>
              <a:ext uri="{FF2B5EF4-FFF2-40B4-BE49-F238E27FC236}">
                <a16:creationId xmlns:a16="http://schemas.microsoft.com/office/drawing/2014/main" id="{F60D2470-682F-47B1-8E84-6FF1BC40CE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9E6CA1-1C11-427F-9013-F9C9263D3FA7}"/>
              </a:ext>
            </a:extLst>
          </p:cNvPr>
          <p:cNvSpPr>
            <a:spLocks noGrp="1"/>
          </p:cNvSpPr>
          <p:nvPr>
            <p:ph type="sldNum" sz="quarter" idx="12"/>
          </p:nvPr>
        </p:nvSpPr>
        <p:spPr/>
        <p:txBody>
          <a:bodyPr/>
          <a:lstStyle/>
          <a:p>
            <a:fld id="{28A85A06-0B4D-4AE5-AA06-C91E21AF3214}" type="slidenum">
              <a:rPr lang="en-US" smtClean="0"/>
              <a:t>‹#›</a:t>
            </a:fld>
            <a:endParaRPr lang="en-US"/>
          </a:p>
        </p:txBody>
      </p:sp>
    </p:spTree>
    <p:extLst>
      <p:ext uri="{BB962C8B-B14F-4D97-AF65-F5344CB8AC3E}">
        <p14:creationId xmlns:p14="http://schemas.microsoft.com/office/powerpoint/2010/main" val="140973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B1F23EE-19FB-4617-9EBB-9A0C2926D94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EACD6DD-CC14-4275-AF3C-EFAD9B3F77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1AB386-F403-45FC-A639-F90AA121258B}"/>
              </a:ext>
            </a:extLst>
          </p:cNvPr>
          <p:cNvSpPr>
            <a:spLocks noGrp="1"/>
          </p:cNvSpPr>
          <p:nvPr>
            <p:ph type="dt" sz="half" idx="10"/>
          </p:nvPr>
        </p:nvSpPr>
        <p:spPr/>
        <p:txBody>
          <a:bodyPr/>
          <a:lstStyle/>
          <a:p>
            <a:fld id="{CF241F9B-74FF-49F7-8F01-C3E3E241BAAB}" type="datetimeFigureOut">
              <a:rPr lang="en-US" smtClean="0"/>
              <a:t>2/15/2023</a:t>
            </a:fld>
            <a:endParaRPr lang="en-US"/>
          </a:p>
        </p:txBody>
      </p:sp>
      <p:sp>
        <p:nvSpPr>
          <p:cNvPr id="5" name="Footer Placeholder 4">
            <a:extLst>
              <a:ext uri="{FF2B5EF4-FFF2-40B4-BE49-F238E27FC236}">
                <a16:creationId xmlns:a16="http://schemas.microsoft.com/office/drawing/2014/main" id="{AE6BA7DA-CFCF-4BB5-930F-8A90A333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D6EFC7-D523-46A4-BE84-130D4D4F225B}"/>
              </a:ext>
            </a:extLst>
          </p:cNvPr>
          <p:cNvSpPr>
            <a:spLocks noGrp="1"/>
          </p:cNvSpPr>
          <p:nvPr>
            <p:ph type="sldNum" sz="quarter" idx="12"/>
          </p:nvPr>
        </p:nvSpPr>
        <p:spPr/>
        <p:txBody>
          <a:bodyPr/>
          <a:lstStyle/>
          <a:p>
            <a:fld id="{28A85A06-0B4D-4AE5-AA06-C91E21AF3214}" type="slidenum">
              <a:rPr lang="en-US" smtClean="0"/>
              <a:t>‹#›</a:t>
            </a:fld>
            <a:endParaRPr lang="en-US"/>
          </a:p>
        </p:txBody>
      </p:sp>
    </p:spTree>
    <p:extLst>
      <p:ext uri="{BB962C8B-B14F-4D97-AF65-F5344CB8AC3E}">
        <p14:creationId xmlns:p14="http://schemas.microsoft.com/office/powerpoint/2010/main" val="8532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339A2-48A5-4BE2-903B-84AE99A875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397BCE-9EB9-440C-A906-C2897DBDFC7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90BE4F-F78C-4FB6-8542-C3B105F4C6F7}"/>
              </a:ext>
            </a:extLst>
          </p:cNvPr>
          <p:cNvSpPr>
            <a:spLocks noGrp="1"/>
          </p:cNvSpPr>
          <p:nvPr>
            <p:ph type="dt" sz="half" idx="10"/>
          </p:nvPr>
        </p:nvSpPr>
        <p:spPr/>
        <p:txBody>
          <a:bodyPr/>
          <a:lstStyle/>
          <a:p>
            <a:fld id="{CF241F9B-74FF-49F7-8F01-C3E3E241BAAB}" type="datetimeFigureOut">
              <a:rPr lang="en-US" smtClean="0"/>
              <a:t>2/15/2023</a:t>
            </a:fld>
            <a:endParaRPr lang="en-US"/>
          </a:p>
        </p:txBody>
      </p:sp>
      <p:sp>
        <p:nvSpPr>
          <p:cNvPr id="5" name="Footer Placeholder 4">
            <a:extLst>
              <a:ext uri="{FF2B5EF4-FFF2-40B4-BE49-F238E27FC236}">
                <a16:creationId xmlns:a16="http://schemas.microsoft.com/office/drawing/2014/main" id="{9C37F063-C7DD-404E-9CE7-CD06455345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C0E512-4BFC-4A93-94D2-3F6F687F6DFA}"/>
              </a:ext>
            </a:extLst>
          </p:cNvPr>
          <p:cNvSpPr>
            <a:spLocks noGrp="1"/>
          </p:cNvSpPr>
          <p:nvPr>
            <p:ph type="sldNum" sz="quarter" idx="12"/>
          </p:nvPr>
        </p:nvSpPr>
        <p:spPr/>
        <p:txBody>
          <a:bodyPr/>
          <a:lstStyle/>
          <a:p>
            <a:fld id="{28A85A06-0B4D-4AE5-AA06-C91E21AF3214}" type="slidenum">
              <a:rPr lang="en-US" smtClean="0"/>
              <a:t>‹#›</a:t>
            </a:fld>
            <a:endParaRPr lang="en-US"/>
          </a:p>
        </p:txBody>
      </p:sp>
    </p:spTree>
    <p:extLst>
      <p:ext uri="{BB962C8B-B14F-4D97-AF65-F5344CB8AC3E}">
        <p14:creationId xmlns:p14="http://schemas.microsoft.com/office/powerpoint/2010/main" val="4037053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A140A-C005-4649-8894-23ACE433EC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3656921-42A1-4C80-8F64-53268F8761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D2BD333-9947-4074-8BF8-663CF9A29617}"/>
              </a:ext>
            </a:extLst>
          </p:cNvPr>
          <p:cNvSpPr>
            <a:spLocks noGrp="1"/>
          </p:cNvSpPr>
          <p:nvPr>
            <p:ph type="dt" sz="half" idx="10"/>
          </p:nvPr>
        </p:nvSpPr>
        <p:spPr/>
        <p:txBody>
          <a:bodyPr/>
          <a:lstStyle/>
          <a:p>
            <a:fld id="{CF241F9B-74FF-49F7-8F01-C3E3E241BAAB}" type="datetimeFigureOut">
              <a:rPr lang="en-US" smtClean="0"/>
              <a:t>2/15/2023</a:t>
            </a:fld>
            <a:endParaRPr lang="en-US"/>
          </a:p>
        </p:txBody>
      </p:sp>
      <p:sp>
        <p:nvSpPr>
          <p:cNvPr id="5" name="Footer Placeholder 4">
            <a:extLst>
              <a:ext uri="{FF2B5EF4-FFF2-40B4-BE49-F238E27FC236}">
                <a16:creationId xmlns:a16="http://schemas.microsoft.com/office/drawing/2014/main" id="{484E1CBA-3874-49CB-B2C5-7C7E03BD4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AB3B97-4A5B-47B3-AA11-BDC370CA910A}"/>
              </a:ext>
            </a:extLst>
          </p:cNvPr>
          <p:cNvSpPr>
            <a:spLocks noGrp="1"/>
          </p:cNvSpPr>
          <p:nvPr>
            <p:ph type="sldNum" sz="quarter" idx="12"/>
          </p:nvPr>
        </p:nvSpPr>
        <p:spPr/>
        <p:txBody>
          <a:bodyPr/>
          <a:lstStyle/>
          <a:p>
            <a:fld id="{28A85A06-0B4D-4AE5-AA06-C91E21AF3214}" type="slidenum">
              <a:rPr lang="en-US" smtClean="0"/>
              <a:t>‹#›</a:t>
            </a:fld>
            <a:endParaRPr lang="en-US"/>
          </a:p>
        </p:txBody>
      </p:sp>
    </p:spTree>
    <p:extLst>
      <p:ext uri="{BB962C8B-B14F-4D97-AF65-F5344CB8AC3E}">
        <p14:creationId xmlns:p14="http://schemas.microsoft.com/office/powerpoint/2010/main" val="3721440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6621A-0955-43B3-BF39-7954B900A0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9E2CC6-898E-4F4B-85EE-1BEECA87E6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767FE2A-AD15-469A-B784-8F19ECC62CB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48B1262-E924-4D66-A517-91A2B4D6D61D}"/>
              </a:ext>
            </a:extLst>
          </p:cNvPr>
          <p:cNvSpPr>
            <a:spLocks noGrp="1"/>
          </p:cNvSpPr>
          <p:nvPr>
            <p:ph type="dt" sz="half" idx="10"/>
          </p:nvPr>
        </p:nvSpPr>
        <p:spPr/>
        <p:txBody>
          <a:bodyPr/>
          <a:lstStyle/>
          <a:p>
            <a:fld id="{CF241F9B-74FF-49F7-8F01-C3E3E241BAAB}" type="datetimeFigureOut">
              <a:rPr lang="en-US" smtClean="0"/>
              <a:t>2/15/2023</a:t>
            </a:fld>
            <a:endParaRPr lang="en-US"/>
          </a:p>
        </p:txBody>
      </p:sp>
      <p:sp>
        <p:nvSpPr>
          <p:cNvPr id="6" name="Footer Placeholder 5">
            <a:extLst>
              <a:ext uri="{FF2B5EF4-FFF2-40B4-BE49-F238E27FC236}">
                <a16:creationId xmlns:a16="http://schemas.microsoft.com/office/drawing/2014/main" id="{F61F5231-C31C-41DD-A0F5-8080924529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FA124C-A4B8-46A5-BBAA-59A4989A0FB7}"/>
              </a:ext>
            </a:extLst>
          </p:cNvPr>
          <p:cNvSpPr>
            <a:spLocks noGrp="1"/>
          </p:cNvSpPr>
          <p:nvPr>
            <p:ph type="sldNum" sz="quarter" idx="12"/>
          </p:nvPr>
        </p:nvSpPr>
        <p:spPr/>
        <p:txBody>
          <a:bodyPr/>
          <a:lstStyle/>
          <a:p>
            <a:fld id="{28A85A06-0B4D-4AE5-AA06-C91E21AF3214}" type="slidenum">
              <a:rPr lang="en-US" smtClean="0"/>
              <a:t>‹#›</a:t>
            </a:fld>
            <a:endParaRPr lang="en-US"/>
          </a:p>
        </p:txBody>
      </p:sp>
    </p:spTree>
    <p:extLst>
      <p:ext uri="{BB962C8B-B14F-4D97-AF65-F5344CB8AC3E}">
        <p14:creationId xmlns:p14="http://schemas.microsoft.com/office/powerpoint/2010/main" val="457906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B0C42-4798-4510-BE52-7FFDCDFE7F8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5C3043C-AEC2-4AAB-A7B9-98CDC15286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EA44503-8342-48C0-8A99-0C99B344383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DE78FCF-E705-4766-82E6-273A9163B5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EED3148-05AA-4701-9EDC-8B313AA86F0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C3D9DDA-0484-45B7-8626-4C13F5420D33}"/>
              </a:ext>
            </a:extLst>
          </p:cNvPr>
          <p:cNvSpPr>
            <a:spLocks noGrp="1"/>
          </p:cNvSpPr>
          <p:nvPr>
            <p:ph type="dt" sz="half" idx="10"/>
          </p:nvPr>
        </p:nvSpPr>
        <p:spPr/>
        <p:txBody>
          <a:bodyPr/>
          <a:lstStyle/>
          <a:p>
            <a:fld id="{CF241F9B-74FF-49F7-8F01-C3E3E241BAAB}" type="datetimeFigureOut">
              <a:rPr lang="en-US" smtClean="0"/>
              <a:t>2/15/2023</a:t>
            </a:fld>
            <a:endParaRPr lang="en-US"/>
          </a:p>
        </p:txBody>
      </p:sp>
      <p:sp>
        <p:nvSpPr>
          <p:cNvPr id="8" name="Footer Placeholder 7">
            <a:extLst>
              <a:ext uri="{FF2B5EF4-FFF2-40B4-BE49-F238E27FC236}">
                <a16:creationId xmlns:a16="http://schemas.microsoft.com/office/drawing/2014/main" id="{AE7948BD-A511-45A4-A083-9ED0DC3856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E49C57E-5497-4823-ABC3-563B1FE0875E}"/>
              </a:ext>
            </a:extLst>
          </p:cNvPr>
          <p:cNvSpPr>
            <a:spLocks noGrp="1"/>
          </p:cNvSpPr>
          <p:nvPr>
            <p:ph type="sldNum" sz="quarter" idx="12"/>
          </p:nvPr>
        </p:nvSpPr>
        <p:spPr/>
        <p:txBody>
          <a:bodyPr/>
          <a:lstStyle/>
          <a:p>
            <a:fld id="{28A85A06-0B4D-4AE5-AA06-C91E21AF3214}" type="slidenum">
              <a:rPr lang="en-US" smtClean="0"/>
              <a:t>‹#›</a:t>
            </a:fld>
            <a:endParaRPr lang="en-US"/>
          </a:p>
        </p:txBody>
      </p:sp>
    </p:spTree>
    <p:extLst>
      <p:ext uri="{BB962C8B-B14F-4D97-AF65-F5344CB8AC3E}">
        <p14:creationId xmlns:p14="http://schemas.microsoft.com/office/powerpoint/2010/main" val="2036990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2D182-586F-41C3-88FF-B06B32F0EFE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D5B4C69-96D4-4052-BAAC-71A75D760723}"/>
              </a:ext>
            </a:extLst>
          </p:cNvPr>
          <p:cNvSpPr>
            <a:spLocks noGrp="1"/>
          </p:cNvSpPr>
          <p:nvPr>
            <p:ph type="dt" sz="half" idx="10"/>
          </p:nvPr>
        </p:nvSpPr>
        <p:spPr/>
        <p:txBody>
          <a:bodyPr/>
          <a:lstStyle/>
          <a:p>
            <a:fld id="{CF241F9B-74FF-49F7-8F01-C3E3E241BAAB}" type="datetimeFigureOut">
              <a:rPr lang="en-US" smtClean="0"/>
              <a:t>2/15/2023</a:t>
            </a:fld>
            <a:endParaRPr lang="en-US"/>
          </a:p>
        </p:txBody>
      </p:sp>
      <p:sp>
        <p:nvSpPr>
          <p:cNvPr id="4" name="Footer Placeholder 3">
            <a:extLst>
              <a:ext uri="{FF2B5EF4-FFF2-40B4-BE49-F238E27FC236}">
                <a16:creationId xmlns:a16="http://schemas.microsoft.com/office/drawing/2014/main" id="{24381192-3529-4A22-9395-AD3C3E641DE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A97BEF-C5DA-485F-A487-CE22D120DE00}"/>
              </a:ext>
            </a:extLst>
          </p:cNvPr>
          <p:cNvSpPr>
            <a:spLocks noGrp="1"/>
          </p:cNvSpPr>
          <p:nvPr>
            <p:ph type="sldNum" sz="quarter" idx="12"/>
          </p:nvPr>
        </p:nvSpPr>
        <p:spPr/>
        <p:txBody>
          <a:bodyPr/>
          <a:lstStyle/>
          <a:p>
            <a:fld id="{28A85A06-0B4D-4AE5-AA06-C91E21AF3214}" type="slidenum">
              <a:rPr lang="en-US" smtClean="0"/>
              <a:t>‹#›</a:t>
            </a:fld>
            <a:endParaRPr lang="en-US"/>
          </a:p>
        </p:txBody>
      </p:sp>
    </p:spTree>
    <p:extLst>
      <p:ext uri="{BB962C8B-B14F-4D97-AF65-F5344CB8AC3E}">
        <p14:creationId xmlns:p14="http://schemas.microsoft.com/office/powerpoint/2010/main" val="1477199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3D79BE-FC0A-44F2-B021-DFD1C69BDE01}"/>
              </a:ext>
            </a:extLst>
          </p:cNvPr>
          <p:cNvSpPr>
            <a:spLocks noGrp="1"/>
          </p:cNvSpPr>
          <p:nvPr>
            <p:ph type="dt" sz="half" idx="10"/>
          </p:nvPr>
        </p:nvSpPr>
        <p:spPr/>
        <p:txBody>
          <a:bodyPr/>
          <a:lstStyle/>
          <a:p>
            <a:fld id="{CF241F9B-74FF-49F7-8F01-C3E3E241BAAB}" type="datetimeFigureOut">
              <a:rPr lang="en-US" smtClean="0"/>
              <a:t>2/15/2023</a:t>
            </a:fld>
            <a:endParaRPr lang="en-US"/>
          </a:p>
        </p:txBody>
      </p:sp>
      <p:sp>
        <p:nvSpPr>
          <p:cNvPr id="3" name="Footer Placeholder 2">
            <a:extLst>
              <a:ext uri="{FF2B5EF4-FFF2-40B4-BE49-F238E27FC236}">
                <a16:creationId xmlns:a16="http://schemas.microsoft.com/office/drawing/2014/main" id="{BBD89E3C-466C-4D95-94B9-3FF46E2054F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D8C2154-F76D-49F2-AA2C-3691C487B5B9}"/>
              </a:ext>
            </a:extLst>
          </p:cNvPr>
          <p:cNvSpPr>
            <a:spLocks noGrp="1"/>
          </p:cNvSpPr>
          <p:nvPr>
            <p:ph type="sldNum" sz="quarter" idx="12"/>
          </p:nvPr>
        </p:nvSpPr>
        <p:spPr/>
        <p:txBody>
          <a:bodyPr/>
          <a:lstStyle/>
          <a:p>
            <a:fld id="{28A85A06-0B4D-4AE5-AA06-C91E21AF3214}" type="slidenum">
              <a:rPr lang="en-US" smtClean="0"/>
              <a:t>‹#›</a:t>
            </a:fld>
            <a:endParaRPr lang="en-US"/>
          </a:p>
        </p:txBody>
      </p:sp>
    </p:spTree>
    <p:extLst>
      <p:ext uri="{BB962C8B-B14F-4D97-AF65-F5344CB8AC3E}">
        <p14:creationId xmlns:p14="http://schemas.microsoft.com/office/powerpoint/2010/main" val="1775643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1232E-4129-467E-AC90-A1F17EB1DE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42672D6-D6AA-40F9-A1F7-A869F12848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0DAE2A5-AF2B-4C1C-B625-A34B65B79D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49BCBA-50D0-4704-B35E-7D1CD347EF60}"/>
              </a:ext>
            </a:extLst>
          </p:cNvPr>
          <p:cNvSpPr>
            <a:spLocks noGrp="1"/>
          </p:cNvSpPr>
          <p:nvPr>
            <p:ph type="dt" sz="half" idx="10"/>
          </p:nvPr>
        </p:nvSpPr>
        <p:spPr/>
        <p:txBody>
          <a:bodyPr/>
          <a:lstStyle/>
          <a:p>
            <a:fld id="{CF241F9B-74FF-49F7-8F01-C3E3E241BAAB}" type="datetimeFigureOut">
              <a:rPr lang="en-US" smtClean="0"/>
              <a:t>2/15/2023</a:t>
            </a:fld>
            <a:endParaRPr lang="en-US"/>
          </a:p>
        </p:txBody>
      </p:sp>
      <p:sp>
        <p:nvSpPr>
          <p:cNvPr id="6" name="Footer Placeholder 5">
            <a:extLst>
              <a:ext uri="{FF2B5EF4-FFF2-40B4-BE49-F238E27FC236}">
                <a16:creationId xmlns:a16="http://schemas.microsoft.com/office/drawing/2014/main" id="{04C152A7-D929-45FC-BAF4-E64F11B880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DD175D-FA8F-4A26-9CAE-D24395297BAF}"/>
              </a:ext>
            </a:extLst>
          </p:cNvPr>
          <p:cNvSpPr>
            <a:spLocks noGrp="1"/>
          </p:cNvSpPr>
          <p:nvPr>
            <p:ph type="sldNum" sz="quarter" idx="12"/>
          </p:nvPr>
        </p:nvSpPr>
        <p:spPr/>
        <p:txBody>
          <a:bodyPr/>
          <a:lstStyle/>
          <a:p>
            <a:fld id="{28A85A06-0B4D-4AE5-AA06-C91E21AF3214}" type="slidenum">
              <a:rPr lang="en-US" smtClean="0"/>
              <a:t>‹#›</a:t>
            </a:fld>
            <a:endParaRPr lang="en-US"/>
          </a:p>
        </p:txBody>
      </p:sp>
    </p:spTree>
    <p:extLst>
      <p:ext uri="{BB962C8B-B14F-4D97-AF65-F5344CB8AC3E}">
        <p14:creationId xmlns:p14="http://schemas.microsoft.com/office/powerpoint/2010/main" val="3919498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0AAB9-9782-47C2-A7C4-3B15BC37B6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C5E43FC-3A72-43C8-9562-56F7ED21B3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274FDE4-E0C2-43BC-BCEC-B14BA2FED1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72CCC6-E755-4591-8C1D-B1F230629506}"/>
              </a:ext>
            </a:extLst>
          </p:cNvPr>
          <p:cNvSpPr>
            <a:spLocks noGrp="1"/>
          </p:cNvSpPr>
          <p:nvPr>
            <p:ph type="dt" sz="half" idx="10"/>
          </p:nvPr>
        </p:nvSpPr>
        <p:spPr/>
        <p:txBody>
          <a:bodyPr/>
          <a:lstStyle/>
          <a:p>
            <a:fld id="{CF241F9B-74FF-49F7-8F01-C3E3E241BAAB}" type="datetimeFigureOut">
              <a:rPr lang="en-US" smtClean="0"/>
              <a:t>2/15/2023</a:t>
            </a:fld>
            <a:endParaRPr lang="en-US"/>
          </a:p>
        </p:txBody>
      </p:sp>
      <p:sp>
        <p:nvSpPr>
          <p:cNvPr id="6" name="Footer Placeholder 5">
            <a:extLst>
              <a:ext uri="{FF2B5EF4-FFF2-40B4-BE49-F238E27FC236}">
                <a16:creationId xmlns:a16="http://schemas.microsoft.com/office/drawing/2014/main" id="{0613DC0F-12C3-4366-ACD7-9D9C2CCA27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B4AD78-1CA8-42C2-B31B-D0889683AA73}"/>
              </a:ext>
            </a:extLst>
          </p:cNvPr>
          <p:cNvSpPr>
            <a:spLocks noGrp="1"/>
          </p:cNvSpPr>
          <p:nvPr>
            <p:ph type="sldNum" sz="quarter" idx="12"/>
          </p:nvPr>
        </p:nvSpPr>
        <p:spPr/>
        <p:txBody>
          <a:bodyPr/>
          <a:lstStyle/>
          <a:p>
            <a:fld id="{28A85A06-0B4D-4AE5-AA06-C91E21AF3214}" type="slidenum">
              <a:rPr lang="en-US" smtClean="0"/>
              <a:t>‹#›</a:t>
            </a:fld>
            <a:endParaRPr lang="en-US"/>
          </a:p>
        </p:txBody>
      </p:sp>
    </p:spTree>
    <p:extLst>
      <p:ext uri="{BB962C8B-B14F-4D97-AF65-F5344CB8AC3E}">
        <p14:creationId xmlns:p14="http://schemas.microsoft.com/office/powerpoint/2010/main" val="4090157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D1145A-3DAC-4A15-B264-20D89FBB8A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6FB5BE2-326B-4B26-BEEC-048966FB9F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722ADE-0451-4C7C-8344-68CD664A68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241F9B-74FF-49F7-8F01-C3E3E241BAAB}" type="datetimeFigureOut">
              <a:rPr lang="en-US" smtClean="0"/>
              <a:t>2/15/2023</a:t>
            </a:fld>
            <a:endParaRPr lang="en-US"/>
          </a:p>
        </p:txBody>
      </p:sp>
      <p:sp>
        <p:nvSpPr>
          <p:cNvPr id="5" name="Footer Placeholder 4">
            <a:extLst>
              <a:ext uri="{FF2B5EF4-FFF2-40B4-BE49-F238E27FC236}">
                <a16:creationId xmlns:a16="http://schemas.microsoft.com/office/drawing/2014/main" id="{DA59A36C-0B12-4F5E-B740-13CD28071A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B1C091B-F71A-4801-813D-F3401E29E4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A85A06-0B4D-4AE5-AA06-C91E21AF3214}" type="slidenum">
              <a:rPr lang="en-US" smtClean="0"/>
              <a:t>‹#›</a:t>
            </a:fld>
            <a:endParaRPr lang="en-US"/>
          </a:p>
        </p:txBody>
      </p:sp>
    </p:spTree>
    <p:extLst>
      <p:ext uri="{BB962C8B-B14F-4D97-AF65-F5344CB8AC3E}">
        <p14:creationId xmlns:p14="http://schemas.microsoft.com/office/powerpoint/2010/main" val="6072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2FBD0-1E5D-47CA-BFDC-0E349B59F2F7}"/>
              </a:ext>
            </a:extLst>
          </p:cNvPr>
          <p:cNvSpPr>
            <a:spLocks noGrp="1"/>
          </p:cNvSpPr>
          <p:nvPr>
            <p:ph type="title"/>
          </p:nvPr>
        </p:nvSpPr>
        <p:spPr/>
        <p:txBody>
          <a:bodyPr/>
          <a:lstStyle/>
          <a:p>
            <a:r>
              <a:rPr lang="en-US" sz="4400" dirty="0">
                <a:latin typeface="+mn-lt"/>
              </a:rPr>
              <a:t>LFL-31 and 38: UFLS Obligations</a:t>
            </a:r>
            <a:endParaRPr lang="en-US" dirty="0"/>
          </a:p>
        </p:txBody>
      </p:sp>
      <p:sp>
        <p:nvSpPr>
          <p:cNvPr id="3" name="Content Placeholder 2">
            <a:extLst>
              <a:ext uri="{FF2B5EF4-FFF2-40B4-BE49-F238E27FC236}">
                <a16:creationId xmlns:a16="http://schemas.microsoft.com/office/drawing/2014/main" id="{52C9A0E3-DFAA-4124-939C-256E0102AD11}"/>
              </a:ext>
            </a:extLst>
          </p:cNvPr>
          <p:cNvSpPr>
            <a:spLocks noGrp="1"/>
          </p:cNvSpPr>
          <p:nvPr>
            <p:ph idx="1"/>
          </p:nvPr>
        </p:nvSpPr>
        <p:spPr/>
        <p:txBody>
          <a:bodyPr/>
          <a:lstStyle/>
          <a:p>
            <a:pPr marL="0" indent="0">
              <a:buNone/>
            </a:pPr>
            <a:r>
              <a:rPr lang="en-US" dirty="0"/>
              <a:t>Assumptions (</a:t>
            </a:r>
            <a:r>
              <a:rPr lang="en-US" sz="2000" dirty="0"/>
              <a:t>from Jan.26 ERCOT presentation at LFLTF</a:t>
            </a:r>
            <a:r>
              <a:rPr lang="en-US" dirty="0"/>
              <a:t>):</a:t>
            </a:r>
          </a:p>
          <a:p>
            <a:r>
              <a:rPr lang="en-US" dirty="0"/>
              <a:t>Flexible Load </a:t>
            </a:r>
          </a:p>
          <a:p>
            <a:pPr lvl="1"/>
            <a:r>
              <a:rPr lang="en-US" dirty="0"/>
              <a:t>A Load, that has registered with ERCOT and in response to an ERCOT instruction may reduce or increase power consumption or interrupt to support system reliability or mitigate transmission constraints. Types of Flexible Loads include: a Load Resource or Interruptible Load. </a:t>
            </a:r>
          </a:p>
          <a:p>
            <a:r>
              <a:rPr lang="en-US" dirty="0"/>
              <a:t>Interruptible Load:</a:t>
            </a:r>
          </a:p>
          <a:p>
            <a:pPr lvl="1"/>
            <a:r>
              <a:rPr lang="en-US" dirty="0"/>
              <a:t> Load interconnected to the ERCOT System that has registered with ERCOT and has designated a QSE. The Load is not in SCED but is curtailable via instruction to the Load’s QSE to maintain system reliability.</a:t>
            </a:r>
          </a:p>
        </p:txBody>
      </p:sp>
    </p:spTree>
    <p:extLst>
      <p:ext uri="{BB962C8B-B14F-4D97-AF65-F5344CB8AC3E}">
        <p14:creationId xmlns:p14="http://schemas.microsoft.com/office/powerpoint/2010/main" val="1503194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A9B96-6995-4969-9815-61C947CEA341}"/>
              </a:ext>
            </a:extLst>
          </p:cNvPr>
          <p:cNvSpPr>
            <a:spLocks noGrp="1"/>
          </p:cNvSpPr>
          <p:nvPr>
            <p:ph type="title"/>
          </p:nvPr>
        </p:nvSpPr>
        <p:spPr>
          <a:xfrm>
            <a:off x="838200" y="267589"/>
            <a:ext cx="10515600" cy="1167511"/>
          </a:xfrm>
        </p:spPr>
        <p:txBody>
          <a:bodyPr>
            <a:normAutofit/>
          </a:bodyPr>
          <a:lstStyle/>
          <a:p>
            <a:r>
              <a:rPr lang="en-US" sz="3600" dirty="0">
                <a:latin typeface="+mn-lt"/>
              </a:rPr>
              <a:t>LFL-31 and 38: UFLS Obligations</a:t>
            </a:r>
            <a:br>
              <a:rPr lang="en-US" dirty="0"/>
            </a:br>
            <a:endParaRPr lang="en-US" sz="2700" dirty="0"/>
          </a:p>
        </p:txBody>
      </p:sp>
      <p:sp>
        <p:nvSpPr>
          <p:cNvPr id="3" name="Content Placeholder 2">
            <a:extLst>
              <a:ext uri="{FF2B5EF4-FFF2-40B4-BE49-F238E27FC236}">
                <a16:creationId xmlns:a16="http://schemas.microsoft.com/office/drawing/2014/main" id="{B39BAF58-A0EC-4E8B-B435-9FB05475025D}"/>
              </a:ext>
            </a:extLst>
          </p:cNvPr>
          <p:cNvSpPr>
            <a:spLocks noGrp="1"/>
          </p:cNvSpPr>
          <p:nvPr>
            <p:ph idx="1"/>
          </p:nvPr>
        </p:nvSpPr>
        <p:spPr>
          <a:xfrm>
            <a:off x="838200" y="1435100"/>
            <a:ext cx="10515600" cy="4741863"/>
          </a:xfrm>
        </p:spPr>
        <p:txBody>
          <a:bodyPr>
            <a:normAutofit fontScale="92500" lnSpcReduction="20000"/>
          </a:bodyPr>
          <a:lstStyle/>
          <a:p>
            <a:pPr marL="0" indent="0">
              <a:buNone/>
            </a:pPr>
            <a:r>
              <a:rPr lang="en-US" dirty="0"/>
              <a:t>Assumptions:</a:t>
            </a:r>
          </a:p>
          <a:p>
            <a:r>
              <a:rPr lang="en-US" dirty="0"/>
              <a:t>LFL’s will Register with ERCOT as:</a:t>
            </a:r>
          </a:p>
          <a:p>
            <a:pPr lvl="1"/>
            <a:r>
              <a:rPr lang="en-US" dirty="0"/>
              <a:t>Firm or Flexible/Interruptible Load</a:t>
            </a:r>
          </a:p>
          <a:p>
            <a:pPr lvl="1"/>
            <a:r>
              <a:rPr lang="en-US" dirty="0"/>
              <a:t>Controllable Load Resource or,</a:t>
            </a:r>
          </a:p>
          <a:p>
            <a:pPr lvl="1"/>
            <a:r>
              <a:rPr lang="en-US" dirty="0"/>
              <a:t>Load Resource (ERS, Ancillary Services)</a:t>
            </a:r>
          </a:p>
          <a:p>
            <a:r>
              <a:rPr lang="en-US" dirty="0"/>
              <a:t>LFL will assume UFLS Obligation for 100% of Load (Firm/Flexible)</a:t>
            </a:r>
          </a:p>
          <a:p>
            <a:pPr lvl="1"/>
            <a:r>
              <a:rPr lang="en-US" dirty="0"/>
              <a:t>Registers with Texas RE as “Distribution Provider (DP) UFLS Only”</a:t>
            </a:r>
          </a:p>
          <a:p>
            <a:pPr lvl="1"/>
            <a:r>
              <a:rPr lang="en-US" dirty="0"/>
              <a:t>Subject to NERC/TRE audits</a:t>
            </a:r>
          </a:p>
          <a:p>
            <a:pPr lvl="2"/>
            <a:r>
              <a:rPr lang="en-US" dirty="0"/>
              <a:t>Risk based, typically 6+ years.</a:t>
            </a:r>
          </a:p>
          <a:p>
            <a:pPr lvl="1"/>
            <a:r>
              <a:rPr lang="en-US" dirty="0"/>
              <a:t>Subject to ERCOT Annual “Survey”</a:t>
            </a:r>
          </a:p>
          <a:p>
            <a:pPr lvl="2"/>
            <a:r>
              <a:rPr lang="en-US" dirty="0"/>
              <a:t>Turn in report of percentages for each frequency level. </a:t>
            </a:r>
          </a:p>
          <a:p>
            <a:pPr lvl="1"/>
            <a:r>
              <a:rPr lang="en-US" dirty="0"/>
              <a:t>Spring Testing/compliance the obligation of QSE/LFL/ERCOT</a:t>
            </a:r>
          </a:p>
          <a:p>
            <a:pPr lvl="2"/>
            <a:r>
              <a:rPr lang="en-US" dirty="0"/>
              <a:t>At a minimum, ensure they have a scheme in place</a:t>
            </a:r>
          </a:p>
          <a:p>
            <a:pPr lvl="2"/>
            <a:r>
              <a:rPr lang="en-US" dirty="0"/>
              <a:t>QSE responsibility to ERCOT</a:t>
            </a:r>
          </a:p>
          <a:p>
            <a:pPr lvl="1"/>
            <a:endParaRPr lang="en-US" dirty="0"/>
          </a:p>
        </p:txBody>
      </p:sp>
    </p:spTree>
    <p:extLst>
      <p:ext uri="{BB962C8B-B14F-4D97-AF65-F5344CB8AC3E}">
        <p14:creationId xmlns:p14="http://schemas.microsoft.com/office/powerpoint/2010/main" val="2872008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DF15C-BE33-4008-82ED-34F96D4C24FB}"/>
              </a:ext>
            </a:extLst>
          </p:cNvPr>
          <p:cNvSpPr>
            <a:spLocks noGrp="1"/>
          </p:cNvSpPr>
          <p:nvPr>
            <p:ph type="title"/>
          </p:nvPr>
        </p:nvSpPr>
        <p:spPr/>
        <p:txBody>
          <a:bodyPr>
            <a:normAutofit/>
          </a:bodyPr>
          <a:lstStyle/>
          <a:p>
            <a:r>
              <a:rPr lang="en-US" sz="3200" dirty="0">
                <a:latin typeface="+mn-lt"/>
              </a:rPr>
              <a:t>LFL-31 and 38: UFLS Obligations</a:t>
            </a:r>
            <a:br>
              <a:rPr lang="en-US" sz="2400" dirty="0"/>
            </a:br>
            <a:endParaRPr lang="en-US" sz="2400" dirty="0"/>
          </a:p>
        </p:txBody>
      </p:sp>
      <p:sp>
        <p:nvSpPr>
          <p:cNvPr id="3" name="Content Placeholder 2">
            <a:extLst>
              <a:ext uri="{FF2B5EF4-FFF2-40B4-BE49-F238E27FC236}">
                <a16:creationId xmlns:a16="http://schemas.microsoft.com/office/drawing/2014/main" id="{58CAFF0A-7067-40C7-9D83-09235D881551}"/>
              </a:ext>
            </a:extLst>
          </p:cNvPr>
          <p:cNvSpPr>
            <a:spLocks noGrp="1"/>
          </p:cNvSpPr>
          <p:nvPr>
            <p:ph idx="1"/>
          </p:nvPr>
        </p:nvSpPr>
        <p:spPr>
          <a:xfrm>
            <a:off x="838200" y="1206500"/>
            <a:ext cx="10515600" cy="4970463"/>
          </a:xfrm>
        </p:spPr>
        <p:txBody>
          <a:bodyPr>
            <a:normAutofit fontScale="92500" lnSpcReduction="10000"/>
          </a:bodyPr>
          <a:lstStyle/>
          <a:p>
            <a:pPr>
              <a:lnSpc>
                <a:spcPct val="100000"/>
              </a:lnSpc>
            </a:pPr>
            <a:r>
              <a:rPr lang="en-US" sz="2600" dirty="0"/>
              <a:t>The UFLS obligation should belong to the LFL for compliance (i.e., 5-10-10) </a:t>
            </a:r>
          </a:p>
          <a:p>
            <a:pPr lvl="1">
              <a:lnSpc>
                <a:spcPct val="120000"/>
              </a:lnSpc>
            </a:pPr>
            <a:r>
              <a:rPr lang="en-US" sz="2600" dirty="0"/>
              <a:t>The 5-10-10 is applicable to 25% of site load. </a:t>
            </a:r>
          </a:p>
          <a:p>
            <a:pPr lvl="1">
              <a:lnSpc>
                <a:spcPct val="120000"/>
              </a:lnSpc>
            </a:pPr>
            <a:r>
              <a:rPr lang="en-US" sz="2600" dirty="0">
                <a:effectLst/>
                <a:latin typeface="Calibri" panose="020F0502020204030204" pitchFamily="34" charset="0"/>
                <a:ea typeface="Calibri" panose="020F0502020204030204" pitchFamily="34" charset="0"/>
                <a:cs typeface="Times New Roman" panose="02020603050405020304" pitchFamily="18" charset="0"/>
              </a:rPr>
              <a:t>Design so that the load is not shed at the transmission level breaker or that the load shed is not excessively above each step requirement.</a:t>
            </a:r>
            <a:endParaRPr lang="en-US" sz="2600" dirty="0"/>
          </a:p>
          <a:p>
            <a:pPr lvl="1">
              <a:lnSpc>
                <a:spcPct val="120000"/>
              </a:lnSpc>
            </a:pPr>
            <a:r>
              <a:rPr lang="en-US" sz="2600" dirty="0"/>
              <a:t>ERCOT may require P.E. attestation for correct installation of breakers provided to ERCOT and TO. </a:t>
            </a:r>
          </a:p>
          <a:p>
            <a:pPr lvl="1">
              <a:lnSpc>
                <a:spcPct val="120000"/>
              </a:lnSpc>
            </a:pPr>
            <a:r>
              <a:rPr lang="en-US" sz="2600" dirty="0"/>
              <a:t>LFL UFLS requirement will not be in the denominator for TO load shed obligation.</a:t>
            </a:r>
          </a:p>
          <a:p>
            <a:r>
              <a:rPr lang="en-US" sz="2600" dirty="0"/>
              <a:t>Above would apply unless the Transmission Operator assumes the UFLS obligation</a:t>
            </a:r>
          </a:p>
          <a:p>
            <a:pPr lvl="1"/>
            <a:r>
              <a:rPr lang="en-US" sz="2200" dirty="0"/>
              <a:t>Details of responsibility defined in Facilities Extension Agreement (FEA) or Interconnection Agreement (IA)</a:t>
            </a:r>
          </a:p>
          <a:p>
            <a:endParaRPr lang="en-US" dirty="0"/>
          </a:p>
          <a:p>
            <a:pPr marL="0" indent="0">
              <a:buNone/>
            </a:pPr>
            <a:endParaRPr lang="en-US" dirty="0"/>
          </a:p>
        </p:txBody>
      </p:sp>
    </p:spTree>
    <p:extLst>
      <p:ext uri="{BB962C8B-B14F-4D97-AF65-F5344CB8AC3E}">
        <p14:creationId xmlns:p14="http://schemas.microsoft.com/office/powerpoint/2010/main" val="1038912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0BFAB-2CC2-4A4B-9017-085322199361}"/>
              </a:ext>
            </a:extLst>
          </p:cNvPr>
          <p:cNvSpPr>
            <a:spLocks noGrp="1"/>
          </p:cNvSpPr>
          <p:nvPr>
            <p:ph type="title"/>
          </p:nvPr>
        </p:nvSpPr>
        <p:spPr>
          <a:xfrm>
            <a:off x="838200" y="365125"/>
            <a:ext cx="10515600" cy="1133475"/>
          </a:xfrm>
        </p:spPr>
        <p:txBody>
          <a:bodyPr>
            <a:normAutofit/>
          </a:bodyPr>
          <a:lstStyle/>
          <a:p>
            <a:r>
              <a:rPr lang="en-US" sz="3600" dirty="0">
                <a:latin typeface="+mn-lt"/>
              </a:rPr>
              <a:t>LFL-31 and 38: UFLS Obligations</a:t>
            </a:r>
            <a:endParaRPr lang="en-US" sz="3600" dirty="0"/>
          </a:p>
        </p:txBody>
      </p:sp>
      <p:sp>
        <p:nvSpPr>
          <p:cNvPr id="3" name="Content Placeholder 2">
            <a:extLst>
              <a:ext uri="{FF2B5EF4-FFF2-40B4-BE49-F238E27FC236}">
                <a16:creationId xmlns:a16="http://schemas.microsoft.com/office/drawing/2014/main" id="{39D5F96F-2033-45C2-B97B-1D5856DF7087}"/>
              </a:ext>
            </a:extLst>
          </p:cNvPr>
          <p:cNvSpPr>
            <a:spLocks noGrp="1"/>
          </p:cNvSpPr>
          <p:nvPr>
            <p:ph idx="1"/>
          </p:nvPr>
        </p:nvSpPr>
        <p:spPr>
          <a:xfrm>
            <a:off x="838200" y="1625600"/>
            <a:ext cx="10515600" cy="4551363"/>
          </a:xfrm>
        </p:spPr>
        <p:txBody>
          <a:bodyPr/>
          <a:lstStyle/>
          <a:p>
            <a:r>
              <a:rPr lang="en-US" dirty="0"/>
              <a:t>Summary:</a:t>
            </a:r>
          </a:p>
          <a:p>
            <a:pPr marL="457200" indent="-457200">
              <a:buFont typeface="+mj-lt"/>
              <a:buAutoNum type="arabicPeriod"/>
            </a:pPr>
            <a:r>
              <a:rPr lang="en-US" sz="2800" dirty="0">
                <a:solidFill>
                  <a:schemeClr val="tx1"/>
                </a:solidFill>
              </a:rPr>
              <a:t>Simple Implementation</a:t>
            </a:r>
          </a:p>
          <a:p>
            <a:pPr marL="457200" indent="-457200">
              <a:buFont typeface="+mj-lt"/>
              <a:buAutoNum type="arabicPeriod"/>
            </a:pPr>
            <a:r>
              <a:rPr lang="en-US" sz="2800" dirty="0">
                <a:solidFill>
                  <a:schemeClr val="tx1"/>
                </a:solidFill>
              </a:rPr>
              <a:t>Implement UFLS </a:t>
            </a:r>
            <a:r>
              <a:rPr lang="en-US" sz="2800" dirty="0" err="1">
                <a:solidFill>
                  <a:schemeClr val="tx1"/>
                </a:solidFill>
              </a:rPr>
              <a:t>Loadshed</a:t>
            </a:r>
            <a:r>
              <a:rPr lang="en-US" sz="2800" dirty="0">
                <a:solidFill>
                  <a:schemeClr val="tx1"/>
                </a:solidFill>
              </a:rPr>
              <a:t> in similar fashion that operators have been trained on.</a:t>
            </a:r>
          </a:p>
          <a:p>
            <a:pPr marL="457200" indent="-457200">
              <a:buFont typeface="+mj-lt"/>
              <a:buAutoNum type="arabicPeriod"/>
            </a:pPr>
            <a:r>
              <a:rPr lang="en-US" sz="2800" dirty="0">
                <a:solidFill>
                  <a:schemeClr val="tx1"/>
                </a:solidFill>
              </a:rPr>
              <a:t>Ensure LFL are shed Automatically in steps aligned with Firm load UFLS.</a:t>
            </a:r>
          </a:p>
          <a:p>
            <a:pPr marL="457200" indent="-457200">
              <a:buFont typeface="+mj-lt"/>
              <a:buAutoNum type="arabicPeriod"/>
            </a:pPr>
            <a:endParaRPr lang="en-US" dirty="0"/>
          </a:p>
          <a:p>
            <a:pPr lvl="1">
              <a:buFont typeface="Wingdings" panose="05000000000000000000" pitchFamily="2" charset="2"/>
              <a:buChar char="v"/>
            </a:pPr>
            <a:r>
              <a:rPr lang="en-US" dirty="0">
                <a:solidFill>
                  <a:srgbClr val="C00000"/>
                </a:solidFill>
              </a:rPr>
              <a:t>Important that the Load does not curtail 25% of its load at one time.</a:t>
            </a:r>
          </a:p>
          <a:p>
            <a:endParaRPr lang="en-US" dirty="0"/>
          </a:p>
        </p:txBody>
      </p:sp>
    </p:spTree>
    <p:extLst>
      <p:ext uri="{BB962C8B-B14F-4D97-AF65-F5344CB8AC3E}">
        <p14:creationId xmlns:p14="http://schemas.microsoft.com/office/powerpoint/2010/main" val="2054220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924C1-B199-427C-AA89-E5C5A1528B2A}"/>
              </a:ext>
            </a:extLst>
          </p:cNvPr>
          <p:cNvSpPr>
            <a:spLocks noGrp="1"/>
          </p:cNvSpPr>
          <p:nvPr>
            <p:ph type="title"/>
          </p:nvPr>
        </p:nvSpPr>
        <p:spPr/>
        <p:txBody>
          <a:bodyPr/>
          <a:lstStyle/>
          <a:p>
            <a:r>
              <a:rPr lang="en-US" dirty="0"/>
              <a:t>UFLS example on an LFL site</a:t>
            </a:r>
          </a:p>
        </p:txBody>
      </p:sp>
      <p:sp>
        <p:nvSpPr>
          <p:cNvPr id="4" name="Slide Number Placeholder 3">
            <a:extLst>
              <a:ext uri="{FF2B5EF4-FFF2-40B4-BE49-F238E27FC236}">
                <a16:creationId xmlns:a16="http://schemas.microsoft.com/office/drawing/2014/main" id="{3ACC9B7D-21AE-4CAD-AC15-B23054C06387}"/>
              </a:ext>
            </a:extLst>
          </p:cNvPr>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5</a:t>
            </a:fld>
            <a:endParaRPr lang="en-US"/>
          </a:p>
        </p:txBody>
      </p:sp>
      <p:grpSp>
        <p:nvGrpSpPr>
          <p:cNvPr id="3" name="Group 4">
            <a:extLst>
              <a:ext uri="{FF2B5EF4-FFF2-40B4-BE49-F238E27FC236}">
                <a16:creationId xmlns:a16="http://schemas.microsoft.com/office/drawing/2014/main" id="{2BB86D6E-126D-4761-90AA-5B4B14102B53}"/>
              </a:ext>
            </a:extLst>
          </p:cNvPr>
          <p:cNvGrpSpPr>
            <a:grpSpLocks noChangeAspect="1"/>
          </p:cNvGrpSpPr>
          <p:nvPr/>
        </p:nvGrpSpPr>
        <p:grpSpPr bwMode="auto">
          <a:xfrm>
            <a:off x="927100" y="1274498"/>
            <a:ext cx="6324600" cy="5332677"/>
            <a:chOff x="1776" y="409"/>
            <a:chExt cx="3888" cy="3753"/>
          </a:xfrm>
        </p:grpSpPr>
        <p:sp>
          <p:nvSpPr>
            <p:cNvPr id="5" name="AutoShape 3">
              <a:extLst>
                <a:ext uri="{FF2B5EF4-FFF2-40B4-BE49-F238E27FC236}">
                  <a16:creationId xmlns:a16="http://schemas.microsoft.com/office/drawing/2014/main" id="{C9566CCF-1C7C-4460-80D3-AF54D75C7246}"/>
                </a:ext>
              </a:extLst>
            </p:cNvPr>
            <p:cNvSpPr>
              <a:spLocks noChangeAspect="1" noChangeArrowheads="1" noTextEdit="1"/>
            </p:cNvSpPr>
            <p:nvPr/>
          </p:nvSpPr>
          <p:spPr bwMode="auto">
            <a:xfrm>
              <a:off x="1776" y="409"/>
              <a:ext cx="3888" cy="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 name="Line 5">
              <a:extLst>
                <a:ext uri="{FF2B5EF4-FFF2-40B4-BE49-F238E27FC236}">
                  <a16:creationId xmlns:a16="http://schemas.microsoft.com/office/drawing/2014/main" id="{10679FAA-6E87-4F19-AA1D-13D98F728A06}"/>
                </a:ext>
              </a:extLst>
            </p:cNvPr>
            <p:cNvSpPr>
              <a:spLocks noChangeShapeType="1"/>
            </p:cNvSpPr>
            <p:nvPr/>
          </p:nvSpPr>
          <p:spPr bwMode="auto">
            <a:xfrm>
              <a:off x="1794" y="1364"/>
              <a:ext cx="1516" cy="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Line 6">
              <a:extLst>
                <a:ext uri="{FF2B5EF4-FFF2-40B4-BE49-F238E27FC236}">
                  <a16:creationId xmlns:a16="http://schemas.microsoft.com/office/drawing/2014/main" id="{0E83F235-F702-41B2-A829-2BF2C16BE064}"/>
                </a:ext>
              </a:extLst>
            </p:cNvPr>
            <p:cNvSpPr>
              <a:spLocks noChangeShapeType="1"/>
            </p:cNvSpPr>
            <p:nvPr/>
          </p:nvSpPr>
          <p:spPr bwMode="auto">
            <a:xfrm>
              <a:off x="3418" y="1364"/>
              <a:ext cx="1516" cy="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Rectangle 7">
              <a:extLst>
                <a:ext uri="{FF2B5EF4-FFF2-40B4-BE49-F238E27FC236}">
                  <a16:creationId xmlns:a16="http://schemas.microsoft.com/office/drawing/2014/main" id="{616729FC-85A0-4AF6-ACBD-B1CE9FC46FE9}"/>
                </a:ext>
              </a:extLst>
            </p:cNvPr>
            <p:cNvSpPr>
              <a:spLocks noChangeArrowheads="1"/>
            </p:cNvSpPr>
            <p:nvPr/>
          </p:nvSpPr>
          <p:spPr bwMode="auto">
            <a:xfrm>
              <a:off x="3310" y="1310"/>
              <a:ext cx="108" cy="10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Rectangle 8">
              <a:extLst>
                <a:ext uri="{FF2B5EF4-FFF2-40B4-BE49-F238E27FC236}">
                  <a16:creationId xmlns:a16="http://schemas.microsoft.com/office/drawing/2014/main" id="{725FC9A6-7486-486D-BC15-A5AB3247B582}"/>
                </a:ext>
              </a:extLst>
            </p:cNvPr>
            <p:cNvSpPr>
              <a:spLocks noChangeArrowheads="1"/>
            </p:cNvSpPr>
            <p:nvPr/>
          </p:nvSpPr>
          <p:spPr bwMode="auto">
            <a:xfrm>
              <a:off x="3310" y="1310"/>
              <a:ext cx="108" cy="108"/>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Freeform 9">
              <a:extLst>
                <a:ext uri="{FF2B5EF4-FFF2-40B4-BE49-F238E27FC236}">
                  <a16:creationId xmlns:a16="http://schemas.microsoft.com/office/drawing/2014/main" id="{AE8E00B0-3973-4AAC-9706-B189CC8BDA58}"/>
                </a:ext>
              </a:extLst>
            </p:cNvPr>
            <p:cNvSpPr>
              <a:spLocks noEditPoints="1"/>
            </p:cNvSpPr>
            <p:nvPr/>
          </p:nvSpPr>
          <p:spPr bwMode="auto">
            <a:xfrm>
              <a:off x="2897" y="1588"/>
              <a:ext cx="100" cy="13"/>
            </a:xfrm>
            <a:custGeom>
              <a:avLst/>
              <a:gdLst>
                <a:gd name="T0" fmla="*/ 0 w 100"/>
                <a:gd name="T1" fmla="*/ 0 h 13"/>
                <a:gd name="T2" fmla="*/ 100 w 100"/>
                <a:gd name="T3" fmla="*/ 0 h 13"/>
                <a:gd name="T4" fmla="*/ 0 w 100"/>
                <a:gd name="T5" fmla="*/ 13 h 13"/>
                <a:gd name="T6" fmla="*/ 100 w 100"/>
                <a:gd name="T7" fmla="*/ 13 h 13"/>
              </a:gdLst>
              <a:ahLst/>
              <a:cxnLst>
                <a:cxn ang="0">
                  <a:pos x="T0" y="T1"/>
                </a:cxn>
                <a:cxn ang="0">
                  <a:pos x="T2" y="T3"/>
                </a:cxn>
                <a:cxn ang="0">
                  <a:pos x="T4" y="T5"/>
                </a:cxn>
                <a:cxn ang="0">
                  <a:pos x="T6" y="T7"/>
                </a:cxn>
              </a:cxnLst>
              <a:rect l="0" t="0" r="r" b="b"/>
              <a:pathLst>
                <a:path w="100" h="13">
                  <a:moveTo>
                    <a:pt x="0" y="0"/>
                  </a:moveTo>
                  <a:lnTo>
                    <a:pt x="100" y="0"/>
                  </a:lnTo>
                  <a:moveTo>
                    <a:pt x="0" y="13"/>
                  </a:moveTo>
                  <a:lnTo>
                    <a:pt x="100" y="13"/>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Freeform 10">
              <a:extLst>
                <a:ext uri="{FF2B5EF4-FFF2-40B4-BE49-F238E27FC236}">
                  <a16:creationId xmlns:a16="http://schemas.microsoft.com/office/drawing/2014/main" id="{76A41D3F-4C69-4BF4-B7AD-CFE36977B505}"/>
                </a:ext>
              </a:extLst>
            </p:cNvPr>
            <p:cNvSpPr>
              <a:spLocks noEditPoints="1"/>
            </p:cNvSpPr>
            <p:nvPr/>
          </p:nvSpPr>
          <p:spPr bwMode="auto">
            <a:xfrm>
              <a:off x="2876" y="1609"/>
              <a:ext cx="142" cy="76"/>
            </a:xfrm>
            <a:custGeom>
              <a:avLst/>
              <a:gdLst>
                <a:gd name="T0" fmla="*/ 1 w 251"/>
                <a:gd name="T1" fmla="*/ 46 h 135"/>
                <a:gd name="T2" fmla="*/ 31 w 251"/>
                <a:gd name="T3" fmla="*/ 1 h 135"/>
                <a:gd name="T4" fmla="*/ 64 w 251"/>
                <a:gd name="T5" fmla="*/ 43 h 135"/>
                <a:gd name="T6" fmla="*/ 64 w 251"/>
                <a:gd name="T7" fmla="*/ 46 h 135"/>
                <a:gd name="T8" fmla="*/ 94 w 251"/>
                <a:gd name="T9" fmla="*/ 1 h 135"/>
                <a:gd name="T10" fmla="*/ 126 w 251"/>
                <a:gd name="T11" fmla="*/ 43 h 135"/>
                <a:gd name="T12" fmla="*/ 126 w 251"/>
                <a:gd name="T13" fmla="*/ 46 h 135"/>
                <a:gd name="T14" fmla="*/ 156 w 251"/>
                <a:gd name="T15" fmla="*/ 1 h 135"/>
                <a:gd name="T16" fmla="*/ 188 w 251"/>
                <a:gd name="T17" fmla="*/ 43 h 135"/>
                <a:gd name="T18" fmla="*/ 188 w 251"/>
                <a:gd name="T19" fmla="*/ 46 h 135"/>
                <a:gd name="T20" fmla="*/ 218 w 251"/>
                <a:gd name="T21" fmla="*/ 1 h 135"/>
                <a:gd name="T22" fmla="*/ 251 w 251"/>
                <a:gd name="T23" fmla="*/ 43 h 135"/>
                <a:gd name="T24" fmla="*/ 251 w 251"/>
                <a:gd name="T25" fmla="*/ 46 h 135"/>
                <a:gd name="T26" fmla="*/ 1 w 251"/>
                <a:gd name="T27" fmla="*/ 46 h 135"/>
                <a:gd name="T28" fmla="*/ 1 w 251"/>
                <a:gd name="T29" fmla="*/ 135 h 135"/>
                <a:gd name="T30" fmla="*/ 251 w 251"/>
                <a:gd name="T31" fmla="*/ 46 h 135"/>
                <a:gd name="T32" fmla="*/ 251 w 251"/>
                <a:gd name="T33" fmla="*/ 135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1" h="135">
                  <a:moveTo>
                    <a:pt x="1" y="46"/>
                  </a:moveTo>
                  <a:cubicBezTo>
                    <a:pt x="0" y="22"/>
                    <a:pt x="14" y="2"/>
                    <a:pt x="31" y="1"/>
                  </a:cubicBezTo>
                  <a:cubicBezTo>
                    <a:pt x="48" y="0"/>
                    <a:pt x="63" y="19"/>
                    <a:pt x="64" y="43"/>
                  </a:cubicBezTo>
                  <a:cubicBezTo>
                    <a:pt x="64" y="44"/>
                    <a:pt x="64" y="45"/>
                    <a:pt x="64" y="46"/>
                  </a:cubicBezTo>
                  <a:cubicBezTo>
                    <a:pt x="63" y="22"/>
                    <a:pt x="76" y="2"/>
                    <a:pt x="94" y="1"/>
                  </a:cubicBezTo>
                  <a:cubicBezTo>
                    <a:pt x="111" y="0"/>
                    <a:pt x="125" y="19"/>
                    <a:pt x="126" y="43"/>
                  </a:cubicBezTo>
                  <a:cubicBezTo>
                    <a:pt x="126" y="44"/>
                    <a:pt x="126" y="45"/>
                    <a:pt x="126" y="46"/>
                  </a:cubicBezTo>
                  <a:cubicBezTo>
                    <a:pt x="125" y="22"/>
                    <a:pt x="139" y="2"/>
                    <a:pt x="156" y="1"/>
                  </a:cubicBezTo>
                  <a:cubicBezTo>
                    <a:pt x="173" y="0"/>
                    <a:pt x="188" y="19"/>
                    <a:pt x="188" y="43"/>
                  </a:cubicBezTo>
                  <a:cubicBezTo>
                    <a:pt x="188" y="44"/>
                    <a:pt x="188" y="45"/>
                    <a:pt x="188" y="46"/>
                  </a:cubicBezTo>
                  <a:cubicBezTo>
                    <a:pt x="188" y="22"/>
                    <a:pt x="201" y="2"/>
                    <a:pt x="218" y="1"/>
                  </a:cubicBezTo>
                  <a:cubicBezTo>
                    <a:pt x="236" y="0"/>
                    <a:pt x="250" y="19"/>
                    <a:pt x="251" y="43"/>
                  </a:cubicBezTo>
                  <a:cubicBezTo>
                    <a:pt x="251" y="44"/>
                    <a:pt x="251" y="45"/>
                    <a:pt x="251" y="46"/>
                  </a:cubicBezTo>
                  <a:moveTo>
                    <a:pt x="1" y="46"/>
                  </a:moveTo>
                  <a:lnTo>
                    <a:pt x="1" y="135"/>
                  </a:lnTo>
                  <a:moveTo>
                    <a:pt x="251" y="46"/>
                  </a:moveTo>
                  <a:lnTo>
                    <a:pt x="251" y="13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11">
              <a:extLst>
                <a:ext uri="{FF2B5EF4-FFF2-40B4-BE49-F238E27FC236}">
                  <a16:creationId xmlns:a16="http://schemas.microsoft.com/office/drawing/2014/main" id="{204F0399-9E91-4CE2-A645-C28CA6657803}"/>
                </a:ext>
              </a:extLst>
            </p:cNvPr>
            <p:cNvSpPr>
              <a:spLocks noEditPoints="1"/>
            </p:cNvSpPr>
            <p:nvPr/>
          </p:nvSpPr>
          <p:spPr bwMode="auto">
            <a:xfrm>
              <a:off x="2877" y="1504"/>
              <a:ext cx="141" cy="76"/>
            </a:xfrm>
            <a:custGeom>
              <a:avLst/>
              <a:gdLst>
                <a:gd name="T0" fmla="*/ 250 w 250"/>
                <a:gd name="T1" fmla="*/ 89 h 135"/>
                <a:gd name="T2" fmla="*/ 220 w 250"/>
                <a:gd name="T3" fmla="*/ 134 h 135"/>
                <a:gd name="T4" fmla="*/ 187 w 250"/>
                <a:gd name="T5" fmla="*/ 93 h 135"/>
                <a:gd name="T6" fmla="*/ 187 w 250"/>
                <a:gd name="T7" fmla="*/ 89 h 135"/>
                <a:gd name="T8" fmla="*/ 157 w 250"/>
                <a:gd name="T9" fmla="*/ 134 h 135"/>
                <a:gd name="T10" fmla="*/ 125 w 250"/>
                <a:gd name="T11" fmla="*/ 93 h 135"/>
                <a:gd name="T12" fmla="*/ 125 w 250"/>
                <a:gd name="T13" fmla="*/ 89 h 135"/>
                <a:gd name="T14" fmla="*/ 95 w 250"/>
                <a:gd name="T15" fmla="*/ 134 h 135"/>
                <a:gd name="T16" fmla="*/ 63 w 250"/>
                <a:gd name="T17" fmla="*/ 93 h 135"/>
                <a:gd name="T18" fmla="*/ 63 w 250"/>
                <a:gd name="T19" fmla="*/ 89 h 135"/>
                <a:gd name="T20" fmla="*/ 33 w 250"/>
                <a:gd name="T21" fmla="*/ 134 h 135"/>
                <a:gd name="T22" fmla="*/ 0 w 250"/>
                <a:gd name="T23" fmla="*/ 93 h 135"/>
                <a:gd name="T24" fmla="*/ 0 w 250"/>
                <a:gd name="T25" fmla="*/ 89 h 135"/>
                <a:gd name="T26" fmla="*/ 250 w 250"/>
                <a:gd name="T27" fmla="*/ 89 h 135"/>
                <a:gd name="T28" fmla="*/ 250 w 250"/>
                <a:gd name="T29" fmla="*/ 0 h 135"/>
                <a:gd name="T30" fmla="*/ 0 w 250"/>
                <a:gd name="T31" fmla="*/ 89 h 135"/>
                <a:gd name="T32" fmla="*/ 0 w 250"/>
                <a:gd name="T33"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0" h="135">
                  <a:moveTo>
                    <a:pt x="250" y="89"/>
                  </a:moveTo>
                  <a:cubicBezTo>
                    <a:pt x="250" y="113"/>
                    <a:pt x="237" y="133"/>
                    <a:pt x="220" y="134"/>
                  </a:cubicBezTo>
                  <a:cubicBezTo>
                    <a:pt x="203" y="135"/>
                    <a:pt x="188" y="116"/>
                    <a:pt x="187" y="93"/>
                  </a:cubicBezTo>
                  <a:cubicBezTo>
                    <a:pt x="187" y="92"/>
                    <a:pt x="187" y="90"/>
                    <a:pt x="187" y="89"/>
                  </a:cubicBezTo>
                  <a:cubicBezTo>
                    <a:pt x="188" y="113"/>
                    <a:pt x="175" y="133"/>
                    <a:pt x="157" y="134"/>
                  </a:cubicBezTo>
                  <a:cubicBezTo>
                    <a:pt x="140" y="135"/>
                    <a:pt x="126" y="116"/>
                    <a:pt x="125" y="93"/>
                  </a:cubicBezTo>
                  <a:cubicBezTo>
                    <a:pt x="125" y="92"/>
                    <a:pt x="125" y="90"/>
                    <a:pt x="125" y="89"/>
                  </a:cubicBezTo>
                  <a:cubicBezTo>
                    <a:pt x="126" y="113"/>
                    <a:pt x="112" y="133"/>
                    <a:pt x="95" y="134"/>
                  </a:cubicBezTo>
                  <a:cubicBezTo>
                    <a:pt x="78" y="135"/>
                    <a:pt x="63" y="116"/>
                    <a:pt x="63" y="93"/>
                  </a:cubicBezTo>
                  <a:cubicBezTo>
                    <a:pt x="63" y="92"/>
                    <a:pt x="63" y="90"/>
                    <a:pt x="63" y="89"/>
                  </a:cubicBezTo>
                  <a:cubicBezTo>
                    <a:pt x="63" y="113"/>
                    <a:pt x="50" y="133"/>
                    <a:pt x="33" y="134"/>
                  </a:cubicBezTo>
                  <a:cubicBezTo>
                    <a:pt x="15" y="135"/>
                    <a:pt x="1" y="116"/>
                    <a:pt x="0" y="93"/>
                  </a:cubicBezTo>
                  <a:cubicBezTo>
                    <a:pt x="0" y="92"/>
                    <a:pt x="0" y="90"/>
                    <a:pt x="0" y="89"/>
                  </a:cubicBezTo>
                  <a:moveTo>
                    <a:pt x="250" y="89"/>
                  </a:moveTo>
                  <a:lnTo>
                    <a:pt x="250" y="0"/>
                  </a:lnTo>
                  <a:moveTo>
                    <a:pt x="0" y="89"/>
                  </a:move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12">
              <a:extLst>
                <a:ext uri="{FF2B5EF4-FFF2-40B4-BE49-F238E27FC236}">
                  <a16:creationId xmlns:a16="http://schemas.microsoft.com/office/drawing/2014/main" id="{EF0E2C73-E1DF-4647-A5E7-B8C8A7D3720D}"/>
                </a:ext>
              </a:extLst>
            </p:cNvPr>
            <p:cNvSpPr>
              <a:spLocks noEditPoints="1"/>
            </p:cNvSpPr>
            <p:nvPr/>
          </p:nvSpPr>
          <p:spPr bwMode="auto">
            <a:xfrm>
              <a:off x="3763" y="1588"/>
              <a:ext cx="100" cy="13"/>
            </a:xfrm>
            <a:custGeom>
              <a:avLst/>
              <a:gdLst>
                <a:gd name="T0" fmla="*/ 0 w 100"/>
                <a:gd name="T1" fmla="*/ 0 h 13"/>
                <a:gd name="T2" fmla="*/ 100 w 100"/>
                <a:gd name="T3" fmla="*/ 0 h 13"/>
                <a:gd name="T4" fmla="*/ 0 w 100"/>
                <a:gd name="T5" fmla="*/ 13 h 13"/>
                <a:gd name="T6" fmla="*/ 100 w 100"/>
                <a:gd name="T7" fmla="*/ 13 h 13"/>
              </a:gdLst>
              <a:ahLst/>
              <a:cxnLst>
                <a:cxn ang="0">
                  <a:pos x="T0" y="T1"/>
                </a:cxn>
                <a:cxn ang="0">
                  <a:pos x="T2" y="T3"/>
                </a:cxn>
                <a:cxn ang="0">
                  <a:pos x="T4" y="T5"/>
                </a:cxn>
                <a:cxn ang="0">
                  <a:pos x="T6" y="T7"/>
                </a:cxn>
              </a:cxnLst>
              <a:rect l="0" t="0" r="r" b="b"/>
              <a:pathLst>
                <a:path w="100" h="13">
                  <a:moveTo>
                    <a:pt x="0" y="0"/>
                  </a:moveTo>
                  <a:lnTo>
                    <a:pt x="100" y="0"/>
                  </a:lnTo>
                  <a:moveTo>
                    <a:pt x="0" y="13"/>
                  </a:moveTo>
                  <a:lnTo>
                    <a:pt x="100" y="13"/>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13">
              <a:extLst>
                <a:ext uri="{FF2B5EF4-FFF2-40B4-BE49-F238E27FC236}">
                  <a16:creationId xmlns:a16="http://schemas.microsoft.com/office/drawing/2014/main" id="{EEF781B5-C06D-4236-9F56-A272A835F181}"/>
                </a:ext>
              </a:extLst>
            </p:cNvPr>
            <p:cNvSpPr>
              <a:spLocks noEditPoints="1"/>
            </p:cNvSpPr>
            <p:nvPr/>
          </p:nvSpPr>
          <p:spPr bwMode="auto">
            <a:xfrm>
              <a:off x="3742" y="1609"/>
              <a:ext cx="142" cy="76"/>
            </a:xfrm>
            <a:custGeom>
              <a:avLst/>
              <a:gdLst>
                <a:gd name="T0" fmla="*/ 1 w 251"/>
                <a:gd name="T1" fmla="*/ 46 h 135"/>
                <a:gd name="T2" fmla="*/ 31 w 251"/>
                <a:gd name="T3" fmla="*/ 1 h 135"/>
                <a:gd name="T4" fmla="*/ 64 w 251"/>
                <a:gd name="T5" fmla="*/ 43 h 135"/>
                <a:gd name="T6" fmla="*/ 64 w 251"/>
                <a:gd name="T7" fmla="*/ 46 h 135"/>
                <a:gd name="T8" fmla="*/ 94 w 251"/>
                <a:gd name="T9" fmla="*/ 1 h 135"/>
                <a:gd name="T10" fmla="*/ 126 w 251"/>
                <a:gd name="T11" fmla="*/ 43 h 135"/>
                <a:gd name="T12" fmla="*/ 126 w 251"/>
                <a:gd name="T13" fmla="*/ 46 h 135"/>
                <a:gd name="T14" fmla="*/ 156 w 251"/>
                <a:gd name="T15" fmla="*/ 1 h 135"/>
                <a:gd name="T16" fmla="*/ 188 w 251"/>
                <a:gd name="T17" fmla="*/ 43 h 135"/>
                <a:gd name="T18" fmla="*/ 188 w 251"/>
                <a:gd name="T19" fmla="*/ 46 h 135"/>
                <a:gd name="T20" fmla="*/ 218 w 251"/>
                <a:gd name="T21" fmla="*/ 1 h 135"/>
                <a:gd name="T22" fmla="*/ 251 w 251"/>
                <a:gd name="T23" fmla="*/ 43 h 135"/>
                <a:gd name="T24" fmla="*/ 251 w 251"/>
                <a:gd name="T25" fmla="*/ 46 h 135"/>
                <a:gd name="T26" fmla="*/ 1 w 251"/>
                <a:gd name="T27" fmla="*/ 46 h 135"/>
                <a:gd name="T28" fmla="*/ 1 w 251"/>
                <a:gd name="T29" fmla="*/ 135 h 135"/>
                <a:gd name="T30" fmla="*/ 251 w 251"/>
                <a:gd name="T31" fmla="*/ 46 h 135"/>
                <a:gd name="T32" fmla="*/ 251 w 251"/>
                <a:gd name="T33" fmla="*/ 135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1" h="135">
                  <a:moveTo>
                    <a:pt x="1" y="46"/>
                  </a:moveTo>
                  <a:cubicBezTo>
                    <a:pt x="0" y="22"/>
                    <a:pt x="14" y="2"/>
                    <a:pt x="31" y="1"/>
                  </a:cubicBezTo>
                  <a:cubicBezTo>
                    <a:pt x="48" y="0"/>
                    <a:pt x="63" y="19"/>
                    <a:pt x="64" y="43"/>
                  </a:cubicBezTo>
                  <a:cubicBezTo>
                    <a:pt x="64" y="44"/>
                    <a:pt x="64" y="45"/>
                    <a:pt x="64" y="46"/>
                  </a:cubicBezTo>
                  <a:cubicBezTo>
                    <a:pt x="63" y="22"/>
                    <a:pt x="76" y="2"/>
                    <a:pt x="94" y="1"/>
                  </a:cubicBezTo>
                  <a:cubicBezTo>
                    <a:pt x="111" y="0"/>
                    <a:pt x="125" y="19"/>
                    <a:pt x="126" y="43"/>
                  </a:cubicBezTo>
                  <a:cubicBezTo>
                    <a:pt x="126" y="44"/>
                    <a:pt x="126" y="45"/>
                    <a:pt x="126" y="46"/>
                  </a:cubicBezTo>
                  <a:cubicBezTo>
                    <a:pt x="125" y="22"/>
                    <a:pt x="139" y="2"/>
                    <a:pt x="156" y="1"/>
                  </a:cubicBezTo>
                  <a:cubicBezTo>
                    <a:pt x="173" y="0"/>
                    <a:pt x="188" y="19"/>
                    <a:pt x="188" y="43"/>
                  </a:cubicBezTo>
                  <a:cubicBezTo>
                    <a:pt x="188" y="44"/>
                    <a:pt x="188" y="45"/>
                    <a:pt x="188" y="46"/>
                  </a:cubicBezTo>
                  <a:cubicBezTo>
                    <a:pt x="188" y="22"/>
                    <a:pt x="201" y="2"/>
                    <a:pt x="218" y="1"/>
                  </a:cubicBezTo>
                  <a:cubicBezTo>
                    <a:pt x="236" y="0"/>
                    <a:pt x="250" y="19"/>
                    <a:pt x="251" y="43"/>
                  </a:cubicBezTo>
                  <a:cubicBezTo>
                    <a:pt x="251" y="44"/>
                    <a:pt x="251" y="45"/>
                    <a:pt x="251" y="46"/>
                  </a:cubicBezTo>
                  <a:moveTo>
                    <a:pt x="1" y="46"/>
                  </a:moveTo>
                  <a:lnTo>
                    <a:pt x="1" y="135"/>
                  </a:lnTo>
                  <a:moveTo>
                    <a:pt x="251" y="46"/>
                  </a:moveTo>
                  <a:lnTo>
                    <a:pt x="251" y="13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14">
              <a:extLst>
                <a:ext uri="{FF2B5EF4-FFF2-40B4-BE49-F238E27FC236}">
                  <a16:creationId xmlns:a16="http://schemas.microsoft.com/office/drawing/2014/main" id="{39FBFC09-D0FD-4186-A524-48001C3E7740}"/>
                </a:ext>
              </a:extLst>
            </p:cNvPr>
            <p:cNvSpPr>
              <a:spLocks noEditPoints="1"/>
            </p:cNvSpPr>
            <p:nvPr/>
          </p:nvSpPr>
          <p:spPr bwMode="auto">
            <a:xfrm>
              <a:off x="3743" y="1504"/>
              <a:ext cx="141" cy="76"/>
            </a:xfrm>
            <a:custGeom>
              <a:avLst/>
              <a:gdLst>
                <a:gd name="T0" fmla="*/ 250 w 250"/>
                <a:gd name="T1" fmla="*/ 89 h 135"/>
                <a:gd name="T2" fmla="*/ 220 w 250"/>
                <a:gd name="T3" fmla="*/ 134 h 135"/>
                <a:gd name="T4" fmla="*/ 187 w 250"/>
                <a:gd name="T5" fmla="*/ 93 h 135"/>
                <a:gd name="T6" fmla="*/ 187 w 250"/>
                <a:gd name="T7" fmla="*/ 89 h 135"/>
                <a:gd name="T8" fmla="*/ 157 w 250"/>
                <a:gd name="T9" fmla="*/ 134 h 135"/>
                <a:gd name="T10" fmla="*/ 125 w 250"/>
                <a:gd name="T11" fmla="*/ 93 h 135"/>
                <a:gd name="T12" fmla="*/ 125 w 250"/>
                <a:gd name="T13" fmla="*/ 89 h 135"/>
                <a:gd name="T14" fmla="*/ 95 w 250"/>
                <a:gd name="T15" fmla="*/ 134 h 135"/>
                <a:gd name="T16" fmla="*/ 63 w 250"/>
                <a:gd name="T17" fmla="*/ 93 h 135"/>
                <a:gd name="T18" fmla="*/ 63 w 250"/>
                <a:gd name="T19" fmla="*/ 89 h 135"/>
                <a:gd name="T20" fmla="*/ 33 w 250"/>
                <a:gd name="T21" fmla="*/ 134 h 135"/>
                <a:gd name="T22" fmla="*/ 0 w 250"/>
                <a:gd name="T23" fmla="*/ 93 h 135"/>
                <a:gd name="T24" fmla="*/ 0 w 250"/>
                <a:gd name="T25" fmla="*/ 89 h 135"/>
                <a:gd name="T26" fmla="*/ 250 w 250"/>
                <a:gd name="T27" fmla="*/ 89 h 135"/>
                <a:gd name="T28" fmla="*/ 250 w 250"/>
                <a:gd name="T29" fmla="*/ 0 h 135"/>
                <a:gd name="T30" fmla="*/ 0 w 250"/>
                <a:gd name="T31" fmla="*/ 89 h 135"/>
                <a:gd name="T32" fmla="*/ 0 w 250"/>
                <a:gd name="T33"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0" h="135">
                  <a:moveTo>
                    <a:pt x="250" y="89"/>
                  </a:moveTo>
                  <a:cubicBezTo>
                    <a:pt x="250" y="113"/>
                    <a:pt x="237" y="133"/>
                    <a:pt x="220" y="134"/>
                  </a:cubicBezTo>
                  <a:cubicBezTo>
                    <a:pt x="203" y="135"/>
                    <a:pt x="188" y="116"/>
                    <a:pt x="187" y="93"/>
                  </a:cubicBezTo>
                  <a:cubicBezTo>
                    <a:pt x="187" y="92"/>
                    <a:pt x="187" y="90"/>
                    <a:pt x="187" y="89"/>
                  </a:cubicBezTo>
                  <a:cubicBezTo>
                    <a:pt x="188" y="113"/>
                    <a:pt x="175" y="133"/>
                    <a:pt x="157" y="134"/>
                  </a:cubicBezTo>
                  <a:cubicBezTo>
                    <a:pt x="140" y="135"/>
                    <a:pt x="126" y="116"/>
                    <a:pt x="125" y="93"/>
                  </a:cubicBezTo>
                  <a:cubicBezTo>
                    <a:pt x="125" y="92"/>
                    <a:pt x="125" y="90"/>
                    <a:pt x="125" y="89"/>
                  </a:cubicBezTo>
                  <a:cubicBezTo>
                    <a:pt x="126" y="113"/>
                    <a:pt x="112" y="133"/>
                    <a:pt x="95" y="134"/>
                  </a:cubicBezTo>
                  <a:cubicBezTo>
                    <a:pt x="78" y="135"/>
                    <a:pt x="63" y="116"/>
                    <a:pt x="63" y="93"/>
                  </a:cubicBezTo>
                  <a:cubicBezTo>
                    <a:pt x="63" y="92"/>
                    <a:pt x="63" y="90"/>
                    <a:pt x="63" y="89"/>
                  </a:cubicBezTo>
                  <a:cubicBezTo>
                    <a:pt x="63" y="113"/>
                    <a:pt x="50" y="133"/>
                    <a:pt x="33" y="134"/>
                  </a:cubicBezTo>
                  <a:cubicBezTo>
                    <a:pt x="15" y="135"/>
                    <a:pt x="1" y="116"/>
                    <a:pt x="0" y="93"/>
                  </a:cubicBezTo>
                  <a:cubicBezTo>
                    <a:pt x="0" y="92"/>
                    <a:pt x="0" y="90"/>
                    <a:pt x="0" y="89"/>
                  </a:cubicBezTo>
                  <a:moveTo>
                    <a:pt x="250" y="89"/>
                  </a:moveTo>
                  <a:lnTo>
                    <a:pt x="250" y="0"/>
                  </a:lnTo>
                  <a:moveTo>
                    <a:pt x="0" y="89"/>
                  </a:move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Rectangle 15">
              <a:extLst>
                <a:ext uri="{FF2B5EF4-FFF2-40B4-BE49-F238E27FC236}">
                  <a16:creationId xmlns:a16="http://schemas.microsoft.com/office/drawing/2014/main" id="{981B8F8F-161B-4113-A50C-832FFB0C10A2}"/>
                </a:ext>
              </a:extLst>
            </p:cNvPr>
            <p:cNvSpPr>
              <a:spLocks noChangeArrowheads="1"/>
            </p:cNvSpPr>
            <p:nvPr/>
          </p:nvSpPr>
          <p:spPr bwMode="auto">
            <a:xfrm>
              <a:off x="4035" y="2149"/>
              <a:ext cx="65" cy="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Rectangle 16">
              <a:extLst>
                <a:ext uri="{FF2B5EF4-FFF2-40B4-BE49-F238E27FC236}">
                  <a16:creationId xmlns:a16="http://schemas.microsoft.com/office/drawing/2014/main" id="{E90E0EC1-065B-435A-B5F6-2FB5CF50817B}"/>
                </a:ext>
              </a:extLst>
            </p:cNvPr>
            <p:cNvSpPr>
              <a:spLocks noChangeArrowheads="1"/>
            </p:cNvSpPr>
            <p:nvPr/>
          </p:nvSpPr>
          <p:spPr bwMode="auto">
            <a:xfrm>
              <a:off x="4035" y="2149"/>
              <a:ext cx="65" cy="64"/>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Line 17">
              <a:extLst>
                <a:ext uri="{FF2B5EF4-FFF2-40B4-BE49-F238E27FC236}">
                  <a16:creationId xmlns:a16="http://schemas.microsoft.com/office/drawing/2014/main" id="{0B067CF5-AE55-469D-B01E-1BBD3F35E760}"/>
                </a:ext>
              </a:extLst>
            </p:cNvPr>
            <p:cNvSpPr>
              <a:spLocks noChangeShapeType="1"/>
            </p:cNvSpPr>
            <p:nvPr/>
          </p:nvSpPr>
          <p:spPr bwMode="auto">
            <a:xfrm flipH="1">
              <a:off x="2877" y="2014"/>
              <a:ext cx="1299" cy="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8">
              <a:extLst>
                <a:ext uri="{FF2B5EF4-FFF2-40B4-BE49-F238E27FC236}">
                  <a16:creationId xmlns:a16="http://schemas.microsoft.com/office/drawing/2014/main" id="{4F49DE80-C4CE-4992-B287-29E5ABEAFBB1}"/>
                </a:ext>
              </a:extLst>
            </p:cNvPr>
            <p:cNvSpPr>
              <a:spLocks/>
            </p:cNvSpPr>
            <p:nvPr/>
          </p:nvSpPr>
          <p:spPr bwMode="auto">
            <a:xfrm>
              <a:off x="1794" y="1364"/>
              <a:ext cx="1516" cy="2544"/>
            </a:xfrm>
            <a:custGeom>
              <a:avLst/>
              <a:gdLst>
                <a:gd name="T0" fmla="*/ 0 w 1516"/>
                <a:gd name="T1" fmla="*/ 0 h 2544"/>
                <a:gd name="T2" fmla="*/ 0 w 1516"/>
                <a:gd name="T3" fmla="*/ 2544 h 2544"/>
                <a:gd name="T4" fmla="*/ 1516 w 1516"/>
                <a:gd name="T5" fmla="*/ 2544 h 2544"/>
              </a:gdLst>
              <a:ahLst/>
              <a:cxnLst>
                <a:cxn ang="0">
                  <a:pos x="T0" y="T1"/>
                </a:cxn>
                <a:cxn ang="0">
                  <a:pos x="T2" y="T3"/>
                </a:cxn>
                <a:cxn ang="0">
                  <a:pos x="T4" y="T5"/>
                </a:cxn>
              </a:cxnLst>
              <a:rect l="0" t="0" r="r" b="b"/>
              <a:pathLst>
                <a:path w="1516" h="2544">
                  <a:moveTo>
                    <a:pt x="0" y="0"/>
                  </a:moveTo>
                  <a:lnTo>
                    <a:pt x="0" y="2544"/>
                  </a:lnTo>
                  <a:lnTo>
                    <a:pt x="1516" y="2544"/>
                  </a:lnTo>
                </a:path>
              </a:pathLst>
            </a:cu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9">
              <a:extLst>
                <a:ext uri="{FF2B5EF4-FFF2-40B4-BE49-F238E27FC236}">
                  <a16:creationId xmlns:a16="http://schemas.microsoft.com/office/drawing/2014/main" id="{C1362A06-5DC1-42EF-BBC3-6E9B6477C6CB}"/>
                </a:ext>
              </a:extLst>
            </p:cNvPr>
            <p:cNvSpPr>
              <a:spLocks/>
            </p:cNvSpPr>
            <p:nvPr/>
          </p:nvSpPr>
          <p:spPr bwMode="auto">
            <a:xfrm>
              <a:off x="3418" y="1364"/>
              <a:ext cx="1516" cy="2544"/>
            </a:xfrm>
            <a:custGeom>
              <a:avLst/>
              <a:gdLst>
                <a:gd name="T0" fmla="*/ 1516 w 1516"/>
                <a:gd name="T1" fmla="*/ 0 h 2544"/>
                <a:gd name="T2" fmla="*/ 1516 w 1516"/>
                <a:gd name="T3" fmla="*/ 2544 h 2544"/>
                <a:gd name="T4" fmla="*/ 0 w 1516"/>
                <a:gd name="T5" fmla="*/ 2544 h 2544"/>
              </a:gdLst>
              <a:ahLst/>
              <a:cxnLst>
                <a:cxn ang="0">
                  <a:pos x="T0" y="T1"/>
                </a:cxn>
                <a:cxn ang="0">
                  <a:pos x="T2" y="T3"/>
                </a:cxn>
                <a:cxn ang="0">
                  <a:pos x="T4" y="T5"/>
                </a:cxn>
              </a:cxnLst>
              <a:rect l="0" t="0" r="r" b="b"/>
              <a:pathLst>
                <a:path w="1516" h="2544">
                  <a:moveTo>
                    <a:pt x="1516" y="0"/>
                  </a:moveTo>
                  <a:lnTo>
                    <a:pt x="1516" y="2544"/>
                  </a:lnTo>
                  <a:lnTo>
                    <a:pt x="0" y="2544"/>
                  </a:lnTo>
                </a:path>
              </a:pathLst>
            </a:cu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Rectangle 20">
              <a:extLst>
                <a:ext uri="{FF2B5EF4-FFF2-40B4-BE49-F238E27FC236}">
                  <a16:creationId xmlns:a16="http://schemas.microsoft.com/office/drawing/2014/main" id="{30D6AF96-61E7-4EA2-A618-FF4D093F4174}"/>
                </a:ext>
              </a:extLst>
            </p:cNvPr>
            <p:cNvSpPr>
              <a:spLocks noChangeArrowheads="1"/>
            </p:cNvSpPr>
            <p:nvPr/>
          </p:nvSpPr>
          <p:spPr bwMode="auto">
            <a:xfrm>
              <a:off x="3310" y="3854"/>
              <a:ext cx="108" cy="10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Rectangle 21">
              <a:extLst>
                <a:ext uri="{FF2B5EF4-FFF2-40B4-BE49-F238E27FC236}">
                  <a16:creationId xmlns:a16="http://schemas.microsoft.com/office/drawing/2014/main" id="{D767FC3F-E384-49B8-B04D-69753C2DF863}"/>
                </a:ext>
              </a:extLst>
            </p:cNvPr>
            <p:cNvSpPr>
              <a:spLocks noChangeArrowheads="1"/>
            </p:cNvSpPr>
            <p:nvPr/>
          </p:nvSpPr>
          <p:spPr bwMode="auto">
            <a:xfrm>
              <a:off x="3310" y="3854"/>
              <a:ext cx="108" cy="109"/>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Line 22">
              <a:extLst>
                <a:ext uri="{FF2B5EF4-FFF2-40B4-BE49-F238E27FC236}">
                  <a16:creationId xmlns:a16="http://schemas.microsoft.com/office/drawing/2014/main" id="{B8350E66-E5B7-438E-8EC3-7D998F020B55}"/>
                </a:ext>
              </a:extLst>
            </p:cNvPr>
            <p:cNvSpPr>
              <a:spLocks noChangeShapeType="1"/>
            </p:cNvSpPr>
            <p:nvPr/>
          </p:nvSpPr>
          <p:spPr bwMode="auto">
            <a:xfrm flipH="1">
              <a:off x="4035" y="2014"/>
              <a:ext cx="32" cy="13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Line 23">
              <a:extLst>
                <a:ext uri="{FF2B5EF4-FFF2-40B4-BE49-F238E27FC236}">
                  <a16:creationId xmlns:a16="http://schemas.microsoft.com/office/drawing/2014/main" id="{DCA6E894-9017-4635-970A-D92BA5E88B85}"/>
                </a:ext>
              </a:extLst>
            </p:cNvPr>
            <p:cNvSpPr>
              <a:spLocks noChangeShapeType="1"/>
            </p:cNvSpPr>
            <p:nvPr/>
          </p:nvSpPr>
          <p:spPr bwMode="auto">
            <a:xfrm>
              <a:off x="2944" y="1635"/>
              <a:ext cx="0" cy="379"/>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Line 24">
              <a:extLst>
                <a:ext uri="{FF2B5EF4-FFF2-40B4-BE49-F238E27FC236}">
                  <a16:creationId xmlns:a16="http://schemas.microsoft.com/office/drawing/2014/main" id="{85B21CD2-8D64-437D-8072-6D488621CCC0}"/>
                </a:ext>
              </a:extLst>
            </p:cNvPr>
            <p:cNvSpPr>
              <a:spLocks noChangeShapeType="1"/>
            </p:cNvSpPr>
            <p:nvPr/>
          </p:nvSpPr>
          <p:spPr bwMode="auto">
            <a:xfrm>
              <a:off x="3810" y="1635"/>
              <a:ext cx="0" cy="379"/>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Line 25">
              <a:extLst>
                <a:ext uri="{FF2B5EF4-FFF2-40B4-BE49-F238E27FC236}">
                  <a16:creationId xmlns:a16="http://schemas.microsoft.com/office/drawing/2014/main" id="{9E8DA14D-5B02-422E-8F48-AB5E0FF1F58B}"/>
                </a:ext>
              </a:extLst>
            </p:cNvPr>
            <p:cNvSpPr>
              <a:spLocks noChangeShapeType="1"/>
            </p:cNvSpPr>
            <p:nvPr/>
          </p:nvSpPr>
          <p:spPr bwMode="auto">
            <a:xfrm flipV="1">
              <a:off x="3810" y="1364"/>
              <a:ext cx="0" cy="19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Line 26">
              <a:extLst>
                <a:ext uri="{FF2B5EF4-FFF2-40B4-BE49-F238E27FC236}">
                  <a16:creationId xmlns:a16="http://schemas.microsoft.com/office/drawing/2014/main" id="{FF940A9D-5B1F-416A-AE72-518B4AEC79BE}"/>
                </a:ext>
              </a:extLst>
            </p:cNvPr>
            <p:cNvSpPr>
              <a:spLocks noChangeShapeType="1"/>
            </p:cNvSpPr>
            <p:nvPr/>
          </p:nvSpPr>
          <p:spPr bwMode="auto">
            <a:xfrm flipV="1">
              <a:off x="2944" y="1364"/>
              <a:ext cx="0" cy="19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Rectangle 27">
              <a:extLst>
                <a:ext uri="{FF2B5EF4-FFF2-40B4-BE49-F238E27FC236}">
                  <a16:creationId xmlns:a16="http://schemas.microsoft.com/office/drawing/2014/main" id="{B12E569F-8859-477E-A5BE-62956206FD92}"/>
                </a:ext>
              </a:extLst>
            </p:cNvPr>
            <p:cNvSpPr>
              <a:spLocks noChangeArrowheads="1"/>
            </p:cNvSpPr>
            <p:nvPr/>
          </p:nvSpPr>
          <p:spPr bwMode="auto">
            <a:xfrm>
              <a:off x="2412" y="1116"/>
              <a:ext cx="64" cy="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Rectangle 28">
              <a:extLst>
                <a:ext uri="{FF2B5EF4-FFF2-40B4-BE49-F238E27FC236}">
                  <a16:creationId xmlns:a16="http://schemas.microsoft.com/office/drawing/2014/main" id="{2646F152-A05D-4C35-B822-EFC3F8755F22}"/>
                </a:ext>
              </a:extLst>
            </p:cNvPr>
            <p:cNvSpPr>
              <a:spLocks noChangeArrowheads="1"/>
            </p:cNvSpPr>
            <p:nvPr/>
          </p:nvSpPr>
          <p:spPr bwMode="auto">
            <a:xfrm>
              <a:off x="2412" y="1116"/>
              <a:ext cx="64" cy="64"/>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Rectangle 29">
              <a:extLst>
                <a:ext uri="{FF2B5EF4-FFF2-40B4-BE49-F238E27FC236}">
                  <a16:creationId xmlns:a16="http://schemas.microsoft.com/office/drawing/2014/main" id="{73E437A5-6A27-4775-A419-0DA342345A6E}"/>
                </a:ext>
              </a:extLst>
            </p:cNvPr>
            <p:cNvSpPr>
              <a:spLocks noChangeArrowheads="1"/>
            </p:cNvSpPr>
            <p:nvPr/>
          </p:nvSpPr>
          <p:spPr bwMode="auto">
            <a:xfrm>
              <a:off x="2758" y="1116"/>
              <a:ext cx="65" cy="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Rectangle 30">
              <a:extLst>
                <a:ext uri="{FF2B5EF4-FFF2-40B4-BE49-F238E27FC236}">
                  <a16:creationId xmlns:a16="http://schemas.microsoft.com/office/drawing/2014/main" id="{30B26845-AD3D-439D-B033-E4009E23195A}"/>
                </a:ext>
              </a:extLst>
            </p:cNvPr>
            <p:cNvSpPr>
              <a:spLocks noChangeArrowheads="1"/>
            </p:cNvSpPr>
            <p:nvPr/>
          </p:nvSpPr>
          <p:spPr bwMode="auto">
            <a:xfrm>
              <a:off x="2758" y="1116"/>
              <a:ext cx="65" cy="64"/>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Rectangle 31">
              <a:extLst>
                <a:ext uri="{FF2B5EF4-FFF2-40B4-BE49-F238E27FC236}">
                  <a16:creationId xmlns:a16="http://schemas.microsoft.com/office/drawing/2014/main" id="{E790BD42-4F40-4E6B-98C0-706FCA2068B6}"/>
                </a:ext>
              </a:extLst>
            </p:cNvPr>
            <p:cNvSpPr>
              <a:spLocks noChangeArrowheads="1"/>
            </p:cNvSpPr>
            <p:nvPr/>
          </p:nvSpPr>
          <p:spPr bwMode="auto">
            <a:xfrm>
              <a:off x="3711" y="1116"/>
              <a:ext cx="64" cy="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Rectangle 32">
              <a:extLst>
                <a:ext uri="{FF2B5EF4-FFF2-40B4-BE49-F238E27FC236}">
                  <a16:creationId xmlns:a16="http://schemas.microsoft.com/office/drawing/2014/main" id="{C01367FA-CC04-40E1-8308-E0AAF5F02BF8}"/>
                </a:ext>
              </a:extLst>
            </p:cNvPr>
            <p:cNvSpPr>
              <a:spLocks noChangeArrowheads="1"/>
            </p:cNvSpPr>
            <p:nvPr/>
          </p:nvSpPr>
          <p:spPr bwMode="auto">
            <a:xfrm>
              <a:off x="3711" y="1116"/>
              <a:ext cx="64" cy="64"/>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 name="Rectangle 33">
              <a:extLst>
                <a:ext uri="{FF2B5EF4-FFF2-40B4-BE49-F238E27FC236}">
                  <a16:creationId xmlns:a16="http://schemas.microsoft.com/office/drawing/2014/main" id="{DEEAE020-510F-423B-B895-E09ED15A64F0}"/>
                </a:ext>
              </a:extLst>
            </p:cNvPr>
            <p:cNvSpPr>
              <a:spLocks noChangeArrowheads="1"/>
            </p:cNvSpPr>
            <p:nvPr/>
          </p:nvSpPr>
          <p:spPr bwMode="auto">
            <a:xfrm>
              <a:off x="4057" y="1116"/>
              <a:ext cx="65" cy="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Rectangle 34">
              <a:extLst>
                <a:ext uri="{FF2B5EF4-FFF2-40B4-BE49-F238E27FC236}">
                  <a16:creationId xmlns:a16="http://schemas.microsoft.com/office/drawing/2014/main" id="{A721CBC9-8BA1-439B-A489-965046795BF1}"/>
                </a:ext>
              </a:extLst>
            </p:cNvPr>
            <p:cNvSpPr>
              <a:spLocks noChangeArrowheads="1"/>
            </p:cNvSpPr>
            <p:nvPr/>
          </p:nvSpPr>
          <p:spPr bwMode="auto">
            <a:xfrm>
              <a:off x="4057" y="1116"/>
              <a:ext cx="65" cy="64"/>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 name="Line 35">
              <a:extLst>
                <a:ext uri="{FF2B5EF4-FFF2-40B4-BE49-F238E27FC236}">
                  <a16:creationId xmlns:a16="http://schemas.microsoft.com/office/drawing/2014/main" id="{A8557A58-C6E2-4509-BD61-6C97C4E50F46}"/>
                </a:ext>
              </a:extLst>
            </p:cNvPr>
            <p:cNvSpPr>
              <a:spLocks noChangeShapeType="1"/>
            </p:cNvSpPr>
            <p:nvPr/>
          </p:nvSpPr>
          <p:spPr bwMode="auto">
            <a:xfrm>
              <a:off x="4095" y="1180"/>
              <a:ext cx="0" cy="184"/>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 name="Line 36">
              <a:extLst>
                <a:ext uri="{FF2B5EF4-FFF2-40B4-BE49-F238E27FC236}">
                  <a16:creationId xmlns:a16="http://schemas.microsoft.com/office/drawing/2014/main" id="{AEBF923D-794E-4F6C-9212-2DFF03DEE93E}"/>
                </a:ext>
              </a:extLst>
            </p:cNvPr>
            <p:cNvSpPr>
              <a:spLocks noChangeShapeType="1"/>
            </p:cNvSpPr>
            <p:nvPr/>
          </p:nvSpPr>
          <p:spPr bwMode="auto">
            <a:xfrm>
              <a:off x="3743" y="1180"/>
              <a:ext cx="0" cy="184"/>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Line 37">
              <a:extLst>
                <a:ext uri="{FF2B5EF4-FFF2-40B4-BE49-F238E27FC236}">
                  <a16:creationId xmlns:a16="http://schemas.microsoft.com/office/drawing/2014/main" id="{AF95EC7A-5426-4EAA-A453-3FFD4599F6AB}"/>
                </a:ext>
              </a:extLst>
            </p:cNvPr>
            <p:cNvSpPr>
              <a:spLocks noChangeShapeType="1"/>
            </p:cNvSpPr>
            <p:nvPr/>
          </p:nvSpPr>
          <p:spPr bwMode="auto">
            <a:xfrm>
              <a:off x="2796" y="1180"/>
              <a:ext cx="0" cy="184"/>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 name="Line 38">
              <a:extLst>
                <a:ext uri="{FF2B5EF4-FFF2-40B4-BE49-F238E27FC236}">
                  <a16:creationId xmlns:a16="http://schemas.microsoft.com/office/drawing/2014/main" id="{8CAC99AC-8477-474A-9665-3C48645890C2}"/>
                </a:ext>
              </a:extLst>
            </p:cNvPr>
            <p:cNvSpPr>
              <a:spLocks noChangeShapeType="1"/>
            </p:cNvSpPr>
            <p:nvPr/>
          </p:nvSpPr>
          <p:spPr bwMode="auto">
            <a:xfrm>
              <a:off x="2444" y="1180"/>
              <a:ext cx="0" cy="184"/>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Line 39">
              <a:extLst>
                <a:ext uri="{FF2B5EF4-FFF2-40B4-BE49-F238E27FC236}">
                  <a16:creationId xmlns:a16="http://schemas.microsoft.com/office/drawing/2014/main" id="{42ABD368-4A00-4B24-B485-56C09A3B3A5D}"/>
                </a:ext>
              </a:extLst>
            </p:cNvPr>
            <p:cNvSpPr>
              <a:spLocks noChangeShapeType="1"/>
            </p:cNvSpPr>
            <p:nvPr/>
          </p:nvSpPr>
          <p:spPr bwMode="auto">
            <a:xfrm flipV="1">
              <a:off x="2796" y="931"/>
              <a:ext cx="0" cy="185"/>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Line 40">
              <a:extLst>
                <a:ext uri="{FF2B5EF4-FFF2-40B4-BE49-F238E27FC236}">
                  <a16:creationId xmlns:a16="http://schemas.microsoft.com/office/drawing/2014/main" id="{E582F0D2-A76C-4102-B46D-637F9015A106}"/>
                </a:ext>
              </a:extLst>
            </p:cNvPr>
            <p:cNvSpPr>
              <a:spLocks noChangeShapeType="1"/>
            </p:cNvSpPr>
            <p:nvPr/>
          </p:nvSpPr>
          <p:spPr bwMode="auto">
            <a:xfrm>
              <a:off x="3743" y="931"/>
              <a:ext cx="0" cy="185"/>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Freeform 41">
              <a:extLst>
                <a:ext uri="{FF2B5EF4-FFF2-40B4-BE49-F238E27FC236}">
                  <a16:creationId xmlns:a16="http://schemas.microsoft.com/office/drawing/2014/main" id="{F1FCC2F8-934D-4CF3-9681-C672CA990D88}"/>
                </a:ext>
              </a:extLst>
            </p:cNvPr>
            <p:cNvSpPr>
              <a:spLocks noEditPoints="1"/>
            </p:cNvSpPr>
            <p:nvPr/>
          </p:nvSpPr>
          <p:spPr bwMode="auto">
            <a:xfrm>
              <a:off x="2745" y="884"/>
              <a:ext cx="101" cy="13"/>
            </a:xfrm>
            <a:custGeom>
              <a:avLst/>
              <a:gdLst>
                <a:gd name="T0" fmla="*/ 0 w 101"/>
                <a:gd name="T1" fmla="*/ 0 h 13"/>
                <a:gd name="T2" fmla="*/ 101 w 101"/>
                <a:gd name="T3" fmla="*/ 0 h 13"/>
                <a:gd name="T4" fmla="*/ 0 w 101"/>
                <a:gd name="T5" fmla="*/ 13 h 13"/>
                <a:gd name="T6" fmla="*/ 101 w 101"/>
                <a:gd name="T7" fmla="*/ 13 h 13"/>
              </a:gdLst>
              <a:ahLst/>
              <a:cxnLst>
                <a:cxn ang="0">
                  <a:pos x="T0" y="T1"/>
                </a:cxn>
                <a:cxn ang="0">
                  <a:pos x="T2" y="T3"/>
                </a:cxn>
                <a:cxn ang="0">
                  <a:pos x="T4" y="T5"/>
                </a:cxn>
                <a:cxn ang="0">
                  <a:pos x="T6" y="T7"/>
                </a:cxn>
              </a:cxnLst>
              <a:rect l="0" t="0" r="r" b="b"/>
              <a:pathLst>
                <a:path w="101" h="13">
                  <a:moveTo>
                    <a:pt x="0" y="0"/>
                  </a:moveTo>
                  <a:lnTo>
                    <a:pt x="101" y="0"/>
                  </a:lnTo>
                  <a:moveTo>
                    <a:pt x="0" y="13"/>
                  </a:moveTo>
                  <a:lnTo>
                    <a:pt x="101" y="13"/>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42">
              <a:extLst>
                <a:ext uri="{FF2B5EF4-FFF2-40B4-BE49-F238E27FC236}">
                  <a16:creationId xmlns:a16="http://schemas.microsoft.com/office/drawing/2014/main" id="{340204F0-F07B-4655-BB41-F918F547F158}"/>
                </a:ext>
              </a:extLst>
            </p:cNvPr>
            <p:cNvSpPr>
              <a:spLocks noEditPoints="1"/>
            </p:cNvSpPr>
            <p:nvPr/>
          </p:nvSpPr>
          <p:spPr bwMode="auto">
            <a:xfrm>
              <a:off x="2725" y="905"/>
              <a:ext cx="141" cy="76"/>
            </a:xfrm>
            <a:custGeom>
              <a:avLst/>
              <a:gdLst>
                <a:gd name="T0" fmla="*/ 0 w 250"/>
                <a:gd name="T1" fmla="*/ 46 h 135"/>
                <a:gd name="T2" fmla="*/ 30 w 250"/>
                <a:gd name="T3" fmla="*/ 1 h 135"/>
                <a:gd name="T4" fmla="*/ 63 w 250"/>
                <a:gd name="T5" fmla="*/ 43 h 135"/>
                <a:gd name="T6" fmla="*/ 63 w 250"/>
                <a:gd name="T7" fmla="*/ 46 h 135"/>
                <a:gd name="T8" fmla="*/ 93 w 250"/>
                <a:gd name="T9" fmla="*/ 1 h 135"/>
                <a:gd name="T10" fmla="*/ 125 w 250"/>
                <a:gd name="T11" fmla="*/ 43 h 135"/>
                <a:gd name="T12" fmla="*/ 125 w 250"/>
                <a:gd name="T13" fmla="*/ 46 h 135"/>
                <a:gd name="T14" fmla="*/ 155 w 250"/>
                <a:gd name="T15" fmla="*/ 1 h 135"/>
                <a:gd name="T16" fmla="*/ 188 w 250"/>
                <a:gd name="T17" fmla="*/ 43 h 135"/>
                <a:gd name="T18" fmla="*/ 188 w 250"/>
                <a:gd name="T19" fmla="*/ 46 h 135"/>
                <a:gd name="T20" fmla="*/ 218 w 250"/>
                <a:gd name="T21" fmla="*/ 1 h 135"/>
                <a:gd name="T22" fmla="*/ 250 w 250"/>
                <a:gd name="T23" fmla="*/ 43 h 135"/>
                <a:gd name="T24" fmla="*/ 250 w 250"/>
                <a:gd name="T25" fmla="*/ 46 h 135"/>
                <a:gd name="T26" fmla="*/ 0 w 250"/>
                <a:gd name="T27" fmla="*/ 46 h 135"/>
                <a:gd name="T28" fmla="*/ 0 w 250"/>
                <a:gd name="T29" fmla="*/ 135 h 135"/>
                <a:gd name="T30" fmla="*/ 250 w 250"/>
                <a:gd name="T31" fmla="*/ 46 h 135"/>
                <a:gd name="T32" fmla="*/ 250 w 250"/>
                <a:gd name="T33" fmla="*/ 135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0" h="135">
                  <a:moveTo>
                    <a:pt x="0" y="46"/>
                  </a:moveTo>
                  <a:cubicBezTo>
                    <a:pt x="0" y="22"/>
                    <a:pt x="13" y="2"/>
                    <a:pt x="30" y="1"/>
                  </a:cubicBezTo>
                  <a:cubicBezTo>
                    <a:pt x="48" y="0"/>
                    <a:pt x="62" y="19"/>
                    <a:pt x="63" y="43"/>
                  </a:cubicBezTo>
                  <a:cubicBezTo>
                    <a:pt x="63" y="44"/>
                    <a:pt x="63" y="45"/>
                    <a:pt x="63" y="46"/>
                  </a:cubicBezTo>
                  <a:cubicBezTo>
                    <a:pt x="62" y="22"/>
                    <a:pt x="75" y="2"/>
                    <a:pt x="93" y="1"/>
                  </a:cubicBezTo>
                  <a:cubicBezTo>
                    <a:pt x="110" y="0"/>
                    <a:pt x="124" y="19"/>
                    <a:pt x="125" y="43"/>
                  </a:cubicBezTo>
                  <a:cubicBezTo>
                    <a:pt x="125" y="44"/>
                    <a:pt x="125" y="45"/>
                    <a:pt x="125" y="46"/>
                  </a:cubicBezTo>
                  <a:cubicBezTo>
                    <a:pt x="124" y="22"/>
                    <a:pt x="138" y="2"/>
                    <a:pt x="155" y="1"/>
                  </a:cubicBezTo>
                  <a:cubicBezTo>
                    <a:pt x="172" y="0"/>
                    <a:pt x="187" y="19"/>
                    <a:pt x="188" y="43"/>
                  </a:cubicBezTo>
                  <a:cubicBezTo>
                    <a:pt x="188" y="44"/>
                    <a:pt x="188" y="45"/>
                    <a:pt x="188" y="46"/>
                  </a:cubicBezTo>
                  <a:cubicBezTo>
                    <a:pt x="187" y="22"/>
                    <a:pt x="200" y="2"/>
                    <a:pt x="218" y="1"/>
                  </a:cubicBezTo>
                  <a:cubicBezTo>
                    <a:pt x="235" y="0"/>
                    <a:pt x="249" y="19"/>
                    <a:pt x="250" y="43"/>
                  </a:cubicBezTo>
                  <a:cubicBezTo>
                    <a:pt x="250" y="44"/>
                    <a:pt x="250" y="45"/>
                    <a:pt x="250" y="46"/>
                  </a:cubicBezTo>
                  <a:moveTo>
                    <a:pt x="0" y="46"/>
                  </a:moveTo>
                  <a:lnTo>
                    <a:pt x="0" y="135"/>
                  </a:lnTo>
                  <a:moveTo>
                    <a:pt x="250" y="46"/>
                  </a:moveTo>
                  <a:lnTo>
                    <a:pt x="250" y="13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Freeform 43">
              <a:extLst>
                <a:ext uri="{FF2B5EF4-FFF2-40B4-BE49-F238E27FC236}">
                  <a16:creationId xmlns:a16="http://schemas.microsoft.com/office/drawing/2014/main" id="{096E3CB9-0BEB-4AB9-9C72-C20A21F60AB2}"/>
                </a:ext>
              </a:extLst>
            </p:cNvPr>
            <p:cNvSpPr>
              <a:spLocks noEditPoints="1"/>
            </p:cNvSpPr>
            <p:nvPr/>
          </p:nvSpPr>
          <p:spPr bwMode="auto">
            <a:xfrm>
              <a:off x="2725" y="800"/>
              <a:ext cx="142" cy="77"/>
            </a:xfrm>
            <a:custGeom>
              <a:avLst/>
              <a:gdLst>
                <a:gd name="T0" fmla="*/ 250 w 251"/>
                <a:gd name="T1" fmla="*/ 89 h 135"/>
                <a:gd name="T2" fmla="*/ 220 w 251"/>
                <a:gd name="T3" fmla="*/ 134 h 135"/>
                <a:gd name="T4" fmla="*/ 188 w 251"/>
                <a:gd name="T5" fmla="*/ 93 h 135"/>
                <a:gd name="T6" fmla="*/ 188 w 251"/>
                <a:gd name="T7" fmla="*/ 89 h 135"/>
                <a:gd name="T8" fmla="*/ 158 w 251"/>
                <a:gd name="T9" fmla="*/ 134 h 135"/>
                <a:gd name="T10" fmla="*/ 125 w 251"/>
                <a:gd name="T11" fmla="*/ 93 h 135"/>
                <a:gd name="T12" fmla="*/ 125 w 251"/>
                <a:gd name="T13" fmla="*/ 89 h 135"/>
                <a:gd name="T14" fmla="*/ 95 w 251"/>
                <a:gd name="T15" fmla="*/ 134 h 135"/>
                <a:gd name="T16" fmla="*/ 63 w 251"/>
                <a:gd name="T17" fmla="*/ 93 h 135"/>
                <a:gd name="T18" fmla="*/ 63 w 251"/>
                <a:gd name="T19" fmla="*/ 89 h 135"/>
                <a:gd name="T20" fmla="*/ 33 w 251"/>
                <a:gd name="T21" fmla="*/ 134 h 135"/>
                <a:gd name="T22" fmla="*/ 0 w 251"/>
                <a:gd name="T23" fmla="*/ 93 h 135"/>
                <a:gd name="T24" fmla="*/ 0 w 251"/>
                <a:gd name="T25" fmla="*/ 89 h 135"/>
                <a:gd name="T26" fmla="*/ 250 w 251"/>
                <a:gd name="T27" fmla="*/ 89 h 135"/>
                <a:gd name="T28" fmla="*/ 250 w 251"/>
                <a:gd name="T29" fmla="*/ 0 h 135"/>
                <a:gd name="T30" fmla="*/ 0 w 251"/>
                <a:gd name="T31" fmla="*/ 89 h 135"/>
                <a:gd name="T32" fmla="*/ 0 w 251"/>
                <a:gd name="T33"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1" h="135">
                  <a:moveTo>
                    <a:pt x="250" y="89"/>
                  </a:moveTo>
                  <a:cubicBezTo>
                    <a:pt x="251" y="113"/>
                    <a:pt x="237" y="133"/>
                    <a:pt x="220" y="134"/>
                  </a:cubicBezTo>
                  <a:cubicBezTo>
                    <a:pt x="203" y="135"/>
                    <a:pt x="188" y="116"/>
                    <a:pt x="188" y="93"/>
                  </a:cubicBezTo>
                  <a:cubicBezTo>
                    <a:pt x="188" y="92"/>
                    <a:pt x="188" y="90"/>
                    <a:pt x="188" y="89"/>
                  </a:cubicBezTo>
                  <a:cubicBezTo>
                    <a:pt x="188" y="113"/>
                    <a:pt x="175" y="133"/>
                    <a:pt x="158" y="134"/>
                  </a:cubicBezTo>
                  <a:cubicBezTo>
                    <a:pt x="140" y="135"/>
                    <a:pt x="126" y="116"/>
                    <a:pt x="125" y="93"/>
                  </a:cubicBezTo>
                  <a:cubicBezTo>
                    <a:pt x="125" y="92"/>
                    <a:pt x="125" y="90"/>
                    <a:pt x="125" y="89"/>
                  </a:cubicBezTo>
                  <a:cubicBezTo>
                    <a:pt x="126" y="113"/>
                    <a:pt x="112" y="133"/>
                    <a:pt x="95" y="134"/>
                  </a:cubicBezTo>
                  <a:cubicBezTo>
                    <a:pt x="78" y="135"/>
                    <a:pt x="63" y="116"/>
                    <a:pt x="63" y="93"/>
                  </a:cubicBezTo>
                  <a:cubicBezTo>
                    <a:pt x="63" y="92"/>
                    <a:pt x="63" y="90"/>
                    <a:pt x="63" y="89"/>
                  </a:cubicBezTo>
                  <a:cubicBezTo>
                    <a:pt x="63" y="113"/>
                    <a:pt x="50" y="133"/>
                    <a:pt x="33" y="134"/>
                  </a:cubicBezTo>
                  <a:cubicBezTo>
                    <a:pt x="16" y="135"/>
                    <a:pt x="1" y="116"/>
                    <a:pt x="0" y="93"/>
                  </a:cubicBezTo>
                  <a:cubicBezTo>
                    <a:pt x="0" y="92"/>
                    <a:pt x="0" y="90"/>
                    <a:pt x="0" y="89"/>
                  </a:cubicBezTo>
                  <a:moveTo>
                    <a:pt x="250" y="89"/>
                  </a:moveTo>
                  <a:lnTo>
                    <a:pt x="250" y="0"/>
                  </a:lnTo>
                  <a:moveTo>
                    <a:pt x="0" y="89"/>
                  </a:move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Freeform 44">
              <a:extLst>
                <a:ext uri="{FF2B5EF4-FFF2-40B4-BE49-F238E27FC236}">
                  <a16:creationId xmlns:a16="http://schemas.microsoft.com/office/drawing/2014/main" id="{A95D3191-6E10-4746-87A1-2B4CB3B43D3B}"/>
                </a:ext>
              </a:extLst>
            </p:cNvPr>
            <p:cNvSpPr>
              <a:spLocks noEditPoints="1"/>
            </p:cNvSpPr>
            <p:nvPr/>
          </p:nvSpPr>
          <p:spPr bwMode="auto">
            <a:xfrm>
              <a:off x="3690" y="884"/>
              <a:ext cx="100" cy="12"/>
            </a:xfrm>
            <a:custGeom>
              <a:avLst/>
              <a:gdLst>
                <a:gd name="T0" fmla="*/ 0 w 100"/>
                <a:gd name="T1" fmla="*/ 0 h 12"/>
                <a:gd name="T2" fmla="*/ 100 w 100"/>
                <a:gd name="T3" fmla="*/ 0 h 12"/>
                <a:gd name="T4" fmla="*/ 0 w 100"/>
                <a:gd name="T5" fmla="*/ 12 h 12"/>
                <a:gd name="T6" fmla="*/ 100 w 100"/>
                <a:gd name="T7" fmla="*/ 12 h 12"/>
              </a:gdLst>
              <a:ahLst/>
              <a:cxnLst>
                <a:cxn ang="0">
                  <a:pos x="T0" y="T1"/>
                </a:cxn>
                <a:cxn ang="0">
                  <a:pos x="T2" y="T3"/>
                </a:cxn>
                <a:cxn ang="0">
                  <a:pos x="T4" y="T5"/>
                </a:cxn>
                <a:cxn ang="0">
                  <a:pos x="T6" y="T7"/>
                </a:cxn>
              </a:cxnLst>
              <a:rect l="0" t="0" r="r" b="b"/>
              <a:pathLst>
                <a:path w="100" h="12">
                  <a:moveTo>
                    <a:pt x="0" y="0"/>
                  </a:moveTo>
                  <a:lnTo>
                    <a:pt x="100" y="0"/>
                  </a:lnTo>
                  <a:moveTo>
                    <a:pt x="0" y="12"/>
                  </a:moveTo>
                  <a:lnTo>
                    <a:pt x="100" y="12"/>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Freeform 45">
              <a:extLst>
                <a:ext uri="{FF2B5EF4-FFF2-40B4-BE49-F238E27FC236}">
                  <a16:creationId xmlns:a16="http://schemas.microsoft.com/office/drawing/2014/main" id="{91DCA7DA-D14B-4812-BCB0-DA768F5C4369}"/>
                </a:ext>
              </a:extLst>
            </p:cNvPr>
            <p:cNvSpPr>
              <a:spLocks noEditPoints="1"/>
            </p:cNvSpPr>
            <p:nvPr/>
          </p:nvSpPr>
          <p:spPr bwMode="auto">
            <a:xfrm>
              <a:off x="3669" y="905"/>
              <a:ext cx="141" cy="76"/>
            </a:xfrm>
            <a:custGeom>
              <a:avLst/>
              <a:gdLst>
                <a:gd name="T0" fmla="*/ 1 w 250"/>
                <a:gd name="T1" fmla="*/ 46 h 135"/>
                <a:gd name="T2" fmla="*/ 31 w 250"/>
                <a:gd name="T3" fmla="*/ 1 h 135"/>
                <a:gd name="T4" fmla="*/ 63 w 250"/>
                <a:gd name="T5" fmla="*/ 42 h 135"/>
                <a:gd name="T6" fmla="*/ 63 w 250"/>
                <a:gd name="T7" fmla="*/ 46 h 135"/>
                <a:gd name="T8" fmla="*/ 93 w 250"/>
                <a:gd name="T9" fmla="*/ 1 h 135"/>
                <a:gd name="T10" fmla="*/ 125 w 250"/>
                <a:gd name="T11" fmla="*/ 42 h 135"/>
                <a:gd name="T12" fmla="*/ 125 w 250"/>
                <a:gd name="T13" fmla="*/ 46 h 135"/>
                <a:gd name="T14" fmla="*/ 155 w 250"/>
                <a:gd name="T15" fmla="*/ 1 h 135"/>
                <a:gd name="T16" fmla="*/ 188 w 250"/>
                <a:gd name="T17" fmla="*/ 42 h 135"/>
                <a:gd name="T18" fmla="*/ 188 w 250"/>
                <a:gd name="T19" fmla="*/ 46 h 135"/>
                <a:gd name="T20" fmla="*/ 218 w 250"/>
                <a:gd name="T21" fmla="*/ 1 h 135"/>
                <a:gd name="T22" fmla="*/ 250 w 250"/>
                <a:gd name="T23" fmla="*/ 42 h 135"/>
                <a:gd name="T24" fmla="*/ 250 w 250"/>
                <a:gd name="T25" fmla="*/ 46 h 135"/>
                <a:gd name="T26" fmla="*/ 1 w 250"/>
                <a:gd name="T27" fmla="*/ 46 h 135"/>
                <a:gd name="T28" fmla="*/ 1 w 250"/>
                <a:gd name="T29" fmla="*/ 135 h 135"/>
                <a:gd name="T30" fmla="*/ 250 w 250"/>
                <a:gd name="T31" fmla="*/ 46 h 135"/>
                <a:gd name="T32" fmla="*/ 250 w 250"/>
                <a:gd name="T33" fmla="*/ 135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0" h="135">
                  <a:moveTo>
                    <a:pt x="1" y="46"/>
                  </a:moveTo>
                  <a:cubicBezTo>
                    <a:pt x="0" y="22"/>
                    <a:pt x="13" y="2"/>
                    <a:pt x="31" y="1"/>
                  </a:cubicBezTo>
                  <a:cubicBezTo>
                    <a:pt x="48" y="0"/>
                    <a:pt x="62" y="18"/>
                    <a:pt x="63" y="42"/>
                  </a:cubicBezTo>
                  <a:cubicBezTo>
                    <a:pt x="63" y="43"/>
                    <a:pt x="63" y="44"/>
                    <a:pt x="63" y="46"/>
                  </a:cubicBezTo>
                  <a:cubicBezTo>
                    <a:pt x="62" y="22"/>
                    <a:pt x="76" y="2"/>
                    <a:pt x="93" y="1"/>
                  </a:cubicBezTo>
                  <a:cubicBezTo>
                    <a:pt x="110" y="0"/>
                    <a:pt x="125" y="18"/>
                    <a:pt x="125" y="42"/>
                  </a:cubicBezTo>
                  <a:cubicBezTo>
                    <a:pt x="125" y="43"/>
                    <a:pt x="125" y="44"/>
                    <a:pt x="125" y="46"/>
                  </a:cubicBezTo>
                  <a:cubicBezTo>
                    <a:pt x="125" y="22"/>
                    <a:pt x="138" y="2"/>
                    <a:pt x="155" y="1"/>
                  </a:cubicBezTo>
                  <a:cubicBezTo>
                    <a:pt x="173" y="0"/>
                    <a:pt x="187" y="18"/>
                    <a:pt x="188" y="42"/>
                  </a:cubicBezTo>
                  <a:cubicBezTo>
                    <a:pt x="188" y="43"/>
                    <a:pt x="188" y="44"/>
                    <a:pt x="188" y="46"/>
                  </a:cubicBezTo>
                  <a:cubicBezTo>
                    <a:pt x="187" y="22"/>
                    <a:pt x="200" y="2"/>
                    <a:pt x="218" y="1"/>
                  </a:cubicBezTo>
                  <a:cubicBezTo>
                    <a:pt x="235" y="0"/>
                    <a:pt x="249" y="18"/>
                    <a:pt x="250" y="42"/>
                  </a:cubicBezTo>
                  <a:cubicBezTo>
                    <a:pt x="250" y="43"/>
                    <a:pt x="250" y="44"/>
                    <a:pt x="250" y="46"/>
                  </a:cubicBezTo>
                  <a:moveTo>
                    <a:pt x="1" y="46"/>
                  </a:moveTo>
                  <a:lnTo>
                    <a:pt x="1" y="135"/>
                  </a:lnTo>
                  <a:moveTo>
                    <a:pt x="250" y="46"/>
                  </a:moveTo>
                  <a:lnTo>
                    <a:pt x="250" y="13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Freeform 46">
              <a:extLst>
                <a:ext uri="{FF2B5EF4-FFF2-40B4-BE49-F238E27FC236}">
                  <a16:creationId xmlns:a16="http://schemas.microsoft.com/office/drawing/2014/main" id="{347EACE9-CD1E-4E81-AE29-F92D94600604}"/>
                </a:ext>
              </a:extLst>
            </p:cNvPr>
            <p:cNvSpPr>
              <a:spLocks noEditPoints="1"/>
            </p:cNvSpPr>
            <p:nvPr/>
          </p:nvSpPr>
          <p:spPr bwMode="auto">
            <a:xfrm>
              <a:off x="3670" y="800"/>
              <a:ext cx="141" cy="75"/>
            </a:xfrm>
            <a:custGeom>
              <a:avLst/>
              <a:gdLst>
                <a:gd name="T0" fmla="*/ 249 w 250"/>
                <a:gd name="T1" fmla="*/ 89 h 134"/>
                <a:gd name="T2" fmla="*/ 219 w 250"/>
                <a:gd name="T3" fmla="*/ 133 h 134"/>
                <a:gd name="T4" fmla="*/ 187 w 250"/>
                <a:gd name="T5" fmla="*/ 92 h 134"/>
                <a:gd name="T6" fmla="*/ 187 w 250"/>
                <a:gd name="T7" fmla="*/ 89 h 134"/>
                <a:gd name="T8" fmla="*/ 157 w 250"/>
                <a:gd name="T9" fmla="*/ 133 h 134"/>
                <a:gd name="T10" fmla="*/ 124 w 250"/>
                <a:gd name="T11" fmla="*/ 92 h 134"/>
                <a:gd name="T12" fmla="*/ 124 w 250"/>
                <a:gd name="T13" fmla="*/ 89 h 134"/>
                <a:gd name="T14" fmla="*/ 94 w 250"/>
                <a:gd name="T15" fmla="*/ 133 h 134"/>
                <a:gd name="T16" fmla="*/ 62 w 250"/>
                <a:gd name="T17" fmla="*/ 92 h 134"/>
                <a:gd name="T18" fmla="*/ 62 w 250"/>
                <a:gd name="T19" fmla="*/ 89 h 134"/>
                <a:gd name="T20" fmla="*/ 32 w 250"/>
                <a:gd name="T21" fmla="*/ 133 h 134"/>
                <a:gd name="T22" fmla="*/ 0 w 250"/>
                <a:gd name="T23" fmla="*/ 92 h 134"/>
                <a:gd name="T24" fmla="*/ 0 w 250"/>
                <a:gd name="T25" fmla="*/ 89 h 134"/>
                <a:gd name="T26" fmla="*/ 249 w 250"/>
                <a:gd name="T27" fmla="*/ 89 h 134"/>
                <a:gd name="T28" fmla="*/ 249 w 250"/>
                <a:gd name="T29" fmla="*/ 0 h 134"/>
                <a:gd name="T30" fmla="*/ 0 w 250"/>
                <a:gd name="T31" fmla="*/ 89 h 134"/>
                <a:gd name="T32" fmla="*/ 0 w 250"/>
                <a:gd name="T33" fmla="*/ 0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0" h="134">
                  <a:moveTo>
                    <a:pt x="249" y="89"/>
                  </a:moveTo>
                  <a:cubicBezTo>
                    <a:pt x="250" y="113"/>
                    <a:pt x="236" y="133"/>
                    <a:pt x="219" y="133"/>
                  </a:cubicBezTo>
                  <a:cubicBezTo>
                    <a:pt x="202" y="134"/>
                    <a:pt x="187" y="116"/>
                    <a:pt x="187" y="92"/>
                  </a:cubicBezTo>
                  <a:cubicBezTo>
                    <a:pt x="187" y="91"/>
                    <a:pt x="187" y="90"/>
                    <a:pt x="187" y="89"/>
                  </a:cubicBezTo>
                  <a:cubicBezTo>
                    <a:pt x="187" y="113"/>
                    <a:pt x="174" y="133"/>
                    <a:pt x="157" y="133"/>
                  </a:cubicBezTo>
                  <a:cubicBezTo>
                    <a:pt x="140" y="134"/>
                    <a:pt x="125" y="116"/>
                    <a:pt x="124" y="92"/>
                  </a:cubicBezTo>
                  <a:cubicBezTo>
                    <a:pt x="124" y="91"/>
                    <a:pt x="124" y="90"/>
                    <a:pt x="124" y="89"/>
                  </a:cubicBezTo>
                  <a:cubicBezTo>
                    <a:pt x="125" y="113"/>
                    <a:pt x="112" y="133"/>
                    <a:pt x="94" y="133"/>
                  </a:cubicBezTo>
                  <a:cubicBezTo>
                    <a:pt x="77" y="134"/>
                    <a:pt x="63" y="116"/>
                    <a:pt x="62" y="92"/>
                  </a:cubicBezTo>
                  <a:cubicBezTo>
                    <a:pt x="62" y="91"/>
                    <a:pt x="62" y="90"/>
                    <a:pt x="62" y="89"/>
                  </a:cubicBezTo>
                  <a:cubicBezTo>
                    <a:pt x="63" y="113"/>
                    <a:pt x="49" y="133"/>
                    <a:pt x="32" y="133"/>
                  </a:cubicBezTo>
                  <a:cubicBezTo>
                    <a:pt x="15" y="134"/>
                    <a:pt x="0" y="116"/>
                    <a:pt x="0" y="92"/>
                  </a:cubicBezTo>
                  <a:cubicBezTo>
                    <a:pt x="0" y="91"/>
                    <a:pt x="0" y="90"/>
                    <a:pt x="0" y="89"/>
                  </a:cubicBezTo>
                  <a:moveTo>
                    <a:pt x="249" y="89"/>
                  </a:moveTo>
                  <a:lnTo>
                    <a:pt x="249" y="0"/>
                  </a:lnTo>
                  <a:moveTo>
                    <a:pt x="0" y="89"/>
                  </a:move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Line 47">
              <a:extLst>
                <a:ext uri="{FF2B5EF4-FFF2-40B4-BE49-F238E27FC236}">
                  <a16:creationId xmlns:a16="http://schemas.microsoft.com/office/drawing/2014/main" id="{5C488A54-0347-4A30-8CC5-0BFAF8E82C12}"/>
                </a:ext>
              </a:extLst>
            </p:cNvPr>
            <p:cNvSpPr>
              <a:spLocks noChangeShapeType="1"/>
            </p:cNvSpPr>
            <p:nvPr/>
          </p:nvSpPr>
          <p:spPr bwMode="auto">
            <a:xfrm>
              <a:off x="1794" y="634"/>
              <a:ext cx="1326" cy="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Line 48">
              <a:extLst>
                <a:ext uri="{FF2B5EF4-FFF2-40B4-BE49-F238E27FC236}">
                  <a16:creationId xmlns:a16="http://schemas.microsoft.com/office/drawing/2014/main" id="{08908113-C90C-4465-8345-F3D04B43C80B}"/>
                </a:ext>
              </a:extLst>
            </p:cNvPr>
            <p:cNvSpPr>
              <a:spLocks noChangeShapeType="1"/>
            </p:cNvSpPr>
            <p:nvPr/>
          </p:nvSpPr>
          <p:spPr bwMode="auto">
            <a:xfrm>
              <a:off x="3594" y="634"/>
              <a:ext cx="1340" cy="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Rectangle 49">
              <a:extLst>
                <a:ext uri="{FF2B5EF4-FFF2-40B4-BE49-F238E27FC236}">
                  <a16:creationId xmlns:a16="http://schemas.microsoft.com/office/drawing/2014/main" id="{CEE1341F-6250-47B8-BD4C-5F2AD83A9088}"/>
                </a:ext>
              </a:extLst>
            </p:cNvPr>
            <p:cNvSpPr>
              <a:spLocks noChangeArrowheads="1"/>
            </p:cNvSpPr>
            <p:nvPr/>
          </p:nvSpPr>
          <p:spPr bwMode="auto">
            <a:xfrm>
              <a:off x="3310" y="579"/>
              <a:ext cx="108" cy="10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Rectangle 50">
              <a:extLst>
                <a:ext uri="{FF2B5EF4-FFF2-40B4-BE49-F238E27FC236}">
                  <a16:creationId xmlns:a16="http://schemas.microsoft.com/office/drawing/2014/main" id="{5C69E988-298D-428F-91D7-46BAE2006249}"/>
                </a:ext>
              </a:extLst>
            </p:cNvPr>
            <p:cNvSpPr>
              <a:spLocks noChangeArrowheads="1"/>
            </p:cNvSpPr>
            <p:nvPr/>
          </p:nvSpPr>
          <p:spPr bwMode="auto">
            <a:xfrm>
              <a:off x="3310" y="579"/>
              <a:ext cx="108" cy="109"/>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Line 51">
              <a:extLst>
                <a:ext uri="{FF2B5EF4-FFF2-40B4-BE49-F238E27FC236}">
                  <a16:creationId xmlns:a16="http://schemas.microsoft.com/office/drawing/2014/main" id="{1D9C1114-4ABE-45B2-B84B-883374FFAE3A}"/>
                </a:ext>
              </a:extLst>
            </p:cNvPr>
            <p:cNvSpPr>
              <a:spLocks noChangeShapeType="1"/>
            </p:cNvSpPr>
            <p:nvPr/>
          </p:nvSpPr>
          <p:spPr bwMode="auto">
            <a:xfrm flipH="1" flipV="1">
              <a:off x="2778" y="704"/>
              <a:ext cx="18" cy="36"/>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Freeform 52">
              <a:extLst>
                <a:ext uri="{FF2B5EF4-FFF2-40B4-BE49-F238E27FC236}">
                  <a16:creationId xmlns:a16="http://schemas.microsoft.com/office/drawing/2014/main" id="{0760B25E-17E8-4374-9F53-D22CDC1797F1}"/>
                </a:ext>
              </a:extLst>
            </p:cNvPr>
            <p:cNvSpPr>
              <a:spLocks noEditPoints="1"/>
            </p:cNvSpPr>
            <p:nvPr/>
          </p:nvSpPr>
          <p:spPr bwMode="auto">
            <a:xfrm>
              <a:off x="2796" y="634"/>
              <a:ext cx="0" cy="176"/>
            </a:xfrm>
            <a:custGeom>
              <a:avLst/>
              <a:gdLst>
                <a:gd name="T0" fmla="*/ 70 h 176"/>
                <a:gd name="T1" fmla="*/ 0 h 176"/>
                <a:gd name="T2" fmla="*/ 176 h 176"/>
                <a:gd name="T3" fmla="*/ 106 h 176"/>
              </a:gdLst>
              <a:ahLst/>
              <a:cxnLst>
                <a:cxn ang="0">
                  <a:pos x="0" y="T0"/>
                </a:cxn>
                <a:cxn ang="0">
                  <a:pos x="0" y="T1"/>
                </a:cxn>
                <a:cxn ang="0">
                  <a:pos x="0" y="T2"/>
                </a:cxn>
                <a:cxn ang="0">
                  <a:pos x="0" y="T3"/>
                </a:cxn>
              </a:cxnLst>
              <a:rect l="0" t="0" r="r" b="b"/>
              <a:pathLst>
                <a:path h="176">
                  <a:moveTo>
                    <a:pt x="0" y="70"/>
                  </a:moveTo>
                  <a:lnTo>
                    <a:pt x="0" y="0"/>
                  </a:lnTo>
                  <a:moveTo>
                    <a:pt x="0" y="176"/>
                  </a:moveTo>
                  <a:lnTo>
                    <a:pt x="0" y="106"/>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Line 53">
              <a:extLst>
                <a:ext uri="{FF2B5EF4-FFF2-40B4-BE49-F238E27FC236}">
                  <a16:creationId xmlns:a16="http://schemas.microsoft.com/office/drawing/2014/main" id="{9E7C201C-7003-42A6-BA0A-B692547D59E7}"/>
                </a:ext>
              </a:extLst>
            </p:cNvPr>
            <p:cNvSpPr>
              <a:spLocks noChangeShapeType="1"/>
            </p:cNvSpPr>
            <p:nvPr/>
          </p:nvSpPr>
          <p:spPr bwMode="auto">
            <a:xfrm flipV="1">
              <a:off x="2796" y="810"/>
              <a:ext cx="0" cy="41"/>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Line 54">
              <a:extLst>
                <a:ext uri="{FF2B5EF4-FFF2-40B4-BE49-F238E27FC236}">
                  <a16:creationId xmlns:a16="http://schemas.microsoft.com/office/drawing/2014/main" id="{A1C8A801-FAD5-4CBA-8CAF-690E31CD7F28}"/>
                </a:ext>
              </a:extLst>
            </p:cNvPr>
            <p:cNvSpPr>
              <a:spLocks noChangeShapeType="1"/>
            </p:cNvSpPr>
            <p:nvPr/>
          </p:nvSpPr>
          <p:spPr bwMode="auto">
            <a:xfrm flipH="1" flipV="1">
              <a:off x="3725" y="704"/>
              <a:ext cx="18" cy="36"/>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Freeform 55">
              <a:extLst>
                <a:ext uri="{FF2B5EF4-FFF2-40B4-BE49-F238E27FC236}">
                  <a16:creationId xmlns:a16="http://schemas.microsoft.com/office/drawing/2014/main" id="{57A406C3-9BCB-4C48-ADC8-BB69B6816A37}"/>
                </a:ext>
              </a:extLst>
            </p:cNvPr>
            <p:cNvSpPr>
              <a:spLocks noEditPoints="1"/>
            </p:cNvSpPr>
            <p:nvPr/>
          </p:nvSpPr>
          <p:spPr bwMode="auto">
            <a:xfrm>
              <a:off x="3743" y="634"/>
              <a:ext cx="0" cy="176"/>
            </a:xfrm>
            <a:custGeom>
              <a:avLst/>
              <a:gdLst>
                <a:gd name="T0" fmla="*/ 70 h 176"/>
                <a:gd name="T1" fmla="*/ 0 h 176"/>
                <a:gd name="T2" fmla="*/ 176 h 176"/>
                <a:gd name="T3" fmla="*/ 106 h 176"/>
              </a:gdLst>
              <a:ahLst/>
              <a:cxnLst>
                <a:cxn ang="0">
                  <a:pos x="0" y="T0"/>
                </a:cxn>
                <a:cxn ang="0">
                  <a:pos x="0" y="T1"/>
                </a:cxn>
                <a:cxn ang="0">
                  <a:pos x="0" y="T2"/>
                </a:cxn>
                <a:cxn ang="0">
                  <a:pos x="0" y="T3"/>
                </a:cxn>
              </a:cxnLst>
              <a:rect l="0" t="0" r="r" b="b"/>
              <a:pathLst>
                <a:path h="176">
                  <a:moveTo>
                    <a:pt x="0" y="70"/>
                  </a:moveTo>
                  <a:lnTo>
                    <a:pt x="0" y="0"/>
                  </a:lnTo>
                  <a:moveTo>
                    <a:pt x="0" y="176"/>
                  </a:moveTo>
                  <a:lnTo>
                    <a:pt x="0" y="106"/>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Line 56">
              <a:extLst>
                <a:ext uri="{FF2B5EF4-FFF2-40B4-BE49-F238E27FC236}">
                  <a16:creationId xmlns:a16="http://schemas.microsoft.com/office/drawing/2014/main" id="{F861A204-1869-4068-AAAF-64A7E9C5628C}"/>
                </a:ext>
              </a:extLst>
            </p:cNvPr>
            <p:cNvSpPr>
              <a:spLocks noChangeShapeType="1"/>
            </p:cNvSpPr>
            <p:nvPr/>
          </p:nvSpPr>
          <p:spPr bwMode="auto">
            <a:xfrm>
              <a:off x="3743" y="810"/>
              <a:ext cx="0" cy="54"/>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Line 57">
              <a:extLst>
                <a:ext uri="{FF2B5EF4-FFF2-40B4-BE49-F238E27FC236}">
                  <a16:creationId xmlns:a16="http://schemas.microsoft.com/office/drawing/2014/main" id="{2D6586F4-626D-4B65-AFA1-516F30477C53}"/>
                </a:ext>
              </a:extLst>
            </p:cNvPr>
            <p:cNvSpPr>
              <a:spLocks noChangeShapeType="1"/>
            </p:cNvSpPr>
            <p:nvPr/>
          </p:nvSpPr>
          <p:spPr bwMode="auto">
            <a:xfrm flipV="1">
              <a:off x="3191" y="616"/>
              <a:ext cx="35" cy="1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 name="Freeform 58">
              <a:extLst>
                <a:ext uri="{FF2B5EF4-FFF2-40B4-BE49-F238E27FC236}">
                  <a16:creationId xmlns:a16="http://schemas.microsoft.com/office/drawing/2014/main" id="{1015DC0E-364A-409E-8D36-A71C3A2173A5}"/>
                </a:ext>
              </a:extLst>
            </p:cNvPr>
            <p:cNvSpPr>
              <a:spLocks noEditPoints="1"/>
            </p:cNvSpPr>
            <p:nvPr/>
          </p:nvSpPr>
          <p:spPr bwMode="auto">
            <a:xfrm>
              <a:off x="3120" y="634"/>
              <a:ext cx="177" cy="0"/>
            </a:xfrm>
            <a:custGeom>
              <a:avLst/>
              <a:gdLst>
                <a:gd name="T0" fmla="*/ 106 w 177"/>
                <a:gd name="T1" fmla="*/ 177 w 177"/>
                <a:gd name="T2" fmla="*/ 0 w 177"/>
                <a:gd name="T3" fmla="*/ 71 w 177"/>
              </a:gdLst>
              <a:ahLst/>
              <a:cxnLst>
                <a:cxn ang="0">
                  <a:pos x="T0" y="0"/>
                </a:cxn>
                <a:cxn ang="0">
                  <a:pos x="T1" y="0"/>
                </a:cxn>
                <a:cxn ang="0">
                  <a:pos x="T2" y="0"/>
                </a:cxn>
                <a:cxn ang="0">
                  <a:pos x="T3" y="0"/>
                </a:cxn>
              </a:cxnLst>
              <a:rect l="0" t="0" r="r" b="b"/>
              <a:pathLst>
                <a:path w="177">
                  <a:moveTo>
                    <a:pt x="106" y="0"/>
                  </a:moveTo>
                  <a:lnTo>
                    <a:pt x="177" y="0"/>
                  </a:lnTo>
                  <a:moveTo>
                    <a:pt x="0" y="0"/>
                  </a:moveTo>
                  <a:lnTo>
                    <a:pt x="71"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Line 59">
              <a:extLst>
                <a:ext uri="{FF2B5EF4-FFF2-40B4-BE49-F238E27FC236}">
                  <a16:creationId xmlns:a16="http://schemas.microsoft.com/office/drawing/2014/main" id="{B08E1CAF-C107-4B4A-BDE3-021C306DA15A}"/>
                </a:ext>
              </a:extLst>
            </p:cNvPr>
            <p:cNvSpPr>
              <a:spLocks noChangeShapeType="1"/>
            </p:cNvSpPr>
            <p:nvPr/>
          </p:nvSpPr>
          <p:spPr bwMode="auto">
            <a:xfrm flipH="1">
              <a:off x="3297" y="634"/>
              <a:ext cx="13"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 name="Line 60">
              <a:extLst>
                <a:ext uri="{FF2B5EF4-FFF2-40B4-BE49-F238E27FC236}">
                  <a16:creationId xmlns:a16="http://schemas.microsoft.com/office/drawing/2014/main" id="{F8FDFE08-89B8-434A-AAFF-DF2534EE2DDB}"/>
                </a:ext>
              </a:extLst>
            </p:cNvPr>
            <p:cNvSpPr>
              <a:spLocks noChangeShapeType="1"/>
            </p:cNvSpPr>
            <p:nvPr/>
          </p:nvSpPr>
          <p:spPr bwMode="auto">
            <a:xfrm flipV="1">
              <a:off x="3488" y="616"/>
              <a:ext cx="36" cy="1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 name="Freeform 61">
              <a:extLst>
                <a:ext uri="{FF2B5EF4-FFF2-40B4-BE49-F238E27FC236}">
                  <a16:creationId xmlns:a16="http://schemas.microsoft.com/office/drawing/2014/main" id="{E7994661-CB29-4345-B939-D58CB3488E89}"/>
                </a:ext>
              </a:extLst>
            </p:cNvPr>
            <p:cNvSpPr>
              <a:spLocks noEditPoints="1"/>
            </p:cNvSpPr>
            <p:nvPr/>
          </p:nvSpPr>
          <p:spPr bwMode="auto">
            <a:xfrm>
              <a:off x="3418" y="634"/>
              <a:ext cx="176" cy="0"/>
            </a:xfrm>
            <a:custGeom>
              <a:avLst/>
              <a:gdLst>
                <a:gd name="T0" fmla="*/ 106 w 176"/>
                <a:gd name="T1" fmla="*/ 176 w 176"/>
                <a:gd name="T2" fmla="*/ 0 w 176"/>
                <a:gd name="T3" fmla="*/ 70 w 176"/>
              </a:gdLst>
              <a:ahLst/>
              <a:cxnLst>
                <a:cxn ang="0">
                  <a:pos x="T0" y="0"/>
                </a:cxn>
                <a:cxn ang="0">
                  <a:pos x="T1" y="0"/>
                </a:cxn>
                <a:cxn ang="0">
                  <a:pos x="T2" y="0"/>
                </a:cxn>
                <a:cxn ang="0">
                  <a:pos x="T3" y="0"/>
                </a:cxn>
              </a:cxnLst>
              <a:rect l="0" t="0" r="r" b="b"/>
              <a:pathLst>
                <a:path w="176">
                  <a:moveTo>
                    <a:pt x="106" y="0"/>
                  </a:moveTo>
                  <a:lnTo>
                    <a:pt x="176" y="0"/>
                  </a:lnTo>
                  <a:moveTo>
                    <a:pt x="0" y="0"/>
                  </a:moveTo>
                  <a:lnTo>
                    <a:pt x="7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 name="Rectangle 62">
              <a:extLst>
                <a:ext uri="{FF2B5EF4-FFF2-40B4-BE49-F238E27FC236}">
                  <a16:creationId xmlns:a16="http://schemas.microsoft.com/office/drawing/2014/main" id="{5CE34A26-A990-41F2-9B1D-37F71E0C662D}"/>
                </a:ext>
              </a:extLst>
            </p:cNvPr>
            <p:cNvSpPr>
              <a:spLocks noChangeArrowheads="1"/>
            </p:cNvSpPr>
            <p:nvPr/>
          </p:nvSpPr>
          <p:spPr bwMode="auto">
            <a:xfrm>
              <a:off x="3315" y="1124"/>
              <a:ext cx="198" cy="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rPr>
                <a:t>5800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5" name="Rectangle 63">
              <a:extLst>
                <a:ext uri="{FF2B5EF4-FFF2-40B4-BE49-F238E27FC236}">
                  <a16:creationId xmlns:a16="http://schemas.microsoft.com/office/drawing/2014/main" id="{A28BA685-7D2E-4F30-A443-353DB4931F62}"/>
                </a:ext>
              </a:extLst>
            </p:cNvPr>
            <p:cNvSpPr>
              <a:spLocks noChangeArrowheads="1"/>
            </p:cNvSpPr>
            <p:nvPr/>
          </p:nvSpPr>
          <p:spPr bwMode="auto">
            <a:xfrm>
              <a:off x="3288" y="448"/>
              <a:ext cx="198" cy="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rPr>
                <a:t>6895</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6" name="Rectangle 64">
              <a:extLst>
                <a:ext uri="{FF2B5EF4-FFF2-40B4-BE49-F238E27FC236}">
                  <a16:creationId xmlns:a16="http://schemas.microsoft.com/office/drawing/2014/main" id="{24852276-4BBB-4C4F-BF1D-7953B8F960C2}"/>
                </a:ext>
              </a:extLst>
            </p:cNvPr>
            <p:cNvSpPr>
              <a:spLocks noChangeArrowheads="1"/>
            </p:cNvSpPr>
            <p:nvPr/>
          </p:nvSpPr>
          <p:spPr bwMode="auto">
            <a:xfrm>
              <a:off x="2151" y="1124"/>
              <a:ext cx="199" cy="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rPr>
                <a:t>5000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7" name="Rectangle 65">
              <a:extLst>
                <a:ext uri="{FF2B5EF4-FFF2-40B4-BE49-F238E27FC236}">
                  <a16:creationId xmlns:a16="http://schemas.microsoft.com/office/drawing/2014/main" id="{777EE1D7-36DD-456D-9BCA-1663AE090A9D}"/>
                </a:ext>
              </a:extLst>
            </p:cNvPr>
            <p:cNvSpPr>
              <a:spLocks noChangeArrowheads="1"/>
            </p:cNvSpPr>
            <p:nvPr/>
          </p:nvSpPr>
          <p:spPr bwMode="auto">
            <a:xfrm>
              <a:off x="2882" y="1124"/>
              <a:ext cx="198" cy="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rPr>
                <a:t>5500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8" name="Rectangle 66">
              <a:extLst>
                <a:ext uri="{FF2B5EF4-FFF2-40B4-BE49-F238E27FC236}">
                  <a16:creationId xmlns:a16="http://schemas.microsoft.com/office/drawing/2014/main" id="{D1227B9B-5DF6-483A-ABB8-9F614F4FACA3}"/>
                </a:ext>
              </a:extLst>
            </p:cNvPr>
            <p:cNvSpPr>
              <a:spLocks noChangeArrowheads="1"/>
            </p:cNvSpPr>
            <p:nvPr/>
          </p:nvSpPr>
          <p:spPr bwMode="auto">
            <a:xfrm>
              <a:off x="3802" y="1124"/>
              <a:ext cx="199" cy="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rPr>
                <a:t>6000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9" name="Rectangle 67">
              <a:extLst>
                <a:ext uri="{FF2B5EF4-FFF2-40B4-BE49-F238E27FC236}">
                  <a16:creationId xmlns:a16="http://schemas.microsoft.com/office/drawing/2014/main" id="{6389DC4E-D7F9-4219-8EB8-29CEC5534099}"/>
                </a:ext>
              </a:extLst>
            </p:cNvPr>
            <p:cNvSpPr>
              <a:spLocks noChangeArrowheads="1"/>
            </p:cNvSpPr>
            <p:nvPr/>
          </p:nvSpPr>
          <p:spPr bwMode="auto">
            <a:xfrm>
              <a:off x="4208" y="1124"/>
              <a:ext cx="198" cy="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rPr>
                <a:t>6800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0" name="Rectangle 68">
              <a:extLst>
                <a:ext uri="{FF2B5EF4-FFF2-40B4-BE49-F238E27FC236}">
                  <a16:creationId xmlns:a16="http://schemas.microsoft.com/office/drawing/2014/main" id="{21107321-0FC6-4D56-A375-BDA5BA024C68}"/>
                </a:ext>
              </a:extLst>
            </p:cNvPr>
            <p:cNvSpPr>
              <a:spLocks noChangeArrowheads="1"/>
            </p:cNvSpPr>
            <p:nvPr/>
          </p:nvSpPr>
          <p:spPr bwMode="auto">
            <a:xfrm>
              <a:off x="3342" y="4047"/>
              <a:ext cx="90" cy="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rPr>
                <a:t>H</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1" name="Freeform 69">
              <a:extLst>
                <a:ext uri="{FF2B5EF4-FFF2-40B4-BE49-F238E27FC236}">
                  <a16:creationId xmlns:a16="http://schemas.microsoft.com/office/drawing/2014/main" id="{E539D914-A29A-4C2C-96C1-44D4A5DCF238}"/>
                </a:ext>
              </a:extLst>
            </p:cNvPr>
            <p:cNvSpPr>
              <a:spLocks/>
            </p:cNvSpPr>
            <p:nvPr/>
          </p:nvSpPr>
          <p:spPr bwMode="auto">
            <a:xfrm>
              <a:off x="4020" y="2457"/>
              <a:ext cx="102" cy="102"/>
            </a:xfrm>
            <a:custGeom>
              <a:avLst/>
              <a:gdLst>
                <a:gd name="T0" fmla="*/ 102 w 102"/>
                <a:gd name="T1" fmla="*/ 0 h 102"/>
                <a:gd name="T2" fmla="*/ 0 w 102"/>
                <a:gd name="T3" fmla="*/ 0 h 102"/>
                <a:gd name="T4" fmla="*/ 50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0" y="102"/>
                  </a:lnTo>
                  <a:lnTo>
                    <a:pt x="10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70">
              <a:extLst>
                <a:ext uri="{FF2B5EF4-FFF2-40B4-BE49-F238E27FC236}">
                  <a16:creationId xmlns:a16="http://schemas.microsoft.com/office/drawing/2014/main" id="{7728F090-2082-4D3E-869A-612D854B3D0D}"/>
                </a:ext>
              </a:extLst>
            </p:cNvPr>
            <p:cNvSpPr>
              <a:spLocks/>
            </p:cNvSpPr>
            <p:nvPr/>
          </p:nvSpPr>
          <p:spPr bwMode="auto">
            <a:xfrm>
              <a:off x="4020" y="2457"/>
              <a:ext cx="102" cy="102"/>
            </a:xfrm>
            <a:custGeom>
              <a:avLst/>
              <a:gdLst>
                <a:gd name="T0" fmla="*/ 102 w 102"/>
                <a:gd name="T1" fmla="*/ 0 h 102"/>
                <a:gd name="T2" fmla="*/ 0 w 102"/>
                <a:gd name="T3" fmla="*/ 0 h 102"/>
                <a:gd name="T4" fmla="*/ 50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0" y="102"/>
                  </a:lnTo>
                  <a:lnTo>
                    <a:pt x="102" y="0"/>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 name="Line 71">
              <a:extLst>
                <a:ext uri="{FF2B5EF4-FFF2-40B4-BE49-F238E27FC236}">
                  <a16:creationId xmlns:a16="http://schemas.microsoft.com/office/drawing/2014/main" id="{FF3B2940-E0F2-4CF5-BDC6-E5C17FCFE5AC}"/>
                </a:ext>
              </a:extLst>
            </p:cNvPr>
            <p:cNvSpPr>
              <a:spLocks noChangeShapeType="1"/>
            </p:cNvSpPr>
            <p:nvPr/>
          </p:nvSpPr>
          <p:spPr bwMode="auto">
            <a:xfrm flipV="1">
              <a:off x="4070" y="2230"/>
              <a:ext cx="0" cy="224"/>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 name="Rectangle 72">
              <a:extLst>
                <a:ext uri="{FF2B5EF4-FFF2-40B4-BE49-F238E27FC236}">
                  <a16:creationId xmlns:a16="http://schemas.microsoft.com/office/drawing/2014/main" id="{5008310E-EF5D-47EE-BFCD-959A137FD95D}"/>
                </a:ext>
              </a:extLst>
            </p:cNvPr>
            <p:cNvSpPr>
              <a:spLocks noChangeArrowheads="1"/>
            </p:cNvSpPr>
            <p:nvPr/>
          </p:nvSpPr>
          <p:spPr bwMode="auto">
            <a:xfrm>
              <a:off x="2911" y="2572"/>
              <a:ext cx="126" cy="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rPr>
                <a:t>LD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5" name="Rectangle 73">
              <a:extLst>
                <a:ext uri="{FF2B5EF4-FFF2-40B4-BE49-F238E27FC236}">
                  <a16:creationId xmlns:a16="http://schemas.microsoft.com/office/drawing/2014/main" id="{E16448EB-ABC1-4EB8-B4FB-6745E0E44785}"/>
                </a:ext>
              </a:extLst>
            </p:cNvPr>
            <p:cNvSpPr>
              <a:spLocks noChangeArrowheads="1"/>
            </p:cNvSpPr>
            <p:nvPr/>
          </p:nvSpPr>
          <p:spPr bwMode="auto">
            <a:xfrm>
              <a:off x="3003" y="2572"/>
              <a:ext cx="63" cy="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6" name="Rectangle 74">
              <a:extLst>
                <a:ext uri="{FF2B5EF4-FFF2-40B4-BE49-F238E27FC236}">
                  <a16:creationId xmlns:a16="http://schemas.microsoft.com/office/drawing/2014/main" id="{0C00FE4C-03F2-442E-B54B-FFA2146B2978}"/>
                </a:ext>
              </a:extLst>
            </p:cNvPr>
            <p:cNvSpPr>
              <a:spLocks noChangeArrowheads="1"/>
            </p:cNvSpPr>
            <p:nvPr/>
          </p:nvSpPr>
          <p:spPr bwMode="auto">
            <a:xfrm>
              <a:off x="3027" y="2572"/>
              <a:ext cx="73" cy="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7" name="Rectangle 75">
              <a:extLst>
                <a:ext uri="{FF2B5EF4-FFF2-40B4-BE49-F238E27FC236}">
                  <a16:creationId xmlns:a16="http://schemas.microsoft.com/office/drawing/2014/main" id="{B5925393-2252-4C98-94AF-4BD84A34A523}"/>
                </a:ext>
              </a:extLst>
            </p:cNvPr>
            <p:cNvSpPr>
              <a:spLocks noChangeArrowheads="1"/>
            </p:cNvSpPr>
            <p:nvPr/>
          </p:nvSpPr>
          <p:spPr bwMode="auto">
            <a:xfrm>
              <a:off x="3155" y="2599"/>
              <a:ext cx="126" cy="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rPr>
                <a:t>LD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8" name="Rectangle 76">
              <a:extLst>
                <a:ext uri="{FF2B5EF4-FFF2-40B4-BE49-F238E27FC236}">
                  <a16:creationId xmlns:a16="http://schemas.microsoft.com/office/drawing/2014/main" id="{517D2D95-33A7-44A5-9C13-337009693ED4}"/>
                </a:ext>
              </a:extLst>
            </p:cNvPr>
            <p:cNvSpPr>
              <a:spLocks noChangeArrowheads="1"/>
            </p:cNvSpPr>
            <p:nvPr/>
          </p:nvSpPr>
          <p:spPr bwMode="auto">
            <a:xfrm>
              <a:off x="3247" y="2599"/>
              <a:ext cx="63" cy="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9" name="Rectangle 77">
              <a:extLst>
                <a:ext uri="{FF2B5EF4-FFF2-40B4-BE49-F238E27FC236}">
                  <a16:creationId xmlns:a16="http://schemas.microsoft.com/office/drawing/2014/main" id="{ACC570A4-8614-4497-B4A9-4705C7B46371}"/>
                </a:ext>
              </a:extLst>
            </p:cNvPr>
            <p:cNvSpPr>
              <a:spLocks noChangeArrowheads="1"/>
            </p:cNvSpPr>
            <p:nvPr/>
          </p:nvSpPr>
          <p:spPr bwMode="auto">
            <a:xfrm>
              <a:off x="3271" y="2599"/>
              <a:ext cx="72" cy="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0" name="Rectangle 78">
              <a:extLst>
                <a:ext uri="{FF2B5EF4-FFF2-40B4-BE49-F238E27FC236}">
                  <a16:creationId xmlns:a16="http://schemas.microsoft.com/office/drawing/2014/main" id="{60C6AFD3-C272-4920-A9D8-7EE38D352BC2}"/>
                </a:ext>
              </a:extLst>
            </p:cNvPr>
            <p:cNvSpPr>
              <a:spLocks noChangeArrowheads="1"/>
            </p:cNvSpPr>
            <p:nvPr/>
          </p:nvSpPr>
          <p:spPr bwMode="auto">
            <a:xfrm>
              <a:off x="2947" y="2149"/>
              <a:ext cx="64" cy="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Rectangle 79">
              <a:extLst>
                <a:ext uri="{FF2B5EF4-FFF2-40B4-BE49-F238E27FC236}">
                  <a16:creationId xmlns:a16="http://schemas.microsoft.com/office/drawing/2014/main" id="{07232C0F-9236-41A4-AFDC-46199C4CAB28}"/>
                </a:ext>
              </a:extLst>
            </p:cNvPr>
            <p:cNvSpPr>
              <a:spLocks noChangeArrowheads="1"/>
            </p:cNvSpPr>
            <p:nvPr/>
          </p:nvSpPr>
          <p:spPr bwMode="auto">
            <a:xfrm>
              <a:off x="2947" y="2149"/>
              <a:ext cx="64" cy="64"/>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Line 80">
              <a:extLst>
                <a:ext uri="{FF2B5EF4-FFF2-40B4-BE49-F238E27FC236}">
                  <a16:creationId xmlns:a16="http://schemas.microsoft.com/office/drawing/2014/main" id="{7439421F-B729-488F-BA9D-9486A37AEBDF}"/>
                </a:ext>
              </a:extLst>
            </p:cNvPr>
            <p:cNvSpPr>
              <a:spLocks noChangeShapeType="1"/>
            </p:cNvSpPr>
            <p:nvPr/>
          </p:nvSpPr>
          <p:spPr bwMode="auto">
            <a:xfrm flipH="1">
              <a:off x="2947" y="2014"/>
              <a:ext cx="32" cy="13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 name="Freeform 81">
              <a:extLst>
                <a:ext uri="{FF2B5EF4-FFF2-40B4-BE49-F238E27FC236}">
                  <a16:creationId xmlns:a16="http://schemas.microsoft.com/office/drawing/2014/main" id="{94DFBA58-899A-40F9-825B-084915DC153E}"/>
                </a:ext>
              </a:extLst>
            </p:cNvPr>
            <p:cNvSpPr>
              <a:spLocks/>
            </p:cNvSpPr>
            <p:nvPr/>
          </p:nvSpPr>
          <p:spPr bwMode="auto">
            <a:xfrm>
              <a:off x="2931" y="2457"/>
              <a:ext cx="102" cy="102"/>
            </a:xfrm>
            <a:custGeom>
              <a:avLst/>
              <a:gdLst>
                <a:gd name="T0" fmla="*/ 102 w 102"/>
                <a:gd name="T1" fmla="*/ 0 h 102"/>
                <a:gd name="T2" fmla="*/ 0 w 102"/>
                <a:gd name="T3" fmla="*/ 0 h 102"/>
                <a:gd name="T4" fmla="*/ 51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1" y="102"/>
                  </a:lnTo>
                  <a:lnTo>
                    <a:pt x="10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Freeform 82">
              <a:extLst>
                <a:ext uri="{FF2B5EF4-FFF2-40B4-BE49-F238E27FC236}">
                  <a16:creationId xmlns:a16="http://schemas.microsoft.com/office/drawing/2014/main" id="{1B15AD48-4D1B-41F0-ABCF-9620D8B55E1A}"/>
                </a:ext>
              </a:extLst>
            </p:cNvPr>
            <p:cNvSpPr>
              <a:spLocks/>
            </p:cNvSpPr>
            <p:nvPr/>
          </p:nvSpPr>
          <p:spPr bwMode="auto">
            <a:xfrm>
              <a:off x="2931" y="2457"/>
              <a:ext cx="102" cy="102"/>
            </a:xfrm>
            <a:custGeom>
              <a:avLst/>
              <a:gdLst>
                <a:gd name="T0" fmla="*/ 102 w 102"/>
                <a:gd name="T1" fmla="*/ 0 h 102"/>
                <a:gd name="T2" fmla="*/ 0 w 102"/>
                <a:gd name="T3" fmla="*/ 0 h 102"/>
                <a:gd name="T4" fmla="*/ 51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1" y="102"/>
                  </a:lnTo>
                  <a:lnTo>
                    <a:pt x="102" y="0"/>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 name="Line 83">
              <a:extLst>
                <a:ext uri="{FF2B5EF4-FFF2-40B4-BE49-F238E27FC236}">
                  <a16:creationId xmlns:a16="http://schemas.microsoft.com/office/drawing/2014/main" id="{B5658D4A-4166-40C7-BDA9-DAC079E39803}"/>
                </a:ext>
              </a:extLst>
            </p:cNvPr>
            <p:cNvSpPr>
              <a:spLocks noChangeShapeType="1"/>
            </p:cNvSpPr>
            <p:nvPr/>
          </p:nvSpPr>
          <p:spPr bwMode="auto">
            <a:xfrm flipV="1">
              <a:off x="2982" y="2230"/>
              <a:ext cx="0" cy="224"/>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Freeform 84">
              <a:extLst>
                <a:ext uri="{FF2B5EF4-FFF2-40B4-BE49-F238E27FC236}">
                  <a16:creationId xmlns:a16="http://schemas.microsoft.com/office/drawing/2014/main" id="{FB3B7D50-DD7B-4C5E-B8AD-1129CBE0CE20}"/>
                </a:ext>
              </a:extLst>
            </p:cNvPr>
            <p:cNvSpPr>
              <a:spLocks/>
            </p:cNvSpPr>
            <p:nvPr/>
          </p:nvSpPr>
          <p:spPr bwMode="auto">
            <a:xfrm>
              <a:off x="3201" y="2457"/>
              <a:ext cx="103" cy="102"/>
            </a:xfrm>
            <a:custGeom>
              <a:avLst/>
              <a:gdLst>
                <a:gd name="T0" fmla="*/ 103 w 103"/>
                <a:gd name="T1" fmla="*/ 0 h 102"/>
                <a:gd name="T2" fmla="*/ 0 w 103"/>
                <a:gd name="T3" fmla="*/ 0 h 102"/>
                <a:gd name="T4" fmla="*/ 52 w 103"/>
                <a:gd name="T5" fmla="*/ 102 h 102"/>
                <a:gd name="T6" fmla="*/ 103 w 103"/>
                <a:gd name="T7" fmla="*/ 0 h 102"/>
              </a:gdLst>
              <a:ahLst/>
              <a:cxnLst>
                <a:cxn ang="0">
                  <a:pos x="T0" y="T1"/>
                </a:cxn>
                <a:cxn ang="0">
                  <a:pos x="T2" y="T3"/>
                </a:cxn>
                <a:cxn ang="0">
                  <a:pos x="T4" y="T5"/>
                </a:cxn>
                <a:cxn ang="0">
                  <a:pos x="T6" y="T7"/>
                </a:cxn>
              </a:cxnLst>
              <a:rect l="0" t="0" r="r" b="b"/>
              <a:pathLst>
                <a:path w="103" h="102">
                  <a:moveTo>
                    <a:pt x="103" y="0"/>
                  </a:moveTo>
                  <a:lnTo>
                    <a:pt x="0" y="0"/>
                  </a:lnTo>
                  <a:lnTo>
                    <a:pt x="52" y="102"/>
                  </a:lnTo>
                  <a:lnTo>
                    <a:pt x="10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Freeform 85">
              <a:extLst>
                <a:ext uri="{FF2B5EF4-FFF2-40B4-BE49-F238E27FC236}">
                  <a16:creationId xmlns:a16="http://schemas.microsoft.com/office/drawing/2014/main" id="{0CF6D071-58C2-48A0-ABCB-8E61BB8474E2}"/>
                </a:ext>
              </a:extLst>
            </p:cNvPr>
            <p:cNvSpPr>
              <a:spLocks/>
            </p:cNvSpPr>
            <p:nvPr/>
          </p:nvSpPr>
          <p:spPr bwMode="auto">
            <a:xfrm>
              <a:off x="3201" y="2457"/>
              <a:ext cx="103" cy="102"/>
            </a:xfrm>
            <a:custGeom>
              <a:avLst/>
              <a:gdLst>
                <a:gd name="T0" fmla="*/ 103 w 103"/>
                <a:gd name="T1" fmla="*/ 0 h 102"/>
                <a:gd name="T2" fmla="*/ 0 w 103"/>
                <a:gd name="T3" fmla="*/ 0 h 102"/>
                <a:gd name="T4" fmla="*/ 52 w 103"/>
                <a:gd name="T5" fmla="*/ 102 h 102"/>
                <a:gd name="T6" fmla="*/ 103 w 103"/>
                <a:gd name="T7" fmla="*/ 0 h 102"/>
              </a:gdLst>
              <a:ahLst/>
              <a:cxnLst>
                <a:cxn ang="0">
                  <a:pos x="T0" y="T1"/>
                </a:cxn>
                <a:cxn ang="0">
                  <a:pos x="T2" y="T3"/>
                </a:cxn>
                <a:cxn ang="0">
                  <a:pos x="T4" y="T5"/>
                </a:cxn>
                <a:cxn ang="0">
                  <a:pos x="T6" y="T7"/>
                </a:cxn>
              </a:cxnLst>
              <a:rect l="0" t="0" r="r" b="b"/>
              <a:pathLst>
                <a:path w="103" h="102">
                  <a:moveTo>
                    <a:pt x="103" y="0"/>
                  </a:moveTo>
                  <a:lnTo>
                    <a:pt x="0" y="0"/>
                  </a:lnTo>
                  <a:lnTo>
                    <a:pt x="52" y="102"/>
                  </a:lnTo>
                  <a:lnTo>
                    <a:pt x="103" y="0"/>
                  </a:lnTo>
                  <a:close/>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 name="Line 86">
              <a:extLst>
                <a:ext uri="{FF2B5EF4-FFF2-40B4-BE49-F238E27FC236}">
                  <a16:creationId xmlns:a16="http://schemas.microsoft.com/office/drawing/2014/main" id="{EECEABBC-F499-4C54-907C-99CC688C09C5}"/>
                </a:ext>
              </a:extLst>
            </p:cNvPr>
            <p:cNvSpPr>
              <a:spLocks noChangeShapeType="1"/>
            </p:cNvSpPr>
            <p:nvPr/>
          </p:nvSpPr>
          <p:spPr bwMode="auto">
            <a:xfrm flipH="1" flipV="1">
              <a:off x="2982" y="2230"/>
              <a:ext cx="271" cy="224"/>
            </a:xfrm>
            <a:prstGeom prst="line">
              <a:avLst/>
            </a:prstGeom>
            <a:noFill/>
            <a:ln w="12700"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 name="Freeform 87">
              <a:extLst>
                <a:ext uri="{FF2B5EF4-FFF2-40B4-BE49-F238E27FC236}">
                  <a16:creationId xmlns:a16="http://schemas.microsoft.com/office/drawing/2014/main" id="{2356D892-D625-425C-B029-4ADE9F92115F}"/>
                </a:ext>
              </a:extLst>
            </p:cNvPr>
            <p:cNvSpPr>
              <a:spLocks/>
            </p:cNvSpPr>
            <p:nvPr/>
          </p:nvSpPr>
          <p:spPr bwMode="auto">
            <a:xfrm>
              <a:off x="3364" y="2457"/>
              <a:ext cx="102" cy="102"/>
            </a:xfrm>
            <a:custGeom>
              <a:avLst/>
              <a:gdLst>
                <a:gd name="T0" fmla="*/ 102 w 102"/>
                <a:gd name="T1" fmla="*/ 0 h 102"/>
                <a:gd name="T2" fmla="*/ 0 w 102"/>
                <a:gd name="T3" fmla="*/ 0 h 102"/>
                <a:gd name="T4" fmla="*/ 51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1" y="102"/>
                  </a:lnTo>
                  <a:lnTo>
                    <a:pt x="10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88">
              <a:extLst>
                <a:ext uri="{FF2B5EF4-FFF2-40B4-BE49-F238E27FC236}">
                  <a16:creationId xmlns:a16="http://schemas.microsoft.com/office/drawing/2014/main" id="{3CAC1931-8055-4923-ABB6-219D57A11936}"/>
                </a:ext>
              </a:extLst>
            </p:cNvPr>
            <p:cNvSpPr>
              <a:spLocks/>
            </p:cNvSpPr>
            <p:nvPr/>
          </p:nvSpPr>
          <p:spPr bwMode="auto">
            <a:xfrm>
              <a:off x="3364" y="2457"/>
              <a:ext cx="102" cy="102"/>
            </a:xfrm>
            <a:custGeom>
              <a:avLst/>
              <a:gdLst>
                <a:gd name="T0" fmla="*/ 102 w 102"/>
                <a:gd name="T1" fmla="*/ 0 h 102"/>
                <a:gd name="T2" fmla="*/ 0 w 102"/>
                <a:gd name="T3" fmla="*/ 0 h 102"/>
                <a:gd name="T4" fmla="*/ 51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1" y="102"/>
                  </a:lnTo>
                  <a:lnTo>
                    <a:pt x="102" y="0"/>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 name="Line 89">
              <a:extLst>
                <a:ext uri="{FF2B5EF4-FFF2-40B4-BE49-F238E27FC236}">
                  <a16:creationId xmlns:a16="http://schemas.microsoft.com/office/drawing/2014/main" id="{E02E00A0-2512-4D2A-A41A-5C98937579A0}"/>
                </a:ext>
              </a:extLst>
            </p:cNvPr>
            <p:cNvSpPr>
              <a:spLocks noChangeShapeType="1"/>
            </p:cNvSpPr>
            <p:nvPr/>
          </p:nvSpPr>
          <p:spPr bwMode="auto">
            <a:xfrm flipV="1">
              <a:off x="3415" y="2230"/>
              <a:ext cx="222" cy="224"/>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 name="Rectangle 90">
              <a:extLst>
                <a:ext uri="{FF2B5EF4-FFF2-40B4-BE49-F238E27FC236}">
                  <a16:creationId xmlns:a16="http://schemas.microsoft.com/office/drawing/2014/main" id="{00D840B0-AB9D-4E59-91D6-1E96639738EC}"/>
                </a:ext>
              </a:extLst>
            </p:cNvPr>
            <p:cNvSpPr>
              <a:spLocks noChangeArrowheads="1"/>
            </p:cNvSpPr>
            <p:nvPr/>
          </p:nvSpPr>
          <p:spPr bwMode="auto">
            <a:xfrm>
              <a:off x="3602" y="2149"/>
              <a:ext cx="65" cy="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3" name="Rectangle 91">
              <a:extLst>
                <a:ext uri="{FF2B5EF4-FFF2-40B4-BE49-F238E27FC236}">
                  <a16:creationId xmlns:a16="http://schemas.microsoft.com/office/drawing/2014/main" id="{8FEACD2E-1755-4A63-8B98-214A468771FE}"/>
                </a:ext>
              </a:extLst>
            </p:cNvPr>
            <p:cNvSpPr>
              <a:spLocks noChangeArrowheads="1"/>
            </p:cNvSpPr>
            <p:nvPr/>
          </p:nvSpPr>
          <p:spPr bwMode="auto">
            <a:xfrm>
              <a:off x="3602" y="2149"/>
              <a:ext cx="65" cy="64"/>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 name="Line 92">
              <a:extLst>
                <a:ext uri="{FF2B5EF4-FFF2-40B4-BE49-F238E27FC236}">
                  <a16:creationId xmlns:a16="http://schemas.microsoft.com/office/drawing/2014/main" id="{C3D07366-E6BA-417A-9F0D-4B932B1545A0}"/>
                </a:ext>
              </a:extLst>
            </p:cNvPr>
            <p:cNvSpPr>
              <a:spLocks noChangeShapeType="1"/>
            </p:cNvSpPr>
            <p:nvPr/>
          </p:nvSpPr>
          <p:spPr bwMode="auto">
            <a:xfrm flipH="1">
              <a:off x="3602" y="2014"/>
              <a:ext cx="32" cy="13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 name="Freeform 93">
              <a:extLst>
                <a:ext uri="{FF2B5EF4-FFF2-40B4-BE49-F238E27FC236}">
                  <a16:creationId xmlns:a16="http://schemas.microsoft.com/office/drawing/2014/main" id="{E97D26DC-6DEC-4FAB-8E4C-8B000C749CE1}"/>
                </a:ext>
              </a:extLst>
            </p:cNvPr>
            <p:cNvSpPr>
              <a:spLocks/>
            </p:cNvSpPr>
            <p:nvPr/>
          </p:nvSpPr>
          <p:spPr bwMode="auto">
            <a:xfrm>
              <a:off x="3587" y="2457"/>
              <a:ext cx="102" cy="102"/>
            </a:xfrm>
            <a:custGeom>
              <a:avLst/>
              <a:gdLst>
                <a:gd name="T0" fmla="*/ 102 w 102"/>
                <a:gd name="T1" fmla="*/ 0 h 102"/>
                <a:gd name="T2" fmla="*/ 0 w 102"/>
                <a:gd name="T3" fmla="*/ 0 h 102"/>
                <a:gd name="T4" fmla="*/ 50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0" y="102"/>
                  </a:lnTo>
                  <a:lnTo>
                    <a:pt x="10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6" name="Freeform 94">
              <a:extLst>
                <a:ext uri="{FF2B5EF4-FFF2-40B4-BE49-F238E27FC236}">
                  <a16:creationId xmlns:a16="http://schemas.microsoft.com/office/drawing/2014/main" id="{52E8469D-55B2-4BCA-B67B-EDBF3CCA470D}"/>
                </a:ext>
              </a:extLst>
            </p:cNvPr>
            <p:cNvSpPr>
              <a:spLocks/>
            </p:cNvSpPr>
            <p:nvPr/>
          </p:nvSpPr>
          <p:spPr bwMode="auto">
            <a:xfrm>
              <a:off x="3587" y="2457"/>
              <a:ext cx="102" cy="102"/>
            </a:xfrm>
            <a:custGeom>
              <a:avLst/>
              <a:gdLst>
                <a:gd name="T0" fmla="*/ 102 w 102"/>
                <a:gd name="T1" fmla="*/ 0 h 102"/>
                <a:gd name="T2" fmla="*/ 0 w 102"/>
                <a:gd name="T3" fmla="*/ 0 h 102"/>
                <a:gd name="T4" fmla="*/ 50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0" y="102"/>
                  </a:lnTo>
                  <a:lnTo>
                    <a:pt x="102" y="0"/>
                  </a:lnTo>
                  <a:close/>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 name="Line 95">
              <a:extLst>
                <a:ext uri="{FF2B5EF4-FFF2-40B4-BE49-F238E27FC236}">
                  <a16:creationId xmlns:a16="http://schemas.microsoft.com/office/drawing/2014/main" id="{BCFC1DF4-DE9F-44A3-AF17-22D0A287DE07}"/>
                </a:ext>
              </a:extLst>
            </p:cNvPr>
            <p:cNvSpPr>
              <a:spLocks noChangeShapeType="1"/>
            </p:cNvSpPr>
            <p:nvPr/>
          </p:nvSpPr>
          <p:spPr bwMode="auto">
            <a:xfrm flipV="1">
              <a:off x="3637" y="2230"/>
              <a:ext cx="0" cy="224"/>
            </a:xfrm>
            <a:prstGeom prst="line">
              <a:avLst/>
            </a:prstGeom>
            <a:noFill/>
            <a:ln w="12700"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 name="Rectangle 96">
              <a:extLst>
                <a:ext uri="{FF2B5EF4-FFF2-40B4-BE49-F238E27FC236}">
                  <a16:creationId xmlns:a16="http://schemas.microsoft.com/office/drawing/2014/main" id="{8A90BE9E-6482-4ACD-AB61-9DD9727D2EE8}"/>
                </a:ext>
              </a:extLst>
            </p:cNvPr>
            <p:cNvSpPr>
              <a:spLocks noChangeArrowheads="1"/>
            </p:cNvSpPr>
            <p:nvPr/>
          </p:nvSpPr>
          <p:spPr bwMode="auto">
            <a:xfrm>
              <a:off x="3344" y="2626"/>
              <a:ext cx="126" cy="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rPr>
                <a:t>LD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9" name="Rectangle 97">
              <a:extLst>
                <a:ext uri="{FF2B5EF4-FFF2-40B4-BE49-F238E27FC236}">
                  <a16:creationId xmlns:a16="http://schemas.microsoft.com/office/drawing/2014/main" id="{D38C0539-3641-4A95-8DEE-6BE8AC3219D9}"/>
                </a:ext>
              </a:extLst>
            </p:cNvPr>
            <p:cNvSpPr>
              <a:spLocks noChangeArrowheads="1"/>
            </p:cNvSpPr>
            <p:nvPr/>
          </p:nvSpPr>
          <p:spPr bwMode="auto">
            <a:xfrm>
              <a:off x="3436" y="2626"/>
              <a:ext cx="63" cy="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0" name="Rectangle 98">
              <a:extLst>
                <a:ext uri="{FF2B5EF4-FFF2-40B4-BE49-F238E27FC236}">
                  <a16:creationId xmlns:a16="http://schemas.microsoft.com/office/drawing/2014/main" id="{933C9BA3-9E76-45B1-AA8B-13447D2FC88A}"/>
                </a:ext>
              </a:extLst>
            </p:cNvPr>
            <p:cNvSpPr>
              <a:spLocks noChangeArrowheads="1"/>
            </p:cNvSpPr>
            <p:nvPr/>
          </p:nvSpPr>
          <p:spPr bwMode="auto">
            <a:xfrm>
              <a:off x="3460" y="2626"/>
              <a:ext cx="73" cy="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rPr>
                <a:t>3</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1" name="Rectangle 99">
              <a:extLst>
                <a:ext uri="{FF2B5EF4-FFF2-40B4-BE49-F238E27FC236}">
                  <a16:creationId xmlns:a16="http://schemas.microsoft.com/office/drawing/2014/main" id="{76A2EBCB-F303-4199-8CAC-EA2C56D697B9}"/>
                </a:ext>
              </a:extLst>
            </p:cNvPr>
            <p:cNvSpPr>
              <a:spLocks noChangeArrowheads="1"/>
            </p:cNvSpPr>
            <p:nvPr/>
          </p:nvSpPr>
          <p:spPr bwMode="auto">
            <a:xfrm>
              <a:off x="3588" y="2626"/>
              <a:ext cx="126" cy="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rPr>
                <a:t>LD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2" name="Rectangle 100">
              <a:extLst>
                <a:ext uri="{FF2B5EF4-FFF2-40B4-BE49-F238E27FC236}">
                  <a16:creationId xmlns:a16="http://schemas.microsoft.com/office/drawing/2014/main" id="{A983F0FC-6151-459B-B3C1-4372EFF09319}"/>
                </a:ext>
              </a:extLst>
            </p:cNvPr>
            <p:cNvSpPr>
              <a:spLocks noChangeArrowheads="1"/>
            </p:cNvSpPr>
            <p:nvPr/>
          </p:nvSpPr>
          <p:spPr bwMode="auto">
            <a:xfrm>
              <a:off x="3680" y="2626"/>
              <a:ext cx="63" cy="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3" name="Rectangle 101">
              <a:extLst>
                <a:ext uri="{FF2B5EF4-FFF2-40B4-BE49-F238E27FC236}">
                  <a16:creationId xmlns:a16="http://schemas.microsoft.com/office/drawing/2014/main" id="{D8DC4413-8D21-4654-8D16-011F793DBC5F}"/>
                </a:ext>
              </a:extLst>
            </p:cNvPr>
            <p:cNvSpPr>
              <a:spLocks noChangeArrowheads="1"/>
            </p:cNvSpPr>
            <p:nvPr/>
          </p:nvSpPr>
          <p:spPr bwMode="auto">
            <a:xfrm>
              <a:off x="3704" y="2626"/>
              <a:ext cx="72" cy="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rPr>
                <a:t>4</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4" name="Rectangle 102">
              <a:extLst>
                <a:ext uri="{FF2B5EF4-FFF2-40B4-BE49-F238E27FC236}">
                  <a16:creationId xmlns:a16="http://schemas.microsoft.com/office/drawing/2014/main" id="{D36E23B4-F901-4C20-8797-9D18A133C765}"/>
                </a:ext>
              </a:extLst>
            </p:cNvPr>
            <p:cNvSpPr>
              <a:spLocks noChangeArrowheads="1"/>
            </p:cNvSpPr>
            <p:nvPr/>
          </p:nvSpPr>
          <p:spPr bwMode="auto">
            <a:xfrm>
              <a:off x="3994" y="2626"/>
              <a:ext cx="126" cy="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rPr>
                <a:t>LD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5" name="Rectangle 103">
              <a:extLst>
                <a:ext uri="{FF2B5EF4-FFF2-40B4-BE49-F238E27FC236}">
                  <a16:creationId xmlns:a16="http://schemas.microsoft.com/office/drawing/2014/main" id="{8914ED13-362B-428B-A982-9B3849A86FD1}"/>
                </a:ext>
              </a:extLst>
            </p:cNvPr>
            <p:cNvSpPr>
              <a:spLocks noChangeArrowheads="1"/>
            </p:cNvSpPr>
            <p:nvPr/>
          </p:nvSpPr>
          <p:spPr bwMode="auto">
            <a:xfrm>
              <a:off x="4086" y="2626"/>
              <a:ext cx="63" cy="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6" name="Rectangle 104">
              <a:extLst>
                <a:ext uri="{FF2B5EF4-FFF2-40B4-BE49-F238E27FC236}">
                  <a16:creationId xmlns:a16="http://schemas.microsoft.com/office/drawing/2014/main" id="{DDE0CEA8-614B-48EE-8D70-8E909611A709}"/>
                </a:ext>
              </a:extLst>
            </p:cNvPr>
            <p:cNvSpPr>
              <a:spLocks noChangeArrowheads="1"/>
            </p:cNvSpPr>
            <p:nvPr/>
          </p:nvSpPr>
          <p:spPr bwMode="auto">
            <a:xfrm>
              <a:off x="4110" y="2626"/>
              <a:ext cx="72" cy="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rPr>
                <a:t>5</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7" name="Line 105">
              <a:extLst>
                <a:ext uri="{FF2B5EF4-FFF2-40B4-BE49-F238E27FC236}">
                  <a16:creationId xmlns:a16="http://schemas.microsoft.com/office/drawing/2014/main" id="{BCDEFEAA-5374-4F0E-9C06-B60DDBC04443}"/>
                </a:ext>
              </a:extLst>
            </p:cNvPr>
            <p:cNvSpPr>
              <a:spLocks noChangeShapeType="1"/>
            </p:cNvSpPr>
            <p:nvPr/>
          </p:nvSpPr>
          <p:spPr bwMode="auto">
            <a:xfrm flipH="1" flipV="1">
              <a:off x="4100" y="2213"/>
              <a:ext cx="367" cy="244"/>
            </a:xfrm>
            <a:prstGeom prst="line">
              <a:avLst/>
            </a:prstGeom>
            <a:noFill/>
            <a:ln w="12700"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 name="Freeform 106">
              <a:extLst>
                <a:ext uri="{FF2B5EF4-FFF2-40B4-BE49-F238E27FC236}">
                  <a16:creationId xmlns:a16="http://schemas.microsoft.com/office/drawing/2014/main" id="{A705D80A-BEF9-4E9A-866A-27F9A00AC818}"/>
                </a:ext>
              </a:extLst>
            </p:cNvPr>
            <p:cNvSpPr>
              <a:spLocks/>
            </p:cNvSpPr>
            <p:nvPr/>
          </p:nvSpPr>
          <p:spPr bwMode="auto">
            <a:xfrm>
              <a:off x="4236" y="2399"/>
              <a:ext cx="102" cy="102"/>
            </a:xfrm>
            <a:custGeom>
              <a:avLst/>
              <a:gdLst>
                <a:gd name="T0" fmla="*/ 102 w 102"/>
                <a:gd name="T1" fmla="*/ 0 h 102"/>
                <a:gd name="T2" fmla="*/ 0 w 102"/>
                <a:gd name="T3" fmla="*/ 0 h 102"/>
                <a:gd name="T4" fmla="*/ 51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1" y="102"/>
                  </a:lnTo>
                  <a:lnTo>
                    <a:pt x="10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9" name="Freeform 107">
              <a:extLst>
                <a:ext uri="{FF2B5EF4-FFF2-40B4-BE49-F238E27FC236}">
                  <a16:creationId xmlns:a16="http://schemas.microsoft.com/office/drawing/2014/main" id="{F5CA2F54-1076-4F8E-A418-6CA847950CDC}"/>
                </a:ext>
              </a:extLst>
            </p:cNvPr>
            <p:cNvSpPr>
              <a:spLocks/>
            </p:cNvSpPr>
            <p:nvPr/>
          </p:nvSpPr>
          <p:spPr bwMode="auto">
            <a:xfrm>
              <a:off x="4412" y="2461"/>
              <a:ext cx="102" cy="102"/>
            </a:xfrm>
            <a:custGeom>
              <a:avLst/>
              <a:gdLst>
                <a:gd name="T0" fmla="*/ 102 w 102"/>
                <a:gd name="T1" fmla="*/ 0 h 102"/>
                <a:gd name="T2" fmla="*/ 0 w 102"/>
                <a:gd name="T3" fmla="*/ 0 h 102"/>
                <a:gd name="T4" fmla="*/ 51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1" y="102"/>
                  </a:lnTo>
                  <a:lnTo>
                    <a:pt x="102" y="0"/>
                  </a:lnTo>
                  <a:close/>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 name="Rectangle 108">
              <a:extLst>
                <a:ext uri="{FF2B5EF4-FFF2-40B4-BE49-F238E27FC236}">
                  <a16:creationId xmlns:a16="http://schemas.microsoft.com/office/drawing/2014/main" id="{DD5BBFBB-88F8-42CF-868D-D2BBA7E228A8}"/>
                </a:ext>
              </a:extLst>
            </p:cNvPr>
            <p:cNvSpPr>
              <a:spLocks noChangeArrowheads="1"/>
            </p:cNvSpPr>
            <p:nvPr/>
          </p:nvSpPr>
          <p:spPr bwMode="auto">
            <a:xfrm>
              <a:off x="4383" y="2587"/>
              <a:ext cx="15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Arial" panose="020B0604020202020204" pitchFamily="34" charset="0"/>
                </a:rPr>
                <a:t>LD-6</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1" name="Rectangle 109">
              <a:extLst>
                <a:ext uri="{FF2B5EF4-FFF2-40B4-BE49-F238E27FC236}">
                  <a16:creationId xmlns:a16="http://schemas.microsoft.com/office/drawing/2014/main" id="{FDE6D2B0-4145-4A46-803B-BD6F2412AD19}"/>
                </a:ext>
              </a:extLst>
            </p:cNvPr>
            <p:cNvSpPr>
              <a:spLocks noChangeArrowheads="1"/>
            </p:cNvSpPr>
            <p:nvPr/>
          </p:nvSpPr>
          <p:spPr bwMode="auto">
            <a:xfrm>
              <a:off x="4465" y="2518"/>
              <a:ext cx="63" cy="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2" name="Rectangle 110">
              <a:extLst>
                <a:ext uri="{FF2B5EF4-FFF2-40B4-BE49-F238E27FC236}">
                  <a16:creationId xmlns:a16="http://schemas.microsoft.com/office/drawing/2014/main" id="{BAF30C0F-CAA9-4F31-A6B2-B947E6361026}"/>
                </a:ext>
              </a:extLst>
            </p:cNvPr>
            <p:cNvSpPr>
              <a:spLocks noChangeArrowheads="1"/>
            </p:cNvSpPr>
            <p:nvPr/>
          </p:nvSpPr>
          <p:spPr bwMode="auto">
            <a:xfrm>
              <a:off x="4489" y="2518"/>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3" name="Line 111">
              <a:extLst>
                <a:ext uri="{FF2B5EF4-FFF2-40B4-BE49-F238E27FC236}">
                  <a16:creationId xmlns:a16="http://schemas.microsoft.com/office/drawing/2014/main" id="{8B1560AE-9554-4B69-84B2-2C8707B14B10}"/>
                </a:ext>
              </a:extLst>
            </p:cNvPr>
            <p:cNvSpPr>
              <a:spLocks noChangeShapeType="1"/>
            </p:cNvSpPr>
            <p:nvPr/>
          </p:nvSpPr>
          <p:spPr bwMode="auto">
            <a:xfrm flipV="1">
              <a:off x="3637" y="2559"/>
              <a:ext cx="0" cy="5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 name="Rectangle 112">
              <a:extLst>
                <a:ext uri="{FF2B5EF4-FFF2-40B4-BE49-F238E27FC236}">
                  <a16:creationId xmlns:a16="http://schemas.microsoft.com/office/drawing/2014/main" id="{A8AE3DB6-BF36-4000-AF8E-03ADBF67FC06}"/>
                </a:ext>
              </a:extLst>
            </p:cNvPr>
            <p:cNvSpPr>
              <a:spLocks noChangeArrowheads="1"/>
            </p:cNvSpPr>
            <p:nvPr/>
          </p:nvSpPr>
          <p:spPr bwMode="auto">
            <a:xfrm>
              <a:off x="3131" y="2724"/>
              <a:ext cx="253" cy="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FF0000"/>
                  </a:solidFill>
                  <a:effectLst/>
                  <a:latin typeface="Arial" panose="020B0604020202020204" pitchFamily="34" charset="0"/>
                </a:rPr>
                <a:t>5%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5" name="Rectangle 113">
              <a:extLst>
                <a:ext uri="{FF2B5EF4-FFF2-40B4-BE49-F238E27FC236}">
                  <a16:creationId xmlns:a16="http://schemas.microsoft.com/office/drawing/2014/main" id="{129FA32D-FDD4-4478-9252-2918C90C85AB}"/>
                </a:ext>
              </a:extLst>
            </p:cNvPr>
            <p:cNvSpPr>
              <a:spLocks noChangeArrowheads="1"/>
            </p:cNvSpPr>
            <p:nvPr/>
          </p:nvSpPr>
          <p:spPr bwMode="auto">
            <a:xfrm>
              <a:off x="3044" y="2872"/>
              <a:ext cx="352"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FF0000"/>
                  </a:solidFill>
                  <a:effectLst/>
                  <a:latin typeface="Arial" panose="020B0604020202020204" pitchFamily="34" charset="0"/>
                </a:rPr>
                <a:t>UFLS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6" name="Rectangle 114">
              <a:extLst>
                <a:ext uri="{FF2B5EF4-FFF2-40B4-BE49-F238E27FC236}">
                  <a16:creationId xmlns:a16="http://schemas.microsoft.com/office/drawing/2014/main" id="{143EF2A6-CE33-426E-B1B6-9B56BCD01DB1}"/>
                </a:ext>
              </a:extLst>
            </p:cNvPr>
            <p:cNvSpPr>
              <a:spLocks noChangeArrowheads="1"/>
            </p:cNvSpPr>
            <p:nvPr/>
          </p:nvSpPr>
          <p:spPr bwMode="auto">
            <a:xfrm>
              <a:off x="3527" y="2735"/>
              <a:ext cx="325" cy="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FF0000"/>
                  </a:solidFill>
                  <a:effectLst/>
                  <a:latin typeface="Arial" panose="020B0604020202020204" pitchFamily="34" charset="0"/>
                </a:rPr>
                <a:t>10%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7" name="Rectangle 115">
              <a:extLst>
                <a:ext uri="{FF2B5EF4-FFF2-40B4-BE49-F238E27FC236}">
                  <a16:creationId xmlns:a16="http://schemas.microsoft.com/office/drawing/2014/main" id="{4A0F74BD-F70B-406B-B7A4-4E0933D41BFE}"/>
                </a:ext>
              </a:extLst>
            </p:cNvPr>
            <p:cNvSpPr>
              <a:spLocks noChangeArrowheads="1"/>
            </p:cNvSpPr>
            <p:nvPr/>
          </p:nvSpPr>
          <p:spPr bwMode="auto">
            <a:xfrm>
              <a:off x="3536" y="2900"/>
              <a:ext cx="352"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FF0000"/>
                  </a:solidFill>
                  <a:effectLst/>
                  <a:latin typeface="Arial" panose="020B0604020202020204" pitchFamily="34" charset="0"/>
                </a:rPr>
                <a:t>UFLS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8" name="Rectangle 116">
              <a:extLst>
                <a:ext uri="{FF2B5EF4-FFF2-40B4-BE49-F238E27FC236}">
                  <a16:creationId xmlns:a16="http://schemas.microsoft.com/office/drawing/2014/main" id="{440F905D-067D-4BB1-A5A7-FEF0C35B71DA}"/>
                </a:ext>
              </a:extLst>
            </p:cNvPr>
            <p:cNvSpPr>
              <a:spLocks noChangeArrowheads="1"/>
            </p:cNvSpPr>
            <p:nvPr/>
          </p:nvSpPr>
          <p:spPr bwMode="auto">
            <a:xfrm>
              <a:off x="4384" y="2740"/>
              <a:ext cx="325" cy="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FF0000"/>
                  </a:solidFill>
                  <a:effectLst/>
                  <a:latin typeface="Arial" panose="020B0604020202020204" pitchFamily="34" charset="0"/>
                </a:rPr>
                <a:t>10%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9" name="Rectangle 117">
              <a:extLst>
                <a:ext uri="{FF2B5EF4-FFF2-40B4-BE49-F238E27FC236}">
                  <a16:creationId xmlns:a16="http://schemas.microsoft.com/office/drawing/2014/main" id="{D8D669D9-3A96-4E11-9B96-E26B68AD5C71}"/>
                </a:ext>
              </a:extLst>
            </p:cNvPr>
            <p:cNvSpPr>
              <a:spLocks noChangeArrowheads="1"/>
            </p:cNvSpPr>
            <p:nvPr/>
          </p:nvSpPr>
          <p:spPr bwMode="auto">
            <a:xfrm>
              <a:off x="4351" y="2883"/>
              <a:ext cx="352"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FF0000"/>
                  </a:solidFill>
                  <a:effectLst/>
                  <a:latin typeface="Arial" panose="020B0604020202020204" pitchFamily="34" charset="0"/>
                </a:rPr>
                <a:t>UFLS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0" name="Rectangle 118">
              <a:extLst>
                <a:ext uri="{FF2B5EF4-FFF2-40B4-BE49-F238E27FC236}">
                  <a16:creationId xmlns:a16="http://schemas.microsoft.com/office/drawing/2014/main" id="{96C4C4E0-EB9A-4574-B2CC-ECDE5F25633B}"/>
                </a:ext>
              </a:extLst>
            </p:cNvPr>
            <p:cNvSpPr>
              <a:spLocks noChangeArrowheads="1"/>
            </p:cNvSpPr>
            <p:nvPr/>
          </p:nvSpPr>
          <p:spPr bwMode="auto">
            <a:xfrm>
              <a:off x="5297" y="2657"/>
              <a:ext cx="342" cy="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FF0000"/>
                  </a:solidFill>
                  <a:effectLst/>
                  <a:latin typeface="Arial" panose="020B0604020202020204" pitchFamily="34" charset="0"/>
                </a:rPr>
                <a:t>Total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1" name="Rectangle 119">
              <a:extLst>
                <a:ext uri="{FF2B5EF4-FFF2-40B4-BE49-F238E27FC236}">
                  <a16:creationId xmlns:a16="http://schemas.microsoft.com/office/drawing/2014/main" id="{DD7B29F7-E908-4167-B4EC-2E7BCFA8BBEF}"/>
                </a:ext>
              </a:extLst>
            </p:cNvPr>
            <p:cNvSpPr>
              <a:spLocks noChangeArrowheads="1"/>
            </p:cNvSpPr>
            <p:nvPr/>
          </p:nvSpPr>
          <p:spPr bwMode="auto">
            <a:xfrm>
              <a:off x="5310" y="2800"/>
              <a:ext cx="325"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FF0000"/>
                  </a:solidFill>
                  <a:effectLst/>
                  <a:latin typeface="Arial" panose="020B0604020202020204" pitchFamily="34" charset="0"/>
                </a:rPr>
                <a:t>25%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2" name="Rectangle 120">
              <a:extLst>
                <a:ext uri="{FF2B5EF4-FFF2-40B4-BE49-F238E27FC236}">
                  <a16:creationId xmlns:a16="http://schemas.microsoft.com/office/drawing/2014/main" id="{8C2A1EF5-B750-499E-A2A0-7C2101195AB0}"/>
                </a:ext>
              </a:extLst>
            </p:cNvPr>
            <p:cNvSpPr>
              <a:spLocks noChangeArrowheads="1"/>
            </p:cNvSpPr>
            <p:nvPr/>
          </p:nvSpPr>
          <p:spPr bwMode="auto">
            <a:xfrm>
              <a:off x="5277" y="2946"/>
              <a:ext cx="351" cy="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FF0000"/>
                  </a:solidFill>
                  <a:effectLst/>
                  <a:latin typeface="Arial" panose="020B0604020202020204" pitchFamily="34" charset="0"/>
                </a:rPr>
                <a:t>UFLS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graphicFrame>
        <p:nvGraphicFramePr>
          <p:cNvPr id="6" name="Table 5">
            <a:extLst>
              <a:ext uri="{FF2B5EF4-FFF2-40B4-BE49-F238E27FC236}">
                <a16:creationId xmlns:a16="http://schemas.microsoft.com/office/drawing/2014/main" id="{A8F281AF-3EFF-404B-87E3-54C6855117DC}"/>
              </a:ext>
            </a:extLst>
          </p:cNvPr>
          <p:cNvGraphicFramePr>
            <a:graphicFrameLocks noGrp="1"/>
          </p:cNvGraphicFramePr>
          <p:nvPr>
            <p:extLst>
              <p:ext uri="{D42A27DB-BD31-4B8C-83A1-F6EECF244321}">
                <p14:modId xmlns:p14="http://schemas.microsoft.com/office/powerpoint/2010/main" val="1869272178"/>
              </p:ext>
            </p:extLst>
          </p:nvPr>
        </p:nvGraphicFramePr>
        <p:xfrm>
          <a:off x="7303755" y="1594202"/>
          <a:ext cx="3931864" cy="3157004"/>
        </p:xfrm>
        <a:graphic>
          <a:graphicData uri="http://schemas.openxmlformats.org/drawingml/2006/table">
            <a:tbl>
              <a:tblPr>
                <a:noFill/>
                <a:tableStyleId>{5C22544A-7EE6-4342-B048-85BDC9FD1C3A}</a:tableStyleId>
              </a:tblPr>
              <a:tblGrid>
                <a:gridCol w="1218742">
                  <a:extLst>
                    <a:ext uri="{9D8B030D-6E8A-4147-A177-3AD203B41FA5}">
                      <a16:colId xmlns:a16="http://schemas.microsoft.com/office/drawing/2014/main" val="954915773"/>
                    </a:ext>
                  </a:extLst>
                </a:gridCol>
                <a:gridCol w="2713122">
                  <a:extLst>
                    <a:ext uri="{9D8B030D-6E8A-4147-A177-3AD203B41FA5}">
                      <a16:colId xmlns:a16="http://schemas.microsoft.com/office/drawing/2014/main" val="2354146189"/>
                    </a:ext>
                  </a:extLst>
                </a:gridCol>
              </a:tblGrid>
              <a:tr h="779488">
                <a:tc>
                  <a:txBody>
                    <a:bodyPr/>
                    <a:lstStyle/>
                    <a:p>
                      <a:pPr marL="0" marR="0" algn="ctr">
                        <a:spcBef>
                          <a:spcPts val="0"/>
                        </a:spcBef>
                        <a:spcAft>
                          <a:spcPts val="0"/>
                        </a:spcAft>
                      </a:pPr>
                      <a:r>
                        <a:rPr lang="en-US" sz="1600" cap="none" spc="0" dirty="0">
                          <a:solidFill>
                            <a:schemeClr val="tx1"/>
                          </a:solidFill>
                          <a:effectLst/>
                        </a:rPr>
                        <a:t>Frequency Threshold</a:t>
                      </a:r>
                      <a:endParaRPr lang="en-US" sz="1600" cap="none" spc="0" dirty="0">
                        <a:solidFill>
                          <a:schemeClr val="tx1"/>
                        </a:solidFill>
                        <a:effectLst/>
                        <a:latin typeface="Times New Roman" panose="02020603050405020304" pitchFamily="18" charset="0"/>
                        <a:ea typeface="Times New Roman" panose="02020603050405020304" pitchFamily="18" charset="0"/>
                      </a:endParaRPr>
                    </a:p>
                  </a:txBody>
                  <a:tcPr marL="0" marR="106627" marT="42651" marB="319880">
                    <a:lnL w="12700" cmpd="sng">
                      <a:noFill/>
                      <a:prstDash val="solid"/>
                    </a:lnL>
                    <a:lnR w="12700" cmpd="sng">
                      <a:noFill/>
                      <a:prstDash val="solid"/>
                    </a:lnR>
                    <a:lnT w="6350" cap="flat" cmpd="sng" algn="ctr">
                      <a:solidFill>
                        <a:schemeClr val="tx1"/>
                      </a:solidFill>
                      <a:prstDash val="solid"/>
                    </a:lnT>
                    <a:lnB w="12700" cmpd="sng">
                      <a:noFill/>
                      <a:prstDash val="solid"/>
                    </a:lnB>
                    <a:noFill/>
                  </a:tcPr>
                </a:tc>
                <a:tc>
                  <a:txBody>
                    <a:bodyPr/>
                    <a:lstStyle/>
                    <a:p>
                      <a:pPr marL="0" marR="0" algn="ctr">
                        <a:spcBef>
                          <a:spcPts val="0"/>
                        </a:spcBef>
                        <a:spcAft>
                          <a:spcPts val="0"/>
                        </a:spcAft>
                      </a:pPr>
                      <a:r>
                        <a:rPr lang="en-US" sz="1600" cap="none" spc="0" dirty="0">
                          <a:solidFill>
                            <a:schemeClr val="tx1"/>
                          </a:solidFill>
                          <a:effectLst/>
                        </a:rPr>
                        <a:t>LFL Load Relief</a:t>
                      </a:r>
                      <a:endParaRPr lang="en-US" sz="1600" cap="none" spc="0" dirty="0">
                        <a:solidFill>
                          <a:schemeClr val="tx1"/>
                        </a:solidFill>
                        <a:effectLst/>
                        <a:latin typeface="Times New Roman" panose="02020603050405020304" pitchFamily="18" charset="0"/>
                        <a:ea typeface="Times New Roman" panose="02020603050405020304" pitchFamily="18" charset="0"/>
                      </a:endParaRPr>
                    </a:p>
                  </a:txBody>
                  <a:tcPr marL="0" marR="106627" marT="42651" marB="319880">
                    <a:lnL w="12700" cmpd="sng">
                      <a:noFill/>
                      <a:prstDash val="solid"/>
                    </a:lnL>
                    <a:lnR w="12700" cmpd="sng">
                      <a:noFill/>
                      <a:prstDash val="solid"/>
                    </a:lnR>
                    <a:lnT w="6350" cap="flat" cmpd="sng" algn="ctr">
                      <a:solidFill>
                        <a:schemeClr val="tx1"/>
                      </a:solidFill>
                      <a:prstDash val="solid"/>
                    </a:lnT>
                    <a:lnB w="12700" cmpd="sng">
                      <a:noFill/>
                      <a:prstDash val="solid"/>
                    </a:lnB>
                    <a:noFill/>
                  </a:tcPr>
                </a:tc>
                <a:extLst>
                  <a:ext uri="{0D108BD9-81ED-4DB2-BD59-A6C34878D82A}">
                    <a16:rowId xmlns:a16="http://schemas.microsoft.com/office/drawing/2014/main" val="4071713603"/>
                  </a:ext>
                </a:extLst>
              </a:tr>
              <a:tr h="555931">
                <a:tc>
                  <a:txBody>
                    <a:bodyPr/>
                    <a:lstStyle/>
                    <a:p>
                      <a:pPr marL="0" marR="0" algn="ctr">
                        <a:spcBef>
                          <a:spcPts val="0"/>
                        </a:spcBef>
                        <a:spcAft>
                          <a:spcPts val="0"/>
                        </a:spcAft>
                      </a:pPr>
                      <a:r>
                        <a:rPr lang="en-US" sz="1600" cap="none" spc="0">
                          <a:solidFill>
                            <a:schemeClr val="tx1"/>
                          </a:solidFill>
                          <a:effectLst/>
                        </a:rPr>
                        <a:t>59.3 Hz</a:t>
                      </a:r>
                      <a:endParaRPr lang="en-US" sz="1600" cap="none" spc="0">
                        <a:solidFill>
                          <a:schemeClr val="tx1"/>
                        </a:solidFill>
                        <a:effectLst/>
                        <a:latin typeface="Times New Roman" panose="02020603050405020304" pitchFamily="18" charset="0"/>
                        <a:ea typeface="Times New Roman" panose="02020603050405020304" pitchFamily="18" charset="0"/>
                      </a:endParaRPr>
                    </a:p>
                  </a:txBody>
                  <a:tcPr marL="0" marR="106627" marT="42651" marB="319880">
                    <a:lnL w="12700" cmpd="sng">
                      <a:noFill/>
                      <a:prstDash val="solid"/>
                    </a:lnL>
                    <a:lnR w="12700" cmpd="sng">
                      <a:noFill/>
                      <a:prstDash val="solid"/>
                    </a:lnR>
                    <a:lnT w="12700" cmpd="sng">
                      <a:noFill/>
                      <a:prstDash val="solid"/>
                    </a:lnT>
                    <a:lnB w="12700" cmpd="sng">
                      <a:noFill/>
                      <a:prstDash val="solid"/>
                    </a:lnB>
                    <a:noFill/>
                  </a:tcPr>
                </a:tc>
                <a:tc>
                  <a:txBody>
                    <a:bodyPr/>
                    <a:lstStyle/>
                    <a:p>
                      <a:pPr marL="0" marR="0" algn="ctr">
                        <a:spcBef>
                          <a:spcPts val="0"/>
                        </a:spcBef>
                        <a:spcAft>
                          <a:spcPts val="0"/>
                        </a:spcAft>
                      </a:pPr>
                      <a:r>
                        <a:rPr lang="en-US" sz="1600" cap="none" spc="0" dirty="0">
                          <a:solidFill>
                            <a:schemeClr val="tx1"/>
                          </a:solidFill>
                          <a:effectLst/>
                        </a:rPr>
                        <a:t>At least 5% of the LFL Load</a:t>
                      </a:r>
                      <a:endParaRPr lang="en-US" sz="1600" cap="none" spc="0" dirty="0">
                        <a:solidFill>
                          <a:schemeClr val="tx1"/>
                        </a:solidFill>
                        <a:effectLst/>
                        <a:latin typeface="Times New Roman" panose="02020603050405020304" pitchFamily="18" charset="0"/>
                        <a:ea typeface="Times New Roman" panose="02020603050405020304" pitchFamily="18" charset="0"/>
                      </a:endParaRPr>
                    </a:p>
                  </a:txBody>
                  <a:tcPr marL="0" marR="106627" marT="42651" marB="319880">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1549681720"/>
                  </a:ext>
                </a:extLst>
              </a:tr>
              <a:tr h="779488">
                <a:tc>
                  <a:txBody>
                    <a:bodyPr/>
                    <a:lstStyle/>
                    <a:p>
                      <a:pPr marL="0" marR="0" algn="ctr">
                        <a:spcBef>
                          <a:spcPts val="0"/>
                        </a:spcBef>
                        <a:spcAft>
                          <a:spcPts val="0"/>
                        </a:spcAft>
                      </a:pPr>
                      <a:r>
                        <a:rPr lang="en-US" sz="1600" cap="none" spc="0">
                          <a:solidFill>
                            <a:schemeClr val="tx1"/>
                          </a:solidFill>
                          <a:effectLst/>
                        </a:rPr>
                        <a:t>58.9 Hz</a:t>
                      </a:r>
                      <a:endParaRPr lang="en-US" sz="1600" cap="none" spc="0">
                        <a:solidFill>
                          <a:schemeClr val="tx1"/>
                        </a:solidFill>
                        <a:effectLst/>
                        <a:latin typeface="Times New Roman" panose="02020603050405020304" pitchFamily="18" charset="0"/>
                        <a:ea typeface="Times New Roman" panose="02020603050405020304" pitchFamily="18" charset="0"/>
                      </a:endParaRPr>
                    </a:p>
                  </a:txBody>
                  <a:tcPr marL="0" marR="106627" marT="42651" marB="319880">
                    <a:lnL w="12700" cmpd="sng">
                      <a:noFill/>
                      <a:prstDash val="solid"/>
                    </a:lnL>
                    <a:lnR w="12700" cmpd="sng">
                      <a:noFill/>
                      <a:prstDash val="solid"/>
                    </a:lnR>
                    <a:lnT w="12700" cmpd="sng">
                      <a:noFill/>
                      <a:prstDash val="solid"/>
                    </a:lnT>
                    <a:lnB w="12700" cmpd="sng">
                      <a:noFill/>
                      <a:prstDash val="solid"/>
                    </a:lnB>
                    <a:noFill/>
                  </a:tcPr>
                </a:tc>
                <a:tc>
                  <a:txBody>
                    <a:bodyPr/>
                    <a:lstStyle/>
                    <a:p>
                      <a:pPr marL="0" marR="0" algn="ctr">
                        <a:spcBef>
                          <a:spcPts val="0"/>
                        </a:spcBef>
                        <a:spcAft>
                          <a:spcPts val="0"/>
                        </a:spcAft>
                      </a:pPr>
                      <a:r>
                        <a:rPr lang="en-US" sz="1600" cap="none" spc="0" dirty="0">
                          <a:solidFill>
                            <a:schemeClr val="tx1"/>
                          </a:solidFill>
                          <a:effectLst/>
                        </a:rPr>
                        <a:t>A total of at least 15% of the LFL Load</a:t>
                      </a:r>
                      <a:endParaRPr lang="en-US" sz="1600" cap="none" spc="0" dirty="0">
                        <a:solidFill>
                          <a:schemeClr val="tx1"/>
                        </a:solidFill>
                        <a:effectLst/>
                        <a:latin typeface="Times New Roman" panose="02020603050405020304" pitchFamily="18" charset="0"/>
                        <a:ea typeface="Times New Roman" panose="02020603050405020304" pitchFamily="18" charset="0"/>
                      </a:endParaRPr>
                    </a:p>
                  </a:txBody>
                  <a:tcPr marL="0" marR="106627" marT="42651" marB="319880">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223762772"/>
                  </a:ext>
                </a:extLst>
              </a:tr>
              <a:tr h="779488">
                <a:tc>
                  <a:txBody>
                    <a:bodyPr/>
                    <a:lstStyle/>
                    <a:p>
                      <a:pPr marL="0" marR="0" algn="ctr">
                        <a:spcBef>
                          <a:spcPts val="0"/>
                        </a:spcBef>
                        <a:spcAft>
                          <a:spcPts val="0"/>
                        </a:spcAft>
                      </a:pPr>
                      <a:r>
                        <a:rPr lang="en-US" sz="1600" cap="none" spc="0">
                          <a:solidFill>
                            <a:schemeClr val="tx1"/>
                          </a:solidFill>
                          <a:effectLst/>
                        </a:rPr>
                        <a:t>58.5 Hz</a:t>
                      </a:r>
                      <a:endParaRPr lang="en-US" sz="1600" cap="none" spc="0">
                        <a:solidFill>
                          <a:schemeClr val="tx1"/>
                        </a:solidFill>
                        <a:effectLst/>
                        <a:latin typeface="Times New Roman" panose="02020603050405020304" pitchFamily="18" charset="0"/>
                        <a:ea typeface="Times New Roman" panose="02020603050405020304" pitchFamily="18" charset="0"/>
                      </a:endParaRPr>
                    </a:p>
                  </a:txBody>
                  <a:tcPr marL="0" marR="106627" marT="42651" marB="319880">
                    <a:lnL w="12700" cmpd="sng">
                      <a:noFill/>
                      <a:prstDash val="solid"/>
                    </a:lnL>
                    <a:lnR w="12700" cmpd="sng">
                      <a:noFill/>
                      <a:prstDash val="solid"/>
                    </a:lnR>
                    <a:lnT w="12700" cmpd="sng">
                      <a:noFill/>
                      <a:prstDash val="solid"/>
                    </a:lnT>
                    <a:lnB w="12700" cmpd="sng">
                      <a:noFill/>
                      <a:prstDash val="solid"/>
                    </a:lnB>
                    <a:noFill/>
                  </a:tcPr>
                </a:tc>
                <a:tc>
                  <a:txBody>
                    <a:bodyPr/>
                    <a:lstStyle/>
                    <a:p>
                      <a:pPr marL="0" marR="0" algn="ctr">
                        <a:spcBef>
                          <a:spcPts val="0"/>
                        </a:spcBef>
                        <a:spcAft>
                          <a:spcPts val="0"/>
                        </a:spcAft>
                      </a:pPr>
                      <a:r>
                        <a:rPr lang="en-US" sz="1600" cap="none" spc="0" dirty="0">
                          <a:solidFill>
                            <a:schemeClr val="tx1"/>
                          </a:solidFill>
                          <a:effectLst/>
                        </a:rPr>
                        <a:t>A total of at least 25% of the LFL Load</a:t>
                      </a:r>
                      <a:endParaRPr lang="en-US" sz="1600" cap="none" spc="0" dirty="0">
                        <a:solidFill>
                          <a:schemeClr val="tx1"/>
                        </a:solidFill>
                        <a:effectLst/>
                        <a:latin typeface="Times New Roman" panose="02020603050405020304" pitchFamily="18" charset="0"/>
                        <a:ea typeface="Times New Roman" panose="02020603050405020304" pitchFamily="18" charset="0"/>
                      </a:endParaRPr>
                    </a:p>
                  </a:txBody>
                  <a:tcPr marL="0" marR="106627" marT="42651" marB="319880">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3189922280"/>
                  </a:ext>
                </a:extLst>
              </a:tr>
            </a:tbl>
          </a:graphicData>
        </a:graphic>
      </p:graphicFrame>
    </p:spTree>
    <p:extLst>
      <p:ext uri="{BB962C8B-B14F-4D97-AF65-F5344CB8AC3E}">
        <p14:creationId xmlns:p14="http://schemas.microsoft.com/office/powerpoint/2010/main" val="1211142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jkzNmUyMmQ1LTQ1YTctNGNiNy05NWFiLTFhYThjN2M4ODc4OSIgdmFsdWU9IiIgeG1sbnM9Imh0dHA6Ly93d3cuYm9sZG9uamFtZXMuY29tLzIwMDgvMDEvc2llL2ludGVybmFsL2xhYmVsIiAvPjxlbGVtZW50IHVpZD0iZDE0ZjVjMzYtZjQ0YS00MzE1LWI0MzgtMDA1Y2ZlOGYwNjlmIiB2YWx1ZT0iIiB4bWxucz0iaHR0cDovL3d3dy5ib2xkb25qYW1lcy5jb20vMjAwOC8wMS9zaWUvaW50ZXJuYWwvbGFiZWwiIC8+PC9zaXNsPjxVc2VyTmFtZT5DT1JQXGQzNzY3MDA8L1VzZXJOYW1lPjxEYXRlVGltZT4yLzE1LzIwMjMgMTE6NDU6MjcgUE08L0RhdGVUaW1lPjxMYWJlbFN0cmluZz5VbmNhdGVnb3JpemVkPC9MYWJlbFN0cmluZz48L2l0ZW0+PC9sYWJlbEhpc3Rvcnk+</Value>
</WrappedLabelHistory>
</file>

<file path=customXml/item2.xml><?xml version="1.0" encoding="utf-8"?>
<sisl xmlns:xsd="http://www.w3.org/2001/XMLSchema" xmlns:xsi="http://www.w3.org/2001/XMLSchema-instance" xmlns="http://www.boldonjames.com/2008/01/sie/internal/label" sislVersion="0" policy="e9c0b8d7-bdb4-4fd3-b62a-f50327aaefce" origin="userSelected">
  <element uid="936e22d5-45a7-4cb7-95ab-1aa8c7c88789" value=""/>
  <element uid="d14f5c36-f44a-4315-b438-005cfe8f069f" value=""/>
</sisl>
</file>

<file path=customXml/itemProps1.xml><?xml version="1.0" encoding="utf-8"?>
<ds:datastoreItem xmlns:ds="http://schemas.openxmlformats.org/officeDocument/2006/customXml" ds:itemID="{78E52E93-B112-4536-ADBC-BCCC9E274617}">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C4154ECF-561A-44F8-BE5D-517A175958E5}">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1982</TotalTime>
  <Words>547</Words>
  <Application>Microsoft Office PowerPoint</Application>
  <PresentationFormat>Widescreen</PresentationFormat>
  <Paragraphs>89</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Times New Roman</vt:lpstr>
      <vt:lpstr>Wingdings</vt:lpstr>
      <vt:lpstr>Office Theme</vt:lpstr>
      <vt:lpstr>LFL-31 and 38: UFLS Obligations</vt:lpstr>
      <vt:lpstr>LFL-31 and 38: UFLS Obligations </vt:lpstr>
      <vt:lpstr>LFL-31 and 38: UFLS Obligations </vt:lpstr>
      <vt:lpstr>LFL-31 and 38: UFLS Obligations</vt:lpstr>
      <vt:lpstr>UFLS example on an LFL site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d376700</dc:creator>
  <cp:lastModifiedBy>d376700</cp:lastModifiedBy>
  <cp:revision>18</cp:revision>
  <dcterms:created xsi:type="dcterms:W3CDTF">2023-02-15T15:12:56Z</dcterms:created>
  <dcterms:modified xsi:type="dcterms:W3CDTF">2023-02-17T00:15:13Z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08162b7d-7058-4556-a504-57b634e90771</vt:lpwstr>
  </property>
  <property fmtid="{D5CDD505-2E9C-101B-9397-08002B2CF9AE}" pid="3" name="bjClsUserRVM">
    <vt:lpwstr>[]</vt:lpwstr>
  </property>
  <property fmtid="{D5CDD505-2E9C-101B-9397-08002B2CF9AE}" pid="4" name="bjSaver">
    <vt:lpwstr>TGHoVPTf+uGW/6YJQ/GPIK4CPufrKlxb</vt:lpwstr>
  </property>
  <property fmtid="{D5CDD505-2E9C-101B-9397-08002B2CF9AE}" pid="5" name="bjDocumentLabelXML">
    <vt:lpwstr>&lt;?xml version="1.0" encoding="us-ascii"?&gt;&lt;sisl xmlns:xsd="http://www.w3.org/2001/XMLSchema" xmlns:xsi="http://www.w3.org/2001/XMLSchema-instance" sislVersion="0" policy="e9c0b8d7-bdb4-4fd3-b62a-f50327aaefce" origin="userSelected" xmlns="http://www.boldonj</vt:lpwstr>
  </property>
  <property fmtid="{D5CDD505-2E9C-101B-9397-08002B2CF9AE}" pid="6" name="bjDocumentLabelXML-0">
    <vt:lpwstr>ames.com/2008/01/sie/internal/label"&gt;&lt;element uid="936e22d5-45a7-4cb7-95ab-1aa8c7c88789" value="" /&gt;&lt;element uid="d14f5c36-f44a-4315-b438-005cfe8f069f" value="" /&gt;&lt;/sisl&gt;</vt:lpwstr>
  </property>
  <property fmtid="{D5CDD505-2E9C-101B-9397-08002B2CF9AE}" pid="7" name="bjDocumentSecurityLabel">
    <vt:lpwstr>Uncategorized</vt:lpwstr>
  </property>
  <property fmtid="{D5CDD505-2E9C-101B-9397-08002B2CF9AE}" pid="8" name="MSIP_Label_574d496c-7ac4-4b13-81fd-698eca66b217_SiteId">
    <vt:lpwstr>15f3c881-6b03-4ff6-8559-77bf5177818f</vt:lpwstr>
  </property>
  <property fmtid="{D5CDD505-2E9C-101B-9397-08002B2CF9AE}" pid="9" name="MSIP_Label_574d496c-7ac4-4b13-81fd-698eca66b217_Name">
    <vt:lpwstr>Uncategorized</vt:lpwstr>
  </property>
  <property fmtid="{D5CDD505-2E9C-101B-9397-08002B2CF9AE}" pid="10" name="MSIP_Label_574d496c-7ac4-4b13-81fd-698eca66b217_Enabled">
    <vt:lpwstr>true</vt:lpwstr>
  </property>
  <property fmtid="{D5CDD505-2E9C-101B-9397-08002B2CF9AE}" pid="11" name="bjLabelHistoryID">
    <vt:lpwstr>{78E52E93-B112-4536-ADBC-BCCC9E274617}</vt:lpwstr>
  </property>
</Properties>
</file>