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35" r:id="rId2"/>
    <p:sldId id="1134" r:id="rId3"/>
    <p:sldId id="1136" r:id="rId4"/>
    <p:sldId id="1137" r:id="rId5"/>
    <p:sldId id="1138" r:id="rId6"/>
    <p:sldId id="1142" r:id="rId7"/>
    <p:sldId id="256" r:id="rId8"/>
    <p:sldId id="114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C47D-1CE2-413C-A42F-8013714F2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07C4D-CD50-4CA7-9D6D-C74188DC9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29DF-DA0A-40DD-8EDE-43AD685C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5FF23-8721-4E50-9DB4-20ED06D5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DB3B2-2A1F-44BC-9111-A1D27F52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7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61E69-42CD-471D-A39A-834B27B9F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33CD8B-8404-4BB7-96C6-40E36052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A3DC2-DB8D-4909-A2E2-74461866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C78D-DAB0-4909-8606-E3266B8E0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C8A75-AFEC-4D12-AE5F-9D8A48AA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276F8D-2037-47E3-A74E-9F58D57FA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D6158-56FA-4493-85BC-EDAE355B8A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CF1E7-CAA8-45D4-9B3A-CA9237B6E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CAD08-FCEF-4563-88A3-581A8F5C6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526FC-3564-4B0B-8D72-A68AF20C3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92DCE-F78D-4EC9-ABAB-28F5A10AB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00DF-D0D1-4870-8CC2-79C106376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16D3A-2552-4982-87E0-6AC0BE19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EE84A-E2E9-40A8-9FDB-90A5D9F0F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B279D-5085-42A1-856E-63D32778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F7CC-4CD2-4B1C-8453-7BEE19D1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6D56FC-1A31-4323-8F73-C89060302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BD6E0-1DFB-4B60-A053-A170DF8B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3AD3E-67D1-455F-BAD9-D7DA783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BC51-D5C9-4B30-95CA-EAA0499CB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35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7D2C-6F0C-4A8F-8CD6-1C89C10EF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6E5BE-69D6-4DBC-A6B8-4D26A321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FF47-CC70-454A-9EEB-76C9F6F48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112FC-912B-47EE-AB68-C65BADCC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F5D72-9E90-4871-B27B-DB93FD2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BC402-678A-4537-B63D-33B3B3EF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6BDB-20CF-41C9-8C2E-E7984E47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CBE24-03BD-401E-AF3A-0EE17F030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F3812-3F85-42D9-B48C-860D5CE52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3F69C-BC30-4D1A-BD5F-A02331E56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B5E5BE-B11C-4EF7-BF12-344BE0C11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312F1B-DDB6-47D7-9555-F899EA1B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DB4BD-54B7-414D-8D5D-4C6F1482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3657D-6647-4119-B3E0-ED7719D0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4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46D78-0C5D-436E-8219-CDECD9AA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E3232-DE48-4131-9CF3-F43D8AFB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7B1F46-0693-49A5-804C-09C59CF84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DF0D1-E545-41C5-A2AA-1DCE3FCC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335D95-6F31-416C-B0E4-CFEB563D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F940D4-DA7E-4AC1-93C7-03A3C9639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732E-5E4D-41F4-A80A-60C86E08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0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D0511-6355-491A-9294-E83850FA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0C296-91D3-4B69-9911-4CA851AC6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7B1D9-CB14-4619-9781-70C316F9EB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3FE32-930F-4B4E-8BFC-F7857599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6187B-0564-4277-9C02-75884F05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48283-9961-4E4A-91E5-99EA941C3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C3FF-D6EE-4B9F-8657-B9AB324A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46719-2938-426F-AE45-7A3751F3E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DB69C-35A0-4C97-A518-A33EA665E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C9F4C-0612-4E19-BE76-9BADA7BF7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B30CC-324D-4DAF-97B6-3F518EFD7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18BE4-61DF-44F6-8ABC-FE001CA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C4691-FAB5-44C7-991C-E554C5C1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4B742-645D-46C5-A3C8-66AD51BD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9D426-6B3B-4947-A9ED-9A343CBB7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4F99-19F7-4184-8A3F-7D883BAD107F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EB096-3D66-4D48-8EF0-DDBFA0C52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052A1-BA78-4A43-BE55-81E1FB45D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BDD67-18CD-4D29-9232-B4C42101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Technical Advisory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09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dirty="0"/>
              <a:t>20 February 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6604" y="396240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Loretto Martin, NRG</a:t>
            </a:r>
          </a:p>
          <a:p>
            <a:pPr algn="ctr"/>
            <a:r>
              <a:rPr lang="en-US" b="1" dirty="0"/>
              <a:t>Brenden Sager, Austin Energy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C8F-2D4F-4A40-B1DE-C737D9B7B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MCWG to be terminated</a:t>
            </a:r>
            <a:br>
              <a:rPr lang="en-US" sz="4400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BD2-307A-4E7D-A5B1-8A2D4D3A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347" y="1253331"/>
            <a:ext cx="10515600" cy="4351338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Credit Working Group terminated and Market Credit Working Group transitioning to Finance Credit group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b="1" i="1" dirty="0">
                <a:latin typeface="Calibri" panose="020F0502020204030204" pitchFamily="34" charset="0"/>
                <a:cs typeface="Arial" panose="020B0604020202020204" pitchFamily="34" charset="0"/>
              </a:rPr>
              <a:t>Key question</a:t>
            </a:r>
            <a:r>
              <a:rPr 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>
                <a:latin typeface="Calibri" panose="020F0502020204030204" pitchFamily="34" charset="0"/>
                <a:cs typeface="Arial" panose="020B0604020202020204" pitchFamily="34" charset="0"/>
              </a:rPr>
              <a:t>whether or not to be a voting body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MPs believe it’s necessary to have equally distributed voting groups by market segment to prevent a single group from promoting their interests at the expense of others</a:t>
            </a:r>
          </a:p>
          <a:p>
            <a:pPr lvl="2">
              <a:spcBef>
                <a:spcPts val="0"/>
              </a:spcBef>
              <a:defRPr/>
            </a:pPr>
            <a:r>
              <a:rPr lang="en-US" sz="2800" dirty="0">
                <a:latin typeface="Calibri" panose="020F0502020204030204" pitchFamily="34" charset="0"/>
                <a:cs typeface="Arial" panose="020B0604020202020204" pitchFamily="34" charset="0"/>
              </a:rPr>
              <a:t>MP’s from Austin Energy, DC Energy, NRG, Tenaska, LCRA and others are working separately on new charter to be presented at March 15 MCWG meeting </a:t>
            </a:r>
          </a:p>
          <a:p>
            <a:pPr lvl="3">
              <a:spcBef>
                <a:spcPts val="0"/>
              </a:spcBef>
              <a:defRPr/>
            </a:pPr>
            <a:endParaRPr lang="en-US" sz="26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4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3362-1899-4EC3-9D1B-D87355DB9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ERCOT staff view on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942D8-46C5-494A-A41B-18E9D3AF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0"/>
              </a:spcBef>
              <a:defRPr/>
            </a:pPr>
            <a:r>
              <a:rPr lang="en-US" sz="3600" dirty="0">
                <a:latin typeface="Calibri" panose="020F0502020204030204" pitchFamily="34" charset="0"/>
                <a:cs typeface="Arial" panose="020B0604020202020204" pitchFamily="34" charset="0"/>
              </a:rPr>
              <a:t>ERCOT staff supports group structure without voting reporting directly to TAC </a:t>
            </a:r>
          </a:p>
          <a:p>
            <a:pPr lvl="1">
              <a:spcBef>
                <a:spcPts val="0"/>
              </a:spcBef>
              <a:defRPr/>
            </a:pPr>
            <a:r>
              <a:rPr lang="en-US" sz="3600" dirty="0">
                <a:latin typeface="Calibri" panose="020F0502020204030204" pitchFamily="34" charset="0"/>
                <a:cs typeface="Arial" panose="020B0604020202020204" pitchFamily="34" charset="0"/>
              </a:rPr>
              <a:t>Concerns about maintaining quorum </a:t>
            </a:r>
          </a:p>
          <a:p>
            <a:pPr lvl="1">
              <a:spcBef>
                <a:spcPts val="0"/>
              </a:spcBef>
              <a:defRPr/>
            </a:pPr>
            <a:r>
              <a:rPr lang="en-US" sz="3600" dirty="0">
                <a:latin typeface="Calibri" panose="020F0502020204030204" pitchFamily="34" charset="0"/>
                <a:cs typeface="Arial" panose="020B0604020202020204" pitchFamily="34" charset="0"/>
              </a:rPr>
              <a:t>Higher record keeping threshold and other administrative requirements for voting body </a:t>
            </a:r>
          </a:p>
          <a:p>
            <a:pPr lvl="1">
              <a:spcBef>
                <a:spcPts val="0"/>
              </a:spcBef>
              <a:defRPr/>
            </a:pPr>
            <a:r>
              <a:rPr lang="en-US" sz="3600" dirty="0">
                <a:latin typeface="Calibri" panose="020F0502020204030204" pitchFamily="34" charset="0"/>
                <a:cs typeface="Arial" panose="020B0604020202020204" pitchFamily="34" charset="0"/>
              </a:rPr>
              <a:t>ERCOT staff noted the decision is up to the group and will provide resources to structure a voting subcommittee</a:t>
            </a:r>
            <a:endParaRPr lang="en-US" sz="36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93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24950-8D17-40FE-8849-D0147B56B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NPRR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6354E-FB10-4F71-BF86-A32A9FC9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796"/>
            <a:ext cx="10515600" cy="4857226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1145 NPRR Use of State Estimator-Calculated ERCOT-Wide TLFs in Lieu of Seasonal Base Case ERCOT-Wide TLFs for Settlement.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1155  NPRR Attestation Regarding Market Participant Citizenship, Ownership, or Headquarters.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1156 NPRR Priority Revision Request Process.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action taken by the MCWG since it is not a voting body.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Discussion included concerns about 1156 might bypass current Credit Group review requirements; will incorporate this in new structure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8170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5EBC-7CDC-446E-BE03-01F58147C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NRG’s proposed change to credit calc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860C7-F0CA-48C2-AC60-7D7F311A1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NRG proposed change to credit calculation to capture invoice exposure more accurately and prevent overcollateralization</a:t>
            </a:r>
          </a:p>
          <a:p>
            <a:pPr lvl="1"/>
            <a:r>
              <a:rPr lang="en-US" dirty="0"/>
              <a:t>Changes “Forward Adjustment Factors” reflecting price volatility</a:t>
            </a:r>
          </a:p>
          <a:p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ERCOT’s Sanchir Dashnyam presented on NRG’s proposal change existing TPE formula. </a:t>
            </a:r>
          </a:p>
          <a:p>
            <a:pPr lvl="1"/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 does not support the proposed change because it lowers the collateral cushion afforded by the existing methodology going into the high price environment. </a:t>
            </a:r>
          </a:p>
          <a:p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presentation highlighted certain historical instances where invoice exposure exceeded collateral obligations. </a:t>
            </a:r>
          </a:p>
          <a:p>
            <a:pPr lvl="1"/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 staff and the credit group will monitor and propose improvements to the credit calculations.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0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2977E-E7AA-4DC1-9E31-F43988C6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NPRR 1146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5A5CC-8056-4CFD-ACF3-FE4B25D11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Example: DC tie transaction importing into ERCOT. URTA </a:t>
            </a:r>
            <a:r>
              <a:rPr 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Unbilled Real-Time Amount</a:t>
            </a:r>
            <a:r>
              <a:rPr lang="en-US" dirty="0">
                <a:ea typeface="Calibri" panose="020F0502020204030204" pitchFamily="34" charset="0"/>
                <a:cs typeface="Calibri" panose="020F0502020204030204" pitchFamily="34" charset="0"/>
              </a:rPr>
              <a:t> drives credit 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Proposal removes Unbilled Real-Time Amount max function</a:t>
            </a:r>
          </a:p>
          <a:p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 supports maintaining the existing methodology but will continue to review. </a:t>
            </a:r>
          </a:p>
          <a:p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 analysis invoked further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discussion on instances of invoice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undercollateralization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Rainbow’s Shams Siddique noted charges and credits not properly applied leading to instances of overcollateralization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4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D38AC-05D9-4176-BBDB-E15B79F14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5639"/>
            <a:ext cx="9144000" cy="73501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n-lt"/>
                <a:cs typeface="Times New Roman" panose="02020603050405020304" pitchFamily="18" charset="0"/>
              </a:rPr>
              <a:t>Monthly Highlights Dec 2022 – Jan 2023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CFF607-9103-4ED4-B8CA-ADCE0DAAEF4F}"/>
              </a:ext>
            </a:extLst>
          </p:cNvPr>
          <p:cNvSpPr txBox="1"/>
          <p:nvPr/>
        </p:nvSpPr>
        <p:spPr>
          <a:xfrm>
            <a:off x="1619250" y="1638300"/>
            <a:ext cx="9401176" cy="324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Market-wide average Total Potential Exposure (TPE) increased from $1.44 billion in December 2022 to $1.60 billion in January 2023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TPE increased mainly due to the higher Real-Time and Day-Ahead Settlement Point prices in late December 2022 factoring into the RTLE in January 2023.</a:t>
            </a:r>
          </a:p>
          <a:p>
            <a:pPr marL="344488" lvl="2" indent="-3444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Average Discretionary Collateral decreased from $3.78 billion in December 2022 to $3.34 billion in January 2023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The decrease in Discretionary Collateral is largely due to decrease in Secured Collateral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No unusual collateral call activity</a:t>
            </a:r>
          </a:p>
        </p:txBody>
      </p:sp>
    </p:spTree>
    <p:extLst>
      <p:ext uri="{BB962C8B-B14F-4D97-AF65-F5344CB8AC3E}">
        <p14:creationId xmlns:p14="http://schemas.microsoft.com/office/powerpoint/2010/main" val="473303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4" descr="Question marks in a line and one question mark is lit">
            <a:extLst>
              <a:ext uri="{FF2B5EF4-FFF2-40B4-BE49-F238E27FC236}">
                <a16:creationId xmlns:a16="http://schemas.microsoft.com/office/drawing/2014/main" id="{6B2C015A-608E-460E-AEF9-3985F55107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0" r="23298" b="711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D4A7F-F05A-475E-92CE-D3F0E16C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Questions?</a:t>
            </a: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74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82dc10d-9180-4c99-816e-70ee2557afd5}" enabled="0" method="" siteId="{482dc10d-9180-4c99-816e-70ee2557afd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TAC_MCWG_16feb2023</Template>
  <TotalTime>0</TotalTime>
  <Words>503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Market Credit Working Group update to the Technical Advisory Committee</vt:lpstr>
      <vt:lpstr>MCWG to be terminated </vt:lpstr>
      <vt:lpstr>ERCOT staff view on structure</vt:lpstr>
      <vt:lpstr>NPRR review</vt:lpstr>
      <vt:lpstr>NRG’s proposed change to credit calc</vt:lpstr>
      <vt:lpstr>NPRR 1146 Discussion</vt:lpstr>
      <vt:lpstr>Monthly Highlights Dec 2022 – Jan 2023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Technical Advisory Committee</dc:title>
  <dc:creator>Martin, Loretto</dc:creator>
  <cp:lastModifiedBy>Martin, Loretto</cp:lastModifiedBy>
  <cp:revision>1</cp:revision>
  <dcterms:created xsi:type="dcterms:W3CDTF">2023-02-16T17:26:25Z</dcterms:created>
  <dcterms:modified xsi:type="dcterms:W3CDTF">2023-02-16T17:26:46Z</dcterms:modified>
</cp:coreProperties>
</file>