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93" r:id="rId7"/>
    <p:sldId id="299" r:id="rId8"/>
    <p:sldId id="300" r:id="rId9"/>
    <p:sldId id="29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E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59" autoAdjust="0"/>
    <p:restoredTop sz="92895" autoAdjust="0"/>
  </p:normalViewPr>
  <p:slideViewPr>
    <p:cSldViewPr showGuides="1">
      <p:cViewPr varScale="1">
        <p:scale>
          <a:sx n="100" d="100"/>
          <a:sy n="100" d="100"/>
        </p:scale>
        <p:origin x="138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files/docs/2022/10/21/LFLTF_Operations_Requirements_Oct2022.pptx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1752600"/>
            <a:ext cx="48006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Update on Operations-Related Items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Jeff Billo</a:t>
            </a:r>
          </a:p>
          <a:p>
            <a:r>
              <a:rPr lang="en-US" sz="2000" dirty="0">
                <a:solidFill>
                  <a:schemeClr val="tx2"/>
                </a:solidFill>
              </a:rPr>
              <a:t>Operations</a:t>
            </a:r>
          </a:p>
          <a:p>
            <a:r>
              <a:rPr lang="en-US" sz="2000" dirty="0">
                <a:solidFill>
                  <a:schemeClr val="tx2"/>
                </a:solidFill>
              </a:rPr>
              <a:t>ERCOT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Large Flexible Load Task Force</a:t>
            </a:r>
          </a:p>
          <a:p>
            <a:r>
              <a:rPr lang="en-US" sz="2000" dirty="0">
                <a:solidFill>
                  <a:schemeClr val="tx2"/>
                </a:solidFill>
              </a:rPr>
              <a:t>February 17, 2023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Public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17F36-DBD0-4224-A590-711764C60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Items under discussion internally at ERCOT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92829-F24A-41BC-BDF8-B2C7DDBD9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976021"/>
          </a:xfrm>
        </p:spPr>
        <p:txBody>
          <a:bodyPr/>
          <a:lstStyle/>
          <a:p>
            <a:r>
              <a:rPr lang="en-US" dirty="0"/>
              <a:t>LFL-32: Identify technical requirements for ramp-rate limitations.</a:t>
            </a:r>
          </a:p>
          <a:p>
            <a:pPr lvl="1"/>
            <a:r>
              <a:rPr lang="en-US" dirty="0"/>
              <a:t>Current thinking:</a:t>
            </a:r>
          </a:p>
          <a:p>
            <a:pPr lvl="2"/>
            <a:r>
              <a:rPr lang="en-US" dirty="0"/>
              <a:t>CLRs will have a ramp-rate limitation of 20%/minute to align with SCED interval.</a:t>
            </a:r>
          </a:p>
          <a:p>
            <a:pPr lvl="2"/>
            <a:r>
              <a:rPr lang="en-US" dirty="0"/>
              <a:t>Everything else will need a significantly slower limitation to mitigate reliability impact. Could have different limitations for ramping down (less risk) and ramping up (more risk).</a:t>
            </a:r>
          </a:p>
          <a:p>
            <a:pPr lvl="3"/>
            <a:r>
              <a:rPr lang="en-US" dirty="0"/>
              <a:t>See October LFLTF presentation: </a:t>
            </a:r>
            <a:r>
              <a:rPr lang="en-US" dirty="0">
                <a:hlinkClick r:id="rId2"/>
              </a:rPr>
              <a:t>https://www.ercot.com/files/docs/2022/10/21/LFLTF_Operations_Requirements_Oct2022.pptx</a:t>
            </a:r>
            <a:r>
              <a:rPr lang="en-US" dirty="0"/>
              <a:t> </a:t>
            </a:r>
          </a:p>
          <a:p>
            <a:r>
              <a:rPr lang="en-US" dirty="0"/>
              <a:t>LFL-45: Identify impacts to load forecasting and consider what process changes are necessary to incorporate LFL.</a:t>
            </a:r>
          </a:p>
          <a:p>
            <a:pPr lvl="1"/>
            <a:r>
              <a:rPr lang="en-US" dirty="0"/>
              <a:t>Current thinking: develop hourly LFL forecast model based on predicted prices and incorporate results into operational load forecast models.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08919B-3EA6-4F53-B568-13E14D166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D25583-7F67-47E2-8659-77789162F725}"/>
              </a:ext>
            </a:extLst>
          </p:cNvPr>
          <p:cNvSpPr/>
          <p:nvPr/>
        </p:nvSpPr>
        <p:spPr>
          <a:xfrm>
            <a:off x="1143000" y="5490371"/>
            <a:ext cx="1752600" cy="5564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Price Forecast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90AC7B-0652-4068-8D27-BA3C027C1E95}"/>
              </a:ext>
            </a:extLst>
          </p:cNvPr>
          <p:cNvSpPr/>
          <p:nvPr/>
        </p:nvSpPr>
        <p:spPr>
          <a:xfrm>
            <a:off x="3810000" y="5490371"/>
            <a:ext cx="1752600" cy="5564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LFL Forecast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97C524-2F81-4E0C-9EFA-6507BDA5F20D}"/>
              </a:ext>
            </a:extLst>
          </p:cNvPr>
          <p:cNvSpPr/>
          <p:nvPr/>
        </p:nvSpPr>
        <p:spPr>
          <a:xfrm>
            <a:off x="6477000" y="5490371"/>
            <a:ext cx="1752600" cy="5564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MTLF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39D3E674-AD45-49E8-92F6-1DFBEB5F018D}"/>
              </a:ext>
            </a:extLst>
          </p:cNvPr>
          <p:cNvSpPr/>
          <p:nvPr/>
        </p:nvSpPr>
        <p:spPr>
          <a:xfrm>
            <a:off x="3048000" y="5692381"/>
            <a:ext cx="609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CB2EDD2B-5840-48F6-A5EB-0243CB765D78}"/>
              </a:ext>
            </a:extLst>
          </p:cNvPr>
          <p:cNvSpPr/>
          <p:nvPr/>
        </p:nvSpPr>
        <p:spPr>
          <a:xfrm>
            <a:off x="5715000" y="5690795"/>
            <a:ext cx="609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80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17F36-DBD0-4224-A590-711764C60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Items under discussion internally at ERCOT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92829-F24A-41BC-BDF8-B2C7DDBD9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976021"/>
          </a:xfrm>
        </p:spPr>
        <p:txBody>
          <a:bodyPr/>
          <a:lstStyle/>
          <a:p>
            <a:r>
              <a:rPr lang="en-US" dirty="0"/>
              <a:t>LFL-46: Consider impact of large flexible loads tripping in light-load conditions.</a:t>
            </a:r>
          </a:p>
          <a:p>
            <a:pPr lvl="1"/>
            <a:r>
              <a:rPr lang="en-US" dirty="0"/>
              <a:t>Main impact may be to frequency stability due to simultaneous tripping for a ride-through event.</a:t>
            </a:r>
          </a:p>
          <a:p>
            <a:r>
              <a:rPr lang="en-US" dirty="0"/>
              <a:t>Recent Ride-Through Events (1/2):</a:t>
            </a:r>
          </a:p>
          <a:p>
            <a:pPr lvl="1"/>
            <a:r>
              <a:rPr lang="en-US" dirty="0"/>
              <a:t>October 12, 2022, 05:56 – Load Loss</a:t>
            </a:r>
          </a:p>
          <a:p>
            <a:pPr lvl="2"/>
            <a:r>
              <a:rPr lang="en-US" sz="1600" dirty="0"/>
              <a:t>Event initiated by multiple faults at a 345-kV substation in West Texas</a:t>
            </a:r>
          </a:p>
          <a:p>
            <a:pPr lvl="2"/>
            <a:r>
              <a:rPr lang="en-US" sz="1600" dirty="0"/>
              <a:t>~415 MW of load reduction in West Texas due to low voltage</a:t>
            </a:r>
          </a:p>
          <a:p>
            <a:pPr lvl="2"/>
            <a:r>
              <a:rPr lang="en-US" sz="1600" dirty="0"/>
              <a:t>Frequency spiked to 60.086 Hz</a:t>
            </a:r>
          </a:p>
          <a:p>
            <a:pPr lvl="1"/>
            <a:r>
              <a:rPr lang="en-US" dirty="0"/>
              <a:t>October 31, 2022, 12:12 - Load Loss</a:t>
            </a:r>
          </a:p>
          <a:p>
            <a:pPr lvl="2"/>
            <a:r>
              <a:rPr lang="en-US" sz="1600" dirty="0"/>
              <a:t>Event initiated by multiple faults at a 345/138-kV substation in the DFW area</a:t>
            </a:r>
          </a:p>
          <a:p>
            <a:pPr lvl="2"/>
            <a:r>
              <a:rPr lang="en-US" sz="1600" dirty="0"/>
              <a:t>~500 MW of load reduction throughout the system due to low voltage</a:t>
            </a:r>
          </a:p>
          <a:p>
            <a:pPr lvl="2"/>
            <a:r>
              <a:rPr lang="en-US" sz="1600" dirty="0"/>
              <a:t>Frequency spiked to 60.132 Hz</a:t>
            </a:r>
          </a:p>
          <a:p>
            <a:pPr lvl="2"/>
            <a:r>
              <a:rPr lang="en-US" sz="1600" dirty="0"/>
              <a:t>~869 MW of thermal generation loss at two plants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08919B-3EA6-4F53-B568-13E14D166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41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17F36-DBD0-4224-A590-711764C60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Items under discussion internally at ERCOT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92829-F24A-41BC-BDF8-B2C7DDBD9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976021"/>
          </a:xfrm>
        </p:spPr>
        <p:txBody>
          <a:bodyPr/>
          <a:lstStyle/>
          <a:p>
            <a:r>
              <a:rPr lang="en-US" dirty="0"/>
              <a:t>Recent Ride-Through Events (2/2):</a:t>
            </a:r>
          </a:p>
          <a:p>
            <a:pPr lvl="1"/>
            <a:r>
              <a:rPr lang="en-US" dirty="0"/>
              <a:t>December 7, 2022, 03:50 – Load Loss</a:t>
            </a:r>
          </a:p>
          <a:p>
            <a:pPr lvl="2"/>
            <a:r>
              <a:rPr lang="en-US" sz="1600" dirty="0"/>
              <a:t>Event initiated by multiple faults at a 138-kV substation in West Texas</a:t>
            </a:r>
          </a:p>
          <a:p>
            <a:pPr lvl="2"/>
            <a:r>
              <a:rPr lang="en-US" sz="1600" dirty="0"/>
              <a:t>~1,560 MW of load reduction in West Texas</a:t>
            </a:r>
          </a:p>
          <a:p>
            <a:pPr lvl="2"/>
            <a:r>
              <a:rPr lang="en-US" sz="1600" dirty="0"/>
              <a:t>Frequency spiked to 60.235 Hz</a:t>
            </a:r>
          </a:p>
          <a:p>
            <a:pPr lvl="2"/>
            <a:r>
              <a:rPr lang="en-US" sz="1600" dirty="0"/>
              <a:t>~112 MW of thermal generation loss at two plants</a:t>
            </a:r>
          </a:p>
          <a:p>
            <a:pPr lvl="1"/>
            <a:r>
              <a:rPr lang="en-US" dirty="0"/>
              <a:t>January 23, 2023, 12:19 – IBR and Load Loss</a:t>
            </a:r>
          </a:p>
          <a:p>
            <a:pPr lvl="2"/>
            <a:r>
              <a:rPr lang="en-US" sz="1600" dirty="0"/>
              <a:t>Event initiated by a normally-cleared fault on a 138-kV line in West Texas</a:t>
            </a:r>
          </a:p>
          <a:p>
            <a:pPr lvl="2"/>
            <a:r>
              <a:rPr lang="en-US" sz="1600" dirty="0"/>
              <a:t>~298 MW of solar generation loss at 8 plants</a:t>
            </a:r>
          </a:p>
          <a:p>
            <a:pPr lvl="2"/>
            <a:r>
              <a:rPr lang="en-US" sz="1600" dirty="0"/>
              <a:t>~208 MW of load reduction at four Large Flexible Load (LFL) sites</a:t>
            </a:r>
          </a:p>
          <a:p>
            <a:pPr lvl="2"/>
            <a:r>
              <a:rPr lang="en-US" sz="1600" dirty="0"/>
              <a:t>Event is still under investigation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Voltage ride-through reductions at large loads is an emerging issue.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08919B-3EA6-4F53-B568-13E14D166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297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B8F0A-8B5C-4E64-88DE-34D6D5C77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6588D-0F9C-4BD9-8EB4-CAA6A54CE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LFL-36: Determine if and how LFL should be taken into account in the AS methodology, including any site-specific maximum limit.</a:t>
            </a:r>
          </a:p>
          <a:p>
            <a:pPr lvl="1"/>
            <a:r>
              <a:rPr lang="en-US" dirty="0"/>
              <a:t>Protocol 3.16(2): “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ERCOT shall, at least annually, determine with supporting data, the methodology for determining the quantity requirements for each Ancillary Service needed for reliability…”</a:t>
            </a:r>
            <a:endParaRPr lang="en-US" sz="2000" dirty="0"/>
          </a:p>
          <a:p>
            <a:pPr lvl="1"/>
            <a:r>
              <a:rPr lang="en-US" dirty="0"/>
              <a:t>ERCOT will bring any potential methodology changes necessary to account for LFLs to stakeholders as part of the normal AS methodology review process.</a:t>
            </a:r>
          </a:p>
          <a:p>
            <a:pPr lvl="2"/>
            <a:r>
              <a:rPr lang="en-US" dirty="0"/>
              <a:t>Recommend marking this item as closed.</a:t>
            </a:r>
          </a:p>
          <a:p>
            <a:r>
              <a:rPr lang="en-US" dirty="0"/>
              <a:t>LFL-47: Consider voltage control / voltage stability impacts of LFL interval behavior.</a:t>
            </a:r>
          </a:p>
          <a:p>
            <a:pPr lvl="1"/>
            <a:r>
              <a:rPr lang="en-US" dirty="0"/>
              <a:t>Separate presentation at this meeting.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C7C129-9BC5-4197-A344-CE346775A1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74513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6239</TotalTime>
  <Words>519</Words>
  <Application>Microsoft Office PowerPoint</Application>
  <PresentationFormat>On-screen Show (4:3)</PresentationFormat>
  <Paragraphs>59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Items under discussion internally at ERCOT</vt:lpstr>
      <vt:lpstr>Items under discussion internally at ERCOT</vt:lpstr>
      <vt:lpstr>Items under discussion internally at ERCOT</vt:lpstr>
      <vt:lpstr>Other items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Jeff Billo</cp:lastModifiedBy>
  <cp:revision>135</cp:revision>
  <cp:lastPrinted>2016-01-21T20:53:15Z</cp:lastPrinted>
  <dcterms:created xsi:type="dcterms:W3CDTF">2016-01-21T15:20:31Z</dcterms:created>
  <dcterms:modified xsi:type="dcterms:W3CDTF">2023-02-16T18:48:38Z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