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93" r:id="rId7"/>
    <p:sldId id="296" r:id="rId8"/>
    <p:sldId id="294" r:id="rId9"/>
    <p:sldId id="295" r:id="rId10"/>
    <p:sldId id="297" r:id="rId11"/>
    <p:sldId id="298"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E3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59" autoAdjust="0"/>
    <p:restoredTop sz="92895" autoAdjust="0"/>
  </p:normalViewPr>
  <p:slideViewPr>
    <p:cSldViewPr showGuides="1">
      <p:cViewPr varScale="1">
        <p:scale>
          <a:sx n="93" d="100"/>
          <a:sy n="93" d="100"/>
        </p:scale>
        <p:origin x="1026"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2/13/2023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2/13/2023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sz="3200">
                <a:solidFill>
                  <a:schemeClr val="tx2"/>
                </a:solidFill>
              </a:defRPr>
            </a:lvl1pPr>
          </a:lstStyle>
          <a:p>
            <a:r>
              <a:rPr lang="en-US" dirty="0"/>
              <a:t>Click to edit Master 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000">
                <a:solidFill>
                  <a:schemeClr val="tx2"/>
                </a:solidFill>
              </a:defRPr>
            </a:lvl1pPr>
            <a:lvl2pPr>
              <a:defRPr sz="1800">
                <a:solidFill>
                  <a:schemeClr val="tx2"/>
                </a:solidFill>
              </a:defRPr>
            </a:lvl2pPr>
            <a:lvl3pPr>
              <a:defRPr sz="1800">
                <a:solidFill>
                  <a:schemeClr val="tx2"/>
                </a:solidFill>
              </a:defRPr>
            </a:lvl3pPr>
            <a:lvl4pPr>
              <a:defRPr sz="1800">
                <a:solidFill>
                  <a:schemeClr val="tx2"/>
                </a:solidFill>
              </a:defRPr>
            </a:lvl4pPr>
            <a:lvl5pPr>
              <a:defRPr sz="18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0" y="6553200"/>
            <a:ext cx="9359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1752600"/>
            <a:ext cx="4800600" cy="3939540"/>
          </a:xfrm>
          <a:prstGeom prst="rect">
            <a:avLst/>
          </a:prstGeom>
          <a:noFill/>
        </p:spPr>
        <p:txBody>
          <a:bodyPr wrap="square" rtlCol="0">
            <a:spAutoFit/>
          </a:bodyPr>
          <a:lstStyle/>
          <a:p>
            <a:r>
              <a:rPr lang="en-US" sz="2800" b="1" dirty="0">
                <a:solidFill>
                  <a:schemeClr val="tx2"/>
                </a:solidFill>
              </a:rPr>
              <a:t>Update on Market-Related Items</a:t>
            </a:r>
          </a:p>
          <a:p>
            <a:endParaRPr lang="en-US" sz="2000" b="1" dirty="0">
              <a:solidFill>
                <a:schemeClr val="tx2"/>
              </a:solidFill>
            </a:endParaRPr>
          </a:p>
          <a:p>
            <a:r>
              <a:rPr lang="en-US" sz="2000" i="1" dirty="0">
                <a:solidFill>
                  <a:schemeClr val="tx2"/>
                </a:solidFill>
              </a:rPr>
              <a:t>David Maggio</a:t>
            </a:r>
          </a:p>
          <a:p>
            <a:r>
              <a:rPr lang="en-US" sz="2000" dirty="0">
                <a:solidFill>
                  <a:schemeClr val="tx2"/>
                </a:solidFill>
              </a:rPr>
              <a:t>Market Analysis &amp; Design</a:t>
            </a:r>
          </a:p>
          <a:p>
            <a:r>
              <a:rPr lang="en-US" sz="2000" dirty="0">
                <a:solidFill>
                  <a:schemeClr val="tx2"/>
                </a:solidFill>
              </a:rPr>
              <a:t>ERCOT</a:t>
            </a:r>
          </a:p>
          <a:p>
            <a:endParaRPr lang="en-US" sz="2000" dirty="0">
              <a:solidFill>
                <a:schemeClr val="tx2"/>
              </a:solidFill>
            </a:endParaRPr>
          </a:p>
          <a:p>
            <a:r>
              <a:rPr lang="en-US" sz="2000" dirty="0">
                <a:solidFill>
                  <a:schemeClr val="tx2"/>
                </a:solidFill>
              </a:rPr>
              <a:t>Large Flexible Load Task Force</a:t>
            </a:r>
          </a:p>
          <a:p>
            <a:r>
              <a:rPr lang="en-US" sz="2000" dirty="0">
                <a:solidFill>
                  <a:schemeClr val="tx2"/>
                </a:solidFill>
              </a:rPr>
              <a:t>February 17, 2023</a:t>
            </a:r>
          </a:p>
          <a:p>
            <a:endParaRPr lang="en-US" dirty="0">
              <a:solidFill>
                <a:schemeClr val="tx2"/>
              </a:solidFill>
            </a:endParaRPr>
          </a:p>
          <a:p>
            <a:r>
              <a:rPr lang="en-US" dirty="0">
                <a:solidFill>
                  <a:schemeClr val="tx2"/>
                </a:solidFill>
              </a:rPr>
              <a:t>ERCOT Public</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17F36-DBD0-4224-A590-711764C60A9D}"/>
              </a:ext>
            </a:extLst>
          </p:cNvPr>
          <p:cNvSpPr>
            <a:spLocks noGrp="1"/>
          </p:cNvSpPr>
          <p:nvPr>
            <p:ph type="title"/>
          </p:nvPr>
        </p:nvSpPr>
        <p:spPr/>
        <p:txBody>
          <a:bodyPr/>
          <a:lstStyle/>
          <a:p>
            <a:r>
              <a:rPr lang="en-US" dirty="0"/>
              <a:t>Items to be addressed or partially addressed in the Revision Requests being drafted that will define ways a Large Flexible Load (LFL) can participate in the market</a:t>
            </a:r>
          </a:p>
        </p:txBody>
      </p:sp>
      <p:sp>
        <p:nvSpPr>
          <p:cNvPr id="3" name="Content Placeholder 2">
            <a:extLst>
              <a:ext uri="{FF2B5EF4-FFF2-40B4-BE49-F238E27FC236}">
                <a16:creationId xmlns:a16="http://schemas.microsoft.com/office/drawing/2014/main" id="{85F92829-F24A-41BC-BDF8-B2C7DDBD9A84}"/>
              </a:ext>
            </a:extLst>
          </p:cNvPr>
          <p:cNvSpPr>
            <a:spLocks noGrp="1"/>
          </p:cNvSpPr>
          <p:nvPr>
            <p:ph idx="1"/>
          </p:nvPr>
        </p:nvSpPr>
        <p:spPr>
          <a:xfrm>
            <a:off x="304800" y="1447800"/>
            <a:ext cx="8534400" cy="4595021"/>
          </a:xfrm>
        </p:spPr>
        <p:txBody>
          <a:bodyPr/>
          <a:lstStyle/>
          <a:p>
            <a:r>
              <a:rPr lang="en-US" dirty="0"/>
              <a:t>LFL-8: Evaluate telemetry, metering, COP, and other market submission requirements for LFLs</a:t>
            </a:r>
          </a:p>
          <a:p>
            <a:pPr lvl="1"/>
            <a:r>
              <a:rPr lang="en-US" dirty="0"/>
              <a:t>Item will necessarily be captured in defining any new modes of participation in the upcoming draft Nodal Protocol Revision Request (NPRR)</a:t>
            </a:r>
          </a:p>
          <a:p>
            <a:r>
              <a:rPr lang="en-US" dirty="0"/>
              <a:t>LFL-14: Evaluate the need for any mitigating measure needs to price oscillations or other related concerns due to fast LFL responses</a:t>
            </a:r>
          </a:p>
          <a:p>
            <a:pPr lvl="1"/>
            <a:r>
              <a:rPr lang="en-US" dirty="0"/>
              <a:t>Upcoming draft NPRR should cover how and when LFLs are deployed (Note: this is already addressed for existing types of Load Resources)</a:t>
            </a:r>
          </a:p>
          <a:p>
            <a:r>
              <a:rPr lang="en-US" dirty="0"/>
              <a:t>LFL-20: Consider the need for any changes to market rules to prevent price oscillations from LFL fast response and demand fluctuations</a:t>
            </a:r>
          </a:p>
          <a:p>
            <a:pPr lvl="1"/>
            <a:r>
              <a:rPr lang="en-US" dirty="0"/>
              <a:t>Upcoming draft NPRR should cover how and when LFLs are deployed (Note: this is already addressed for existing types of Load Resources)</a:t>
            </a:r>
          </a:p>
          <a:p>
            <a:pPr lvl="1"/>
            <a:r>
              <a:rPr lang="en-US" dirty="0"/>
              <a:t>Overlap with LFL-14</a:t>
            </a:r>
          </a:p>
        </p:txBody>
      </p:sp>
      <p:sp>
        <p:nvSpPr>
          <p:cNvPr id="4" name="Slide Number Placeholder 3">
            <a:extLst>
              <a:ext uri="{FF2B5EF4-FFF2-40B4-BE49-F238E27FC236}">
                <a16:creationId xmlns:a16="http://schemas.microsoft.com/office/drawing/2014/main" id="{6608919B-3EA6-4F53-B568-13E14D166CB4}"/>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603380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17F36-DBD0-4224-A590-711764C60A9D}"/>
              </a:ext>
            </a:extLst>
          </p:cNvPr>
          <p:cNvSpPr>
            <a:spLocks noGrp="1"/>
          </p:cNvSpPr>
          <p:nvPr>
            <p:ph type="title"/>
          </p:nvPr>
        </p:nvSpPr>
        <p:spPr/>
        <p:txBody>
          <a:bodyPr/>
          <a:lstStyle/>
          <a:p>
            <a:r>
              <a:rPr lang="en-US" dirty="0"/>
              <a:t>Items to be addressed or partially addressed in the Revision Requests being drafted that will define ways an LFL can participate in the market</a:t>
            </a:r>
          </a:p>
        </p:txBody>
      </p:sp>
      <p:sp>
        <p:nvSpPr>
          <p:cNvPr id="3" name="Content Placeholder 2">
            <a:extLst>
              <a:ext uri="{FF2B5EF4-FFF2-40B4-BE49-F238E27FC236}">
                <a16:creationId xmlns:a16="http://schemas.microsoft.com/office/drawing/2014/main" id="{85F92829-F24A-41BC-BDF8-B2C7DDBD9A84}"/>
              </a:ext>
            </a:extLst>
          </p:cNvPr>
          <p:cNvSpPr>
            <a:spLocks noGrp="1"/>
          </p:cNvSpPr>
          <p:nvPr>
            <p:ph idx="1"/>
          </p:nvPr>
        </p:nvSpPr>
        <p:spPr>
          <a:xfrm>
            <a:off x="304800" y="1447800"/>
            <a:ext cx="8534400" cy="4595021"/>
          </a:xfrm>
        </p:spPr>
        <p:txBody>
          <a:bodyPr/>
          <a:lstStyle/>
          <a:p>
            <a:r>
              <a:rPr lang="en-US" dirty="0"/>
              <a:t>LFL-23: Consider rules for Ancillary Service awards for large flexible loads (co-located or otherwise)</a:t>
            </a:r>
          </a:p>
          <a:p>
            <a:pPr lvl="1"/>
            <a:r>
              <a:rPr lang="en-US" dirty="0"/>
              <a:t>Item will necessarily be captured in defining any new modes of participation</a:t>
            </a:r>
          </a:p>
          <a:p>
            <a:pPr lvl="1"/>
            <a:r>
              <a:rPr lang="en-US" dirty="0"/>
              <a:t>Don’t expect changes for existing Load types</a:t>
            </a:r>
          </a:p>
          <a:p>
            <a:r>
              <a:rPr lang="en-US" dirty="0"/>
              <a:t>LFL-24: Establish telemetry, metering, and other market participant submission (e.g., COP) requirements for LFLs (co-located or otherwise)</a:t>
            </a:r>
          </a:p>
          <a:p>
            <a:pPr lvl="1"/>
            <a:r>
              <a:rPr lang="en-US" dirty="0"/>
              <a:t>Item will necessarily be captured in defining any new modes of participation</a:t>
            </a:r>
          </a:p>
          <a:p>
            <a:pPr lvl="1"/>
            <a:r>
              <a:rPr lang="en-US" dirty="0"/>
              <a:t>Overlap with LFL-8</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6608919B-3EA6-4F53-B568-13E14D166CB4}"/>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5839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17F36-DBD0-4224-A590-711764C60A9D}"/>
              </a:ext>
            </a:extLst>
          </p:cNvPr>
          <p:cNvSpPr>
            <a:spLocks noGrp="1"/>
          </p:cNvSpPr>
          <p:nvPr>
            <p:ph type="title"/>
          </p:nvPr>
        </p:nvSpPr>
        <p:spPr/>
        <p:txBody>
          <a:bodyPr/>
          <a:lstStyle/>
          <a:p>
            <a:r>
              <a:rPr lang="en-US" dirty="0"/>
              <a:t>Items to be addressed or partially addressed in the Revision Requests being drafted that will define ways an LFL can participate in the market</a:t>
            </a:r>
          </a:p>
        </p:txBody>
      </p:sp>
      <p:sp>
        <p:nvSpPr>
          <p:cNvPr id="3" name="Content Placeholder 2">
            <a:extLst>
              <a:ext uri="{FF2B5EF4-FFF2-40B4-BE49-F238E27FC236}">
                <a16:creationId xmlns:a16="http://schemas.microsoft.com/office/drawing/2014/main" id="{85F92829-F24A-41BC-BDF8-B2C7DDBD9A84}"/>
              </a:ext>
            </a:extLst>
          </p:cNvPr>
          <p:cNvSpPr>
            <a:spLocks noGrp="1"/>
          </p:cNvSpPr>
          <p:nvPr>
            <p:ph idx="1"/>
          </p:nvPr>
        </p:nvSpPr>
        <p:spPr>
          <a:xfrm>
            <a:off x="304800" y="1524000"/>
            <a:ext cx="8534400" cy="4518821"/>
          </a:xfrm>
        </p:spPr>
        <p:txBody>
          <a:bodyPr/>
          <a:lstStyle/>
          <a:p>
            <a:r>
              <a:rPr lang="en-US" dirty="0"/>
              <a:t>LFL-25: For LFL that are co-located, identify any changes required within Business Practice Manuals, specifically as it relates to COP submissions and telemetry</a:t>
            </a:r>
          </a:p>
          <a:p>
            <a:pPr lvl="1"/>
            <a:r>
              <a:rPr lang="en-US" dirty="0"/>
              <a:t>This would be done after addressing LFL-8/24</a:t>
            </a:r>
          </a:p>
          <a:p>
            <a:r>
              <a:rPr lang="en-US" dirty="0"/>
              <a:t>LFL-29: Investigate the pros and cons of bit coin mining facilities becoming Controllable Load Resources versus remaining loads that only passively respond to SCED pricing</a:t>
            </a:r>
          </a:p>
          <a:p>
            <a:pPr lvl="1"/>
            <a:r>
              <a:rPr lang="en-US" dirty="0"/>
              <a:t>Upcoming draft NPRR will address different modes of participation for LFLs</a:t>
            </a:r>
          </a:p>
          <a:p>
            <a:pPr lvl="1"/>
            <a:endParaRPr lang="en-US" dirty="0"/>
          </a:p>
          <a:p>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6608919B-3EA6-4F53-B568-13E14D166CB4}"/>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514407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0CB48-5E28-4373-934E-95AA9D09AF8E}"/>
              </a:ext>
            </a:extLst>
          </p:cNvPr>
          <p:cNvSpPr>
            <a:spLocks noGrp="1"/>
          </p:cNvSpPr>
          <p:nvPr>
            <p:ph type="title"/>
          </p:nvPr>
        </p:nvSpPr>
        <p:spPr/>
        <p:txBody>
          <a:bodyPr/>
          <a:lstStyle/>
          <a:p>
            <a:r>
              <a:rPr lang="en-US" dirty="0"/>
              <a:t>Items to be addressed or partially addressed in the NPPR for Controllable Load Resource (CLR) nodal pricing</a:t>
            </a:r>
          </a:p>
        </p:txBody>
      </p:sp>
      <p:sp>
        <p:nvSpPr>
          <p:cNvPr id="3" name="Content Placeholder 2">
            <a:extLst>
              <a:ext uri="{FF2B5EF4-FFF2-40B4-BE49-F238E27FC236}">
                <a16:creationId xmlns:a16="http://schemas.microsoft.com/office/drawing/2014/main" id="{9A302208-F744-4A8F-8FEF-D9F7DF886CAF}"/>
              </a:ext>
            </a:extLst>
          </p:cNvPr>
          <p:cNvSpPr>
            <a:spLocks noGrp="1"/>
          </p:cNvSpPr>
          <p:nvPr>
            <p:ph idx="1"/>
          </p:nvPr>
        </p:nvSpPr>
        <p:spPr>
          <a:xfrm>
            <a:off x="304800" y="1447800"/>
            <a:ext cx="8534400" cy="4595021"/>
          </a:xfrm>
        </p:spPr>
        <p:txBody>
          <a:bodyPr/>
          <a:lstStyle/>
          <a:p>
            <a:r>
              <a:rPr lang="en-US" dirty="0"/>
              <a:t>LFL-18: Evaluate the need for changes in the treatment/modeling of LFLs in the DAM</a:t>
            </a:r>
          </a:p>
          <a:p>
            <a:pPr lvl="1"/>
            <a:r>
              <a:rPr lang="en-US" dirty="0"/>
              <a:t>Concept for issue was previous presented to the task force</a:t>
            </a:r>
          </a:p>
          <a:p>
            <a:pPr lvl="1"/>
            <a:r>
              <a:rPr lang="en-US" dirty="0"/>
              <a:t>NPRR will address topic for CLRs</a:t>
            </a:r>
          </a:p>
          <a:p>
            <a:pPr lvl="1"/>
            <a:r>
              <a:rPr lang="en-US" dirty="0"/>
              <a:t>Not expecting changes for other Load types</a:t>
            </a:r>
          </a:p>
          <a:p>
            <a:r>
              <a:rPr lang="en-US" dirty="0"/>
              <a:t>LFL-28: Consider whether LFL-CLR availability for SCED dispatch should be required in all hours</a:t>
            </a:r>
          </a:p>
          <a:p>
            <a:pPr lvl="1"/>
            <a:r>
              <a:rPr lang="en-US" dirty="0"/>
              <a:t>Concept for issue was previous presented to the task force</a:t>
            </a:r>
          </a:p>
          <a:p>
            <a:pPr lvl="1"/>
            <a:r>
              <a:rPr lang="en-US" dirty="0"/>
              <a:t>NPRR will address topic for CLRs</a:t>
            </a:r>
          </a:p>
          <a:p>
            <a:pPr lvl="1"/>
            <a:r>
              <a:rPr lang="en-US" dirty="0"/>
              <a:t>Not expecting changes for other Load types</a:t>
            </a:r>
          </a:p>
          <a:p>
            <a:pPr lvl="1"/>
            <a:endParaRPr lang="en-US" dirty="0"/>
          </a:p>
          <a:p>
            <a:endParaRPr lang="en-US" dirty="0"/>
          </a:p>
        </p:txBody>
      </p:sp>
      <p:sp>
        <p:nvSpPr>
          <p:cNvPr id="4" name="Slide Number Placeholder 3">
            <a:extLst>
              <a:ext uri="{FF2B5EF4-FFF2-40B4-BE49-F238E27FC236}">
                <a16:creationId xmlns:a16="http://schemas.microsoft.com/office/drawing/2014/main" id="{3981DA8A-5105-4645-9B20-29EF210062E5}"/>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785730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513F9-B0C2-418A-9580-D1BE78F3A39E}"/>
              </a:ext>
            </a:extLst>
          </p:cNvPr>
          <p:cNvSpPr>
            <a:spLocks noGrp="1"/>
          </p:cNvSpPr>
          <p:nvPr>
            <p:ph type="title"/>
          </p:nvPr>
        </p:nvSpPr>
        <p:spPr/>
        <p:txBody>
          <a:bodyPr/>
          <a:lstStyle/>
          <a:p>
            <a:r>
              <a:rPr lang="en-US" dirty="0"/>
              <a:t>On-going analytical requests that are related to other LFL issues list items and do not themselves require an NPRR</a:t>
            </a:r>
          </a:p>
        </p:txBody>
      </p:sp>
      <p:sp>
        <p:nvSpPr>
          <p:cNvPr id="3" name="Content Placeholder 2">
            <a:extLst>
              <a:ext uri="{FF2B5EF4-FFF2-40B4-BE49-F238E27FC236}">
                <a16:creationId xmlns:a16="http://schemas.microsoft.com/office/drawing/2014/main" id="{CA4CF7EC-A86B-42A2-9B29-5D577A908A33}"/>
              </a:ext>
            </a:extLst>
          </p:cNvPr>
          <p:cNvSpPr>
            <a:spLocks noGrp="1"/>
          </p:cNvSpPr>
          <p:nvPr>
            <p:ph idx="1"/>
          </p:nvPr>
        </p:nvSpPr>
        <p:spPr>
          <a:xfrm>
            <a:off x="304800" y="1524000"/>
            <a:ext cx="8534400" cy="4518821"/>
          </a:xfrm>
        </p:spPr>
        <p:txBody>
          <a:bodyPr/>
          <a:lstStyle/>
          <a:p>
            <a:r>
              <a:rPr lang="en-US" dirty="0"/>
              <a:t>LFL-16: Study the value of lost load and price diversity of response across different LFLs</a:t>
            </a:r>
          </a:p>
          <a:p>
            <a:pPr lvl="1"/>
            <a:r>
              <a:rPr lang="en-US" dirty="0"/>
              <a:t>Concern is fast response from LFLs and potential price oscillations</a:t>
            </a:r>
          </a:p>
          <a:p>
            <a:pPr lvl="1"/>
            <a:r>
              <a:rPr lang="en-US" dirty="0"/>
              <a:t>Specific concern covered by other items on the list</a:t>
            </a:r>
          </a:p>
          <a:p>
            <a:r>
              <a:rPr lang="en-US" dirty="0"/>
              <a:t>LFL-22: Using historical data, determine the “value of lost load” for individual facilities reactions to SCED pricing without disclosing the name of the facilities. Determine the variability and price diversity among facilities</a:t>
            </a:r>
          </a:p>
          <a:p>
            <a:pPr lvl="1"/>
            <a:r>
              <a:rPr lang="en-US" dirty="0"/>
              <a:t>Concern is fast response from LFLs and potential price oscillations</a:t>
            </a:r>
          </a:p>
          <a:p>
            <a:pPr lvl="1"/>
            <a:r>
              <a:rPr lang="en-US" dirty="0"/>
              <a:t>Specific concern covered by other items on the list</a:t>
            </a:r>
          </a:p>
          <a:p>
            <a:pPr marL="457200" lvl="1" indent="0">
              <a:buNone/>
            </a:pPr>
            <a:endParaRPr lang="en-US" dirty="0"/>
          </a:p>
        </p:txBody>
      </p:sp>
      <p:sp>
        <p:nvSpPr>
          <p:cNvPr id="4" name="Slide Number Placeholder 3">
            <a:extLst>
              <a:ext uri="{FF2B5EF4-FFF2-40B4-BE49-F238E27FC236}">
                <a16:creationId xmlns:a16="http://schemas.microsoft.com/office/drawing/2014/main" id="{F3931532-C386-4A66-B760-085D279EF5AE}"/>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2318070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B8F0A-8B5C-4E64-88DE-34D6D5C77B37}"/>
              </a:ext>
            </a:extLst>
          </p:cNvPr>
          <p:cNvSpPr>
            <a:spLocks noGrp="1"/>
          </p:cNvSpPr>
          <p:nvPr>
            <p:ph type="title"/>
          </p:nvPr>
        </p:nvSpPr>
        <p:spPr/>
        <p:txBody>
          <a:bodyPr/>
          <a:lstStyle/>
          <a:p>
            <a:r>
              <a:rPr lang="en-US" dirty="0"/>
              <a:t>Other items</a:t>
            </a:r>
          </a:p>
        </p:txBody>
      </p:sp>
      <p:sp>
        <p:nvSpPr>
          <p:cNvPr id="3" name="Content Placeholder 2">
            <a:extLst>
              <a:ext uri="{FF2B5EF4-FFF2-40B4-BE49-F238E27FC236}">
                <a16:creationId xmlns:a16="http://schemas.microsoft.com/office/drawing/2014/main" id="{1F56588D-0F9C-4BD9-8EB4-CAA6A54CEDEB}"/>
              </a:ext>
            </a:extLst>
          </p:cNvPr>
          <p:cNvSpPr>
            <a:spLocks noGrp="1"/>
          </p:cNvSpPr>
          <p:nvPr>
            <p:ph idx="1"/>
          </p:nvPr>
        </p:nvSpPr>
        <p:spPr/>
        <p:txBody>
          <a:bodyPr/>
          <a:lstStyle/>
          <a:p>
            <a:r>
              <a:rPr lang="en-US" dirty="0"/>
              <a:t>LFL-26: Evaluate rules and process changes that may be necessary for considering LFLs, particularly those modeled as CLRs, in near-term reliability studies, including the Reliability Unit Commitment (RUC) process</a:t>
            </a:r>
          </a:p>
          <a:p>
            <a:pPr lvl="1"/>
            <a:r>
              <a:rPr lang="en-US" dirty="0"/>
              <a:t>Concept for issue was previous presented to the task force</a:t>
            </a:r>
          </a:p>
          <a:p>
            <a:pPr lvl="1"/>
            <a:r>
              <a:rPr lang="en-US" dirty="0"/>
              <a:t>Specific details are dependent on approach taken for capturing LFL, specifically CLRs, in ERCOT’s load forecast systems</a:t>
            </a:r>
          </a:p>
        </p:txBody>
      </p:sp>
      <p:sp>
        <p:nvSpPr>
          <p:cNvPr id="4" name="Slide Number Placeholder 3">
            <a:extLst>
              <a:ext uri="{FF2B5EF4-FFF2-40B4-BE49-F238E27FC236}">
                <a16:creationId xmlns:a16="http://schemas.microsoft.com/office/drawing/2014/main" id="{C4C7C129-9BC5-4197-A344-CE346775A122}"/>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420474513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5975</TotalTime>
  <Words>662</Words>
  <Application>Microsoft Office PowerPoint</Application>
  <PresentationFormat>On-screen Show (4:3)</PresentationFormat>
  <Paragraphs>58</Paragraphs>
  <Slides>7</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Items to be addressed or partially addressed in the Revision Requests being drafted that will define ways a Large Flexible Load (LFL) can participate in the market</vt:lpstr>
      <vt:lpstr>Items to be addressed or partially addressed in the Revision Requests being drafted that will define ways an LFL can participate in the market</vt:lpstr>
      <vt:lpstr>Items to be addressed or partially addressed in the Revision Requests being drafted that will define ways an LFL can participate in the market</vt:lpstr>
      <vt:lpstr>Items to be addressed or partially addressed in the NPPR for Controllable Load Resource (CLR) nodal pricing</vt:lpstr>
      <vt:lpstr>On-going analytical requests that are related to other LFL issues list items and do not themselves require an NPRR</vt:lpstr>
      <vt:lpstr>Other items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djm</cp:lastModifiedBy>
  <cp:revision>133</cp:revision>
  <cp:lastPrinted>2016-01-21T20:53:15Z</cp:lastPrinted>
  <dcterms:created xsi:type="dcterms:W3CDTF">2016-01-21T15:20:31Z</dcterms:created>
  <dcterms:modified xsi:type="dcterms:W3CDTF">2023-02-13T20:37:57Z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