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9" r:id="rId2"/>
    <p:sldId id="258" r:id="rId3"/>
    <p:sldId id="262" r:id="rId4"/>
    <p:sldId id="263" r:id="rId5"/>
    <p:sldId id="266" r:id="rId6"/>
    <p:sldId id="27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161" autoAdjust="0"/>
    <p:restoredTop sz="89447" autoAdjust="0"/>
  </p:normalViewPr>
  <p:slideViewPr>
    <p:cSldViewPr snapToGrid="0">
      <p:cViewPr varScale="1">
        <p:scale>
          <a:sx n="103" d="100"/>
          <a:sy n="103" d="100"/>
        </p:scale>
        <p:origin x="1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James (Jim)" userId="fe770e6a-7579-4cb8-a8e7-b4a094c27cf6" providerId="ADAL" clId="{0D3AD614-C4EE-431E-8768-2ADCB75D68E8}"/>
    <pc:docChg chg="custSel modSld">
      <pc:chgData name="Lee, James (Jim)" userId="fe770e6a-7579-4cb8-a8e7-b4a094c27cf6" providerId="ADAL" clId="{0D3AD614-C4EE-431E-8768-2ADCB75D68E8}" dt="2023-02-16T22:53:27.055" v="229" actId="20577"/>
      <pc:docMkLst>
        <pc:docMk/>
      </pc:docMkLst>
      <pc:sldChg chg="modSp mod">
        <pc:chgData name="Lee, James (Jim)" userId="fe770e6a-7579-4cb8-a8e7-b4a094c27cf6" providerId="ADAL" clId="{0D3AD614-C4EE-431E-8768-2ADCB75D68E8}" dt="2023-02-16T22:52:33.806" v="180" actId="20577"/>
        <pc:sldMkLst>
          <pc:docMk/>
          <pc:sldMk cId="1833777386" sldId="258"/>
        </pc:sldMkLst>
        <pc:spChg chg="mod">
          <ac:chgData name="Lee, James (Jim)" userId="fe770e6a-7579-4cb8-a8e7-b4a094c27cf6" providerId="ADAL" clId="{0D3AD614-C4EE-431E-8768-2ADCB75D68E8}" dt="2023-02-16T22:52:33.806" v="180" actId="20577"/>
          <ac:spMkLst>
            <pc:docMk/>
            <pc:sldMk cId="1833777386" sldId="258"/>
            <ac:spMk id="3" creationId="{00000000-0000-0000-0000-000000000000}"/>
          </ac:spMkLst>
        </pc:spChg>
      </pc:sldChg>
      <pc:sldChg chg="modSp mod">
        <pc:chgData name="Lee, James (Jim)" userId="fe770e6a-7579-4cb8-a8e7-b4a094c27cf6" providerId="ADAL" clId="{0D3AD614-C4EE-431E-8768-2ADCB75D68E8}" dt="2023-02-16T22:53:27.055" v="229" actId="20577"/>
        <pc:sldMkLst>
          <pc:docMk/>
          <pc:sldMk cId="508315624" sldId="262"/>
        </pc:sldMkLst>
        <pc:spChg chg="mod">
          <ac:chgData name="Lee, James (Jim)" userId="fe770e6a-7579-4cb8-a8e7-b4a094c27cf6" providerId="ADAL" clId="{0D3AD614-C4EE-431E-8768-2ADCB75D68E8}" dt="2023-02-16T22:53:27.055" v="229" actId="20577"/>
          <ac:spMkLst>
            <pc:docMk/>
            <pc:sldMk cId="508315624" sldId="262"/>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33E15-AA24-4703-8502-C17E64C445EA}" type="datetimeFigureOut">
              <a:rPr lang="en-US" smtClean="0"/>
              <a:t>2/16/2023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B31354-6199-4002-B0E0-C1400F52CF0C}" type="slidenum">
              <a:rPr lang="en-US" smtClean="0"/>
              <a:t>‹#›</a:t>
            </a:fld>
            <a:endParaRPr lang="en-US"/>
          </a:p>
        </p:txBody>
      </p:sp>
    </p:spTree>
    <p:extLst>
      <p:ext uri="{BB962C8B-B14F-4D97-AF65-F5344CB8AC3E}">
        <p14:creationId xmlns:p14="http://schemas.microsoft.com/office/powerpoint/2010/main" val="3745764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Technically Summer Restriction period is May 15 to September 15,  but loads are too high May 1 through September 15</a:t>
            </a:r>
            <a:r>
              <a:rPr lang="en-US" baseline="30000" dirty="0"/>
              <a:t>th</a:t>
            </a:r>
            <a:r>
              <a:rPr lang="en-US" dirty="0"/>
              <a:t> and probability of outage cancellation is very high.</a:t>
            </a:r>
          </a:p>
        </p:txBody>
      </p:sp>
      <p:sp>
        <p:nvSpPr>
          <p:cNvPr id="4" name="Slide Number Placeholder 3"/>
          <p:cNvSpPr>
            <a:spLocks noGrp="1"/>
          </p:cNvSpPr>
          <p:nvPr>
            <p:ph type="sldNum" sz="quarter" idx="5"/>
          </p:nvPr>
        </p:nvSpPr>
        <p:spPr/>
        <p:txBody>
          <a:bodyPr/>
          <a:lstStyle/>
          <a:p>
            <a:fld id="{EAB31354-6199-4002-B0E0-C1400F52CF0C}" type="slidenum">
              <a:rPr lang="en-US" smtClean="0"/>
              <a:t>3</a:t>
            </a:fld>
            <a:endParaRPr lang="en-US"/>
          </a:p>
        </p:txBody>
      </p:sp>
    </p:spTree>
    <p:extLst>
      <p:ext uri="{BB962C8B-B14F-4D97-AF65-F5344CB8AC3E}">
        <p14:creationId xmlns:p14="http://schemas.microsoft.com/office/powerpoint/2010/main" val="3750787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5685884-F22C-46CB-9E3F-57E2B17401A8}"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2531941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685884-F22C-46CB-9E3F-57E2B17401A8}"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34017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685884-F22C-46CB-9E3F-57E2B17401A8}"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4090616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685884-F22C-46CB-9E3F-57E2B17401A8}"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12232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685884-F22C-46CB-9E3F-57E2B17401A8}" type="datetimeFigureOut">
              <a:rPr lang="en-US" smtClean="0"/>
              <a:t>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73625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685884-F22C-46CB-9E3F-57E2B17401A8}"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1985260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85884-F22C-46CB-9E3F-57E2B17401A8}" type="datetimeFigureOut">
              <a:rPr lang="en-US" smtClean="0"/>
              <a:t>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340584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685884-F22C-46CB-9E3F-57E2B17401A8}" type="datetimeFigureOut">
              <a:rPr lang="en-US" smtClean="0"/>
              <a:t>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1532940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85884-F22C-46CB-9E3F-57E2B17401A8}" type="datetimeFigureOut">
              <a:rPr lang="en-US" smtClean="0"/>
              <a:t>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205413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685884-F22C-46CB-9E3F-57E2B17401A8}"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97903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685884-F22C-46CB-9E3F-57E2B17401A8}" type="datetimeFigureOut">
              <a:rPr lang="en-US" smtClean="0"/>
              <a:t>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BEC0C2-C987-4147-8A40-7C367E8EFC71}" type="slidenum">
              <a:rPr lang="en-US" smtClean="0"/>
              <a:t>‹#›</a:t>
            </a:fld>
            <a:endParaRPr lang="en-US"/>
          </a:p>
        </p:txBody>
      </p:sp>
    </p:spTree>
    <p:extLst>
      <p:ext uri="{BB962C8B-B14F-4D97-AF65-F5344CB8AC3E}">
        <p14:creationId xmlns:p14="http://schemas.microsoft.com/office/powerpoint/2010/main" val="21811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85884-F22C-46CB-9E3F-57E2B17401A8}" type="datetimeFigureOut">
              <a:rPr lang="en-US" smtClean="0"/>
              <a:t>2/16/2023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EC0C2-C987-4147-8A40-7C367E8EFC71}" type="slidenum">
              <a:rPr lang="en-US" smtClean="0"/>
              <a:t>‹#›</a:t>
            </a:fld>
            <a:endParaRPr lang="en-US"/>
          </a:p>
        </p:txBody>
      </p:sp>
    </p:spTree>
    <p:extLst>
      <p:ext uri="{BB962C8B-B14F-4D97-AF65-F5344CB8AC3E}">
        <p14:creationId xmlns:p14="http://schemas.microsoft.com/office/powerpoint/2010/main" val="45438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155" y="-33953"/>
            <a:ext cx="11190078" cy="985424"/>
          </a:xfrm>
        </p:spPr>
        <p:txBody>
          <a:bodyPr>
            <a:normAutofit/>
          </a:bodyPr>
          <a:lstStyle/>
          <a:p>
            <a:pPr algn="l"/>
            <a:r>
              <a:rPr lang="en-US" sz="4800" dirty="0"/>
              <a:t>LFLTF Issues: Item 35 - Outage Coordination</a:t>
            </a:r>
          </a:p>
        </p:txBody>
      </p:sp>
      <p:sp>
        <p:nvSpPr>
          <p:cNvPr id="3" name="Subtitle 2"/>
          <p:cNvSpPr>
            <a:spLocks noGrp="1"/>
          </p:cNvSpPr>
          <p:nvPr>
            <p:ph type="subTitle" idx="1"/>
          </p:nvPr>
        </p:nvSpPr>
        <p:spPr>
          <a:xfrm>
            <a:off x="404892" y="1835972"/>
            <a:ext cx="10764603" cy="4741809"/>
          </a:xfrm>
        </p:spPr>
        <p:txBody>
          <a:bodyPr>
            <a:normAutofit/>
          </a:bodyPr>
          <a:lstStyle/>
          <a:p>
            <a:pPr algn="l"/>
            <a:br>
              <a:rPr lang="en-US" dirty="0"/>
            </a:br>
            <a:r>
              <a:rPr lang="en-US" dirty="0"/>
              <a:t>Background – Prior Outage Coordination questions:</a:t>
            </a:r>
          </a:p>
          <a:p>
            <a:pPr algn="l"/>
            <a:endParaRPr lang="en-US" sz="800" dirty="0"/>
          </a:p>
          <a:p>
            <a:pPr marL="457200" indent="-457200" algn="l">
              <a:buAutoNum type="arabicPeriod"/>
            </a:pPr>
            <a:r>
              <a:rPr lang="en-US" dirty="0"/>
              <a:t>How is the LFL required to register? </a:t>
            </a:r>
          </a:p>
          <a:p>
            <a:pPr marL="457200" indent="-457200" algn="l">
              <a:buAutoNum type="arabicPeriod"/>
            </a:pPr>
            <a:r>
              <a:rPr lang="en-US" dirty="0"/>
              <a:t>Will the LFL provide Ancillary Services?</a:t>
            </a:r>
          </a:p>
          <a:p>
            <a:pPr marL="457200" indent="-457200" algn="l">
              <a:buAutoNum type="arabicPeriod"/>
            </a:pPr>
            <a:r>
              <a:rPr lang="en-US" dirty="0"/>
              <a:t>What is the interconnection topology (Non-breaker/Breaker Station/TIF)?</a:t>
            </a:r>
          </a:p>
          <a:p>
            <a:pPr marL="457200" indent="-457200" algn="l">
              <a:buFont typeface="+mj-lt"/>
              <a:buAutoNum type="arabicPeriod" startAt="4"/>
            </a:pPr>
            <a:r>
              <a:rPr lang="en-US" dirty="0"/>
              <a:t>How will ERCOT handle Summer Outage Restriction exemptions?</a:t>
            </a:r>
          </a:p>
          <a:p>
            <a:pPr marL="457200" indent="-457200" algn="l">
              <a:buFont typeface="+mj-lt"/>
              <a:buAutoNum type="arabicPeriod" startAt="4"/>
            </a:pPr>
            <a:r>
              <a:rPr lang="en-US" dirty="0"/>
              <a:t>Are changes to the Planning process needed to identify and mitigate potential congestion issues for maintenance outage conditions (N-1-1)?</a:t>
            </a:r>
          </a:p>
          <a:p>
            <a:pPr marL="457200" indent="-457200" algn="l">
              <a:buFont typeface="+mj-lt"/>
              <a:buAutoNum type="arabicPeriod" startAt="4"/>
            </a:pPr>
            <a:r>
              <a:rPr lang="en-US" dirty="0"/>
              <a:t>What assumption(s) will ERCOT make for LFLs in the Outage Coordination study?</a:t>
            </a:r>
          </a:p>
          <a:p>
            <a:pPr marL="457200" indent="-457200" algn="l">
              <a:buAutoNum type="arabicPeriod"/>
            </a:pPr>
            <a:endParaRPr lang="en-US" dirty="0"/>
          </a:p>
          <a:p>
            <a:pPr algn="l"/>
            <a:endParaRPr lang="en-US" dirty="0"/>
          </a:p>
          <a:p>
            <a:pPr marL="800100" lvl="1" indent="-342900" algn="l">
              <a:buFont typeface="Arial" panose="020B0604020202020204" pitchFamily="34" charset="0"/>
              <a:buChar char="•"/>
            </a:pPr>
            <a:endParaRPr lang="en-US" dirty="0"/>
          </a:p>
        </p:txBody>
      </p:sp>
      <p:graphicFrame>
        <p:nvGraphicFramePr>
          <p:cNvPr id="6" name="Table 5">
            <a:extLst>
              <a:ext uri="{FF2B5EF4-FFF2-40B4-BE49-F238E27FC236}">
                <a16:creationId xmlns:a16="http://schemas.microsoft.com/office/drawing/2014/main" id="{E2E886C5-F6CC-DD77-AF92-98675713FCBE}"/>
              </a:ext>
            </a:extLst>
          </p:cNvPr>
          <p:cNvGraphicFramePr>
            <a:graphicFrameLocks noGrp="1"/>
          </p:cNvGraphicFramePr>
          <p:nvPr>
            <p:extLst>
              <p:ext uri="{D42A27DB-BD31-4B8C-83A1-F6EECF244321}">
                <p14:modId xmlns:p14="http://schemas.microsoft.com/office/powerpoint/2010/main" val="3983033245"/>
              </p:ext>
            </p:extLst>
          </p:nvPr>
        </p:nvGraphicFramePr>
        <p:xfrm>
          <a:off x="404892" y="1038653"/>
          <a:ext cx="10695727" cy="797319"/>
        </p:xfrm>
        <a:graphic>
          <a:graphicData uri="http://schemas.openxmlformats.org/drawingml/2006/table">
            <a:tbl>
              <a:tblPr firstRow="1" firstCol="1" bandRow="1">
                <a:tableStyleId>{5C22544A-7EE6-4342-B048-85BDC9FD1C3A}</a:tableStyleId>
              </a:tblPr>
              <a:tblGrid>
                <a:gridCol w="2152460">
                  <a:extLst>
                    <a:ext uri="{9D8B030D-6E8A-4147-A177-3AD203B41FA5}">
                      <a16:colId xmlns:a16="http://schemas.microsoft.com/office/drawing/2014/main" val="1033849938"/>
                    </a:ext>
                  </a:extLst>
                </a:gridCol>
                <a:gridCol w="776661">
                  <a:extLst>
                    <a:ext uri="{9D8B030D-6E8A-4147-A177-3AD203B41FA5}">
                      <a16:colId xmlns:a16="http://schemas.microsoft.com/office/drawing/2014/main" val="2330012393"/>
                    </a:ext>
                  </a:extLst>
                </a:gridCol>
                <a:gridCol w="7766606">
                  <a:extLst>
                    <a:ext uri="{9D8B030D-6E8A-4147-A177-3AD203B41FA5}">
                      <a16:colId xmlns:a16="http://schemas.microsoft.com/office/drawing/2014/main" val="3862746714"/>
                    </a:ext>
                  </a:extLst>
                </a:gridCol>
              </a:tblGrid>
              <a:tr h="797319">
                <a:tc>
                  <a:txBody>
                    <a:bodyPr/>
                    <a:lstStyle/>
                    <a:p>
                      <a:pPr marL="0" marR="0" algn="ctr">
                        <a:lnSpc>
                          <a:spcPct val="107000"/>
                        </a:lnSpc>
                        <a:spcBef>
                          <a:spcPts val="0"/>
                        </a:spcBef>
                        <a:spcAft>
                          <a:spcPts val="0"/>
                        </a:spcAft>
                      </a:pPr>
                      <a:r>
                        <a:rPr lang="en-US" sz="1800" dirty="0">
                          <a:effectLst/>
                        </a:rPr>
                        <a:t>Operations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LFL-35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Consider what changes to outage coordination processes are needed to incorporate LFL, including load assumptions for outage coordination studies.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7244739"/>
                  </a:ext>
                </a:extLst>
              </a:tr>
            </a:tbl>
          </a:graphicData>
        </a:graphic>
      </p:graphicFrame>
    </p:spTree>
    <p:extLst>
      <p:ext uri="{BB962C8B-B14F-4D97-AF65-F5344CB8AC3E}">
        <p14:creationId xmlns:p14="http://schemas.microsoft.com/office/powerpoint/2010/main" val="46916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155" y="-33953"/>
            <a:ext cx="11190078" cy="985424"/>
          </a:xfrm>
        </p:spPr>
        <p:txBody>
          <a:bodyPr>
            <a:normAutofit/>
          </a:bodyPr>
          <a:lstStyle/>
          <a:p>
            <a:pPr algn="l"/>
            <a:r>
              <a:rPr lang="en-US" sz="4800" dirty="0"/>
              <a:t>LFLTF Issue: Item 35 - Outage Coordination</a:t>
            </a:r>
          </a:p>
        </p:txBody>
      </p:sp>
      <p:sp>
        <p:nvSpPr>
          <p:cNvPr id="3" name="Subtitle 2"/>
          <p:cNvSpPr>
            <a:spLocks noGrp="1"/>
          </p:cNvSpPr>
          <p:nvPr>
            <p:ph type="subTitle" idx="1"/>
          </p:nvPr>
        </p:nvSpPr>
        <p:spPr>
          <a:xfrm>
            <a:off x="192155" y="1040997"/>
            <a:ext cx="11556952" cy="5389300"/>
          </a:xfrm>
        </p:spPr>
        <p:txBody>
          <a:bodyPr>
            <a:normAutofit fontScale="92500" lnSpcReduction="10000"/>
          </a:bodyPr>
          <a:lstStyle/>
          <a:p>
            <a:pPr algn="l"/>
            <a:r>
              <a:rPr lang="en-US" dirty="0"/>
              <a:t>Many of the Outage Coordination process concerns are address so long as the following items are satisfied:</a:t>
            </a:r>
            <a:br>
              <a:rPr lang="en-US" dirty="0"/>
            </a:br>
            <a:endParaRPr lang="en-US" dirty="0"/>
          </a:p>
          <a:p>
            <a:pPr marL="457200" indent="-457200" algn="l">
              <a:buAutoNum type="arabicPeriod"/>
            </a:pPr>
            <a:r>
              <a:rPr lang="en-US" dirty="0"/>
              <a:t>The LFL is registered as an LFL or has made known is intention to act as a flexible load prior to the Interconnection study [Q1]</a:t>
            </a:r>
          </a:p>
          <a:p>
            <a:pPr marL="457200" indent="-457200" algn="l">
              <a:buAutoNum type="arabicPeriod"/>
            </a:pPr>
            <a:r>
              <a:rPr lang="en-US" dirty="0"/>
              <a:t>The LFL is represented by a QSE which will be responsible for the LFL’s activities related (but not limited) to Ancillary Services and Outage Request submittals to ERCOT [Q2]</a:t>
            </a:r>
          </a:p>
          <a:p>
            <a:pPr marL="457200" indent="-457200" algn="l">
              <a:buAutoNum type="arabicPeriod"/>
            </a:pPr>
            <a:r>
              <a:rPr lang="en-US" dirty="0"/>
              <a:t>The TSP requires a </a:t>
            </a:r>
            <a:r>
              <a:rPr lang="en-US" dirty="0" err="1"/>
              <a:t>breakered</a:t>
            </a:r>
            <a:r>
              <a:rPr lang="en-US" dirty="0"/>
              <a:t> facility, which would be owned by the interconnecting TSP. (no hard taps) [Q3]</a:t>
            </a:r>
          </a:p>
          <a:p>
            <a:pPr algn="l"/>
            <a:endParaRPr lang="en-US" dirty="0"/>
          </a:p>
          <a:p>
            <a:pPr algn="l"/>
            <a:r>
              <a:rPr lang="en-US" dirty="0"/>
              <a:t>In addition, these assume that the Planning process for LFL follows a similar process as GINR in which transmission security concerns are not relieved by proposing Transmission upgrades but rather the customer is assumed to reduce load consumption to mitigate the security concerns. </a:t>
            </a:r>
          </a:p>
          <a:p>
            <a:pPr algn="l"/>
            <a:r>
              <a:rPr lang="en-US" dirty="0"/>
              <a:t>Lastly, while not directly related to LFL-35, the LFL should have the capability to perform under-frequency and manual load shed via non-transmission level breakers. This would also allow BES connectivity to remain.</a:t>
            </a:r>
          </a:p>
        </p:txBody>
      </p:sp>
    </p:spTree>
    <p:extLst>
      <p:ext uri="{BB962C8B-B14F-4D97-AF65-F5344CB8AC3E}">
        <p14:creationId xmlns:p14="http://schemas.microsoft.com/office/powerpoint/2010/main" val="183377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155" y="-33953"/>
            <a:ext cx="11190078" cy="985424"/>
          </a:xfrm>
        </p:spPr>
        <p:txBody>
          <a:bodyPr>
            <a:normAutofit/>
          </a:bodyPr>
          <a:lstStyle/>
          <a:p>
            <a:pPr algn="l"/>
            <a:r>
              <a:rPr lang="en-US" sz="4800" dirty="0"/>
              <a:t>LFLTF Issues: Item 35 - Outage Coordination</a:t>
            </a:r>
          </a:p>
        </p:txBody>
      </p:sp>
      <p:sp>
        <p:nvSpPr>
          <p:cNvPr id="3" name="Subtitle 2"/>
          <p:cNvSpPr>
            <a:spLocks noGrp="1"/>
          </p:cNvSpPr>
          <p:nvPr>
            <p:ph type="subTitle" idx="1"/>
          </p:nvPr>
        </p:nvSpPr>
        <p:spPr>
          <a:xfrm>
            <a:off x="404892" y="1431637"/>
            <a:ext cx="10764603" cy="4648322"/>
          </a:xfrm>
        </p:spPr>
        <p:txBody>
          <a:bodyPr>
            <a:normAutofit/>
          </a:bodyPr>
          <a:lstStyle/>
          <a:p>
            <a:pPr algn="l"/>
            <a:r>
              <a:rPr lang="en-US" u="sng" dirty="0"/>
              <a:t>Q4: Summer Outage restriction exemptions:</a:t>
            </a:r>
          </a:p>
          <a:p>
            <a:pPr algn="l"/>
            <a:endParaRPr lang="en-US" u="sng" dirty="0"/>
          </a:p>
          <a:p>
            <a:pPr marL="342900" indent="-342900" algn="l">
              <a:buFont typeface="Arial" panose="020B0604020202020204" pitchFamily="34" charset="0"/>
              <a:buChar char="•"/>
            </a:pPr>
            <a:r>
              <a:rPr lang="en-US" dirty="0"/>
              <a:t>TSPs are limited to taking outages during non-Summer months (October – April)</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Consider: In order to achieve the requested interconnection schedule, Summer Outage restriction exemptions will likely be needed – </a:t>
            </a:r>
            <a:r>
              <a:rPr lang="en-US" b="1" i="1" dirty="0"/>
              <a:t>would interconnecting LFLs be granted Summer Outage restriction exemptions?</a:t>
            </a:r>
          </a:p>
        </p:txBody>
      </p:sp>
    </p:spTree>
    <p:extLst>
      <p:ext uri="{BB962C8B-B14F-4D97-AF65-F5344CB8AC3E}">
        <p14:creationId xmlns:p14="http://schemas.microsoft.com/office/powerpoint/2010/main" val="50831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155" y="-33953"/>
            <a:ext cx="11190078" cy="985424"/>
          </a:xfrm>
        </p:spPr>
        <p:txBody>
          <a:bodyPr>
            <a:normAutofit/>
          </a:bodyPr>
          <a:lstStyle/>
          <a:p>
            <a:pPr algn="l"/>
            <a:r>
              <a:rPr lang="en-US" sz="4800" dirty="0"/>
              <a:t>LFLTF Issues: Item 35 - Outage Coordination</a:t>
            </a:r>
          </a:p>
        </p:txBody>
      </p:sp>
      <p:sp>
        <p:nvSpPr>
          <p:cNvPr id="3" name="Subtitle 2"/>
          <p:cNvSpPr>
            <a:spLocks noGrp="1"/>
          </p:cNvSpPr>
          <p:nvPr>
            <p:ph type="subTitle" idx="1"/>
          </p:nvPr>
        </p:nvSpPr>
        <p:spPr>
          <a:xfrm>
            <a:off x="404892" y="1440873"/>
            <a:ext cx="10764603" cy="4639085"/>
          </a:xfrm>
        </p:spPr>
        <p:txBody>
          <a:bodyPr>
            <a:normAutofit/>
          </a:bodyPr>
          <a:lstStyle/>
          <a:p>
            <a:pPr algn="l"/>
            <a:r>
              <a:rPr lang="en-US" u="sng" dirty="0"/>
              <a:t>Q5: Mitigating Congestion Issues via Planning Process:</a:t>
            </a:r>
          </a:p>
          <a:p>
            <a:pPr algn="l"/>
            <a:endParaRPr lang="en-US" u="sng" dirty="0"/>
          </a:p>
          <a:p>
            <a:pPr marL="342900" indent="-342900" algn="l">
              <a:buFont typeface="Arial" panose="020B0604020202020204" pitchFamily="34" charset="0"/>
              <a:buChar char="•"/>
            </a:pPr>
            <a:r>
              <a:rPr lang="en-US" b="1" i="1" dirty="0"/>
              <a:t>The Planning process should follow the Generation interconnection process based on the Load’s flexibility as well as maintenance outage performance. </a:t>
            </a:r>
            <a:endParaRPr lang="en-US" dirty="0"/>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Will the LFL be required to come offline completely to allow maintenance outage? If not, then LSL capacity should be planned for to be able to serve the minimum load remaining.</a:t>
            </a:r>
          </a:p>
          <a:p>
            <a:pPr algn="l"/>
            <a:endParaRPr lang="en-US" dirty="0"/>
          </a:p>
          <a:p>
            <a:pPr marL="342900" indent="-342900" algn="l">
              <a:buFont typeface="Arial" panose="020B0604020202020204" pitchFamily="34" charset="0"/>
              <a:buChar char="•"/>
            </a:pPr>
            <a:r>
              <a:rPr lang="en-US" dirty="0"/>
              <a:t>Consider: How do LFLs work with PGRR098, Consideration of Load Shed in Transmission Planning Criteria?  </a:t>
            </a:r>
          </a:p>
        </p:txBody>
      </p:sp>
    </p:spTree>
    <p:extLst>
      <p:ext uri="{BB962C8B-B14F-4D97-AF65-F5344CB8AC3E}">
        <p14:creationId xmlns:p14="http://schemas.microsoft.com/office/powerpoint/2010/main" val="2261510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155" y="-33953"/>
            <a:ext cx="11190078" cy="985424"/>
          </a:xfrm>
        </p:spPr>
        <p:txBody>
          <a:bodyPr>
            <a:normAutofit/>
          </a:bodyPr>
          <a:lstStyle/>
          <a:p>
            <a:pPr algn="l"/>
            <a:r>
              <a:rPr lang="en-US" sz="4800" dirty="0"/>
              <a:t>LFLTF Issues: Item 35 - Outage Coordination</a:t>
            </a:r>
          </a:p>
        </p:txBody>
      </p:sp>
      <p:sp>
        <p:nvSpPr>
          <p:cNvPr id="3" name="Subtitle 2"/>
          <p:cNvSpPr>
            <a:spLocks noGrp="1"/>
          </p:cNvSpPr>
          <p:nvPr>
            <p:ph type="subTitle" idx="1"/>
          </p:nvPr>
        </p:nvSpPr>
        <p:spPr>
          <a:xfrm>
            <a:off x="404892" y="1292087"/>
            <a:ext cx="10764603" cy="4787871"/>
          </a:xfrm>
        </p:spPr>
        <p:txBody>
          <a:bodyPr>
            <a:normAutofit fontScale="92500" lnSpcReduction="20000"/>
          </a:bodyPr>
          <a:lstStyle/>
          <a:p>
            <a:pPr algn="l"/>
            <a:r>
              <a:rPr lang="en-US" u="sng" dirty="0"/>
              <a:t>Q6: Considerations for Outage Coordination Studies</a:t>
            </a:r>
          </a:p>
          <a:p>
            <a:pPr algn="l"/>
            <a:endParaRPr lang="en-US" sz="1100" u="sng" dirty="0"/>
          </a:p>
          <a:p>
            <a:pPr marL="342900" indent="-342900" algn="l">
              <a:buFont typeface="Arial" panose="020B0604020202020204" pitchFamily="34" charset="0"/>
              <a:buChar char="•"/>
            </a:pPr>
            <a:r>
              <a:rPr lang="en-US" dirty="0"/>
              <a:t>Increase transparency of the assumptions made for Outage Coordination Studies. </a:t>
            </a:r>
          </a:p>
          <a:p>
            <a:pPr marL="342900" indent="-342900" algn="l">
              <a:buFont typeface="Arial" panose="020B0604020202020204" pitchFamily="34" charset="0"/>
              <a:buChar char="•"/>
            </a:pPr>
            <a:r>
              <a:rPr lang="en-US" dirty="0"/>
              <a:t>Build in flexibility to allow modifications to Dispatch, even after the Outage Coordination case is built.</a:t>
            </a:r>
          </a:p>
          <a:p>
            <a:pPr marL="800100" lvl="1" indent="-342900" algn="l">
              <a:buFont typeface="Arial" panose="020B0604020202020204" pitchFamily="34" charset="0"/>
              <a:buChar char="•"/>
            </a:pPr>
            <a:r>
              <a:rPr lang="en-US" sz="2200" dirty="0"/>
              <a:t>Nodal Protocol Section 3.1.5.11 </a:t>
            </a:r>
            <a:r>
              <a:rPr lang="en-US" sz="2200" i="1" dirty="0"/>
              <a:t>Evaluation of Transmission Facilities Planned Outage or Maintenance Outage Requests </a:t>
            </a:r>
            <a:r>
              <a:rPr lang="en-US" sz="2200" dirty="0"/>
              <a:t>outlines the different factors that are to be considered for the Outage Coordination case, but once the case is built there are little to no modifications that can be made to allow a Transmission Outage to move forward.</a:t>
            </a:r>
          </a:p>
          <a:p>
            <a:pPr marL="800100" lvl="1" indent="-342900" algn="l">
              <a:buFont typeface="Arial" panose="020B0604020202020204" pitchFamily="34" charset="0"/>
              <a:buChar char="•"/>
            </a:pPr>
            <a:r>
              <a:rPr lang="en-US" dirty="0"/>
              <a:t>Example: If a hot spell or something unusual happened during the proxy time window ERCOT uses in the study, the case may have an unusual dispatch in which a generator that doesn’t typically run off-peak, is running. Therefore, the outage is rejected and recommended to be rescheduled at a different time. </a:t>
            </a:r>
            <a:r>
              <a:rPr lang="en-US" b="1" i="1" dirty="0"/>
              <a:t>Having the mechanisms available to mitigate dispatch issues in real-time should be included in the Outage Coordination Studies (RUC).</a:t>
            </a:r>
          </a:p>
          <a:p>
            <a:pPr marL="342900" indent="-342900" algn="l">
              <a:buFont typeface="Arial" panose="020B0604020202020204" pitchFamily="34" charset="0"/>
              <a:buChar char="•"/>
            </a:pPr>
            <a:r>
              <a:rPr lang="en-US" dirty="0"/>
              <a:t>Will the Outage Scheduling process have a way to determine loads that are flexible within the case so they know to scale down? If so, then the Loads should be flexed as appropriate to help with Outage Coordination scheduling.</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195814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FEFE2E-F17D-FE27-D728-34C332139327}"/>
              </a:ext>
            </a:extLst>
          </p:cNvPr>
          <p:cNvSpPr>
            <a:spLocks noGrp="1"/>
          </p:cNvSpPr>
          <p:nvPr>
            <p:ph type="ctrTitle"/>
          </p:nvPr>
        </p:nvSpPr>
        <p:spPr/>
        <p:txBody>
          <a:bodyPr/>
          <a:lstStyle/>
          <a:p>
            <a:r>
              <a:rPr lang="en-US" dirty="0"/>
              <a:t>Questions?</a:t>
            </a:r>
          </a:p>
        </p:txBody>
      </p:sp>
    </p:spTree>
    <p:extLst>
      <p:ext uri="{BB962C8B-B14F-4D97-AF65-F5344CB8AC3E}">
        <p14:creationId xmlns:p14="http://schemas.microsoft.com/office/powerpoint/2010/main" val="3462797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1953</TotalTime>
  <Words>705</Words>
  <Application>Microsoft Office PowerPoint</Application>
  <PresentationFormat>Widescreen</PresentationFormat>
  <Paragraphs>46</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LFLTF Issues: Item 35 - Outage Coordination</vt:lpstr>
      <vt:lpstr>LFLTF Issue: Item 35 - Outage Coordination</vt:lpstr>
      <vt:lpstr>LFLTF Issues: Item 35 - Outage Coordination</vt:lpstr>
      <vt:lpstr>LFLTF Issues: Item 35 - Outage Coordination</vt:lpstr>
      <vt:lpstr>LFLTF Issues: Item 35 - Outage Coordination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Load Shed Example</dc:title>
  <dc:creator>Martha</dc:creator>
  <cp:lastModifiedBy>Lee, Jim</cp:lastModifiedBy>
  <cp:revision>98</cp:revision>
  <dcterms:created xsi:type="dcterms:W3CDTF">2022-05-09T18:49:02Z</dcterms:created>
  <dcterms:modified xsi:type="dcterms:W3CDTF">2023-02-16T22:53:36Z</dcterms:modified>
</cp:coreProperties>
</file>