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7"/>
  </p:notesMasterIdLst>
  <p:handoutMasterIdLst>
    <p:handoutMasterId r:id="rId28"/>
  </p:handoutMasterIdLst>
  <p:sldIdLst>
    <p:sldId id="329" r:id="rId7"/>
    <p:sldId id="327" r:id="rId8"/>
    <p:sldId id="328" r:id="rId9"/>
    <p:sldId id="330" r:id="rId10"/>
    <p:sldId id="318" r:id="rId11"/>
    <p:sldId id="320" r:id="rId12"/>
    <p:sldId id="315" r:id="rId13"/>
    <p:sldId id="317" r:id="rId14"/>
    <p:sldId id="343" r:id="rId15"/>
    <p:sldId id="331" r:id="rId16"/>
    <p:sldId id="344" r:id="rId17"/>
    <p:sldId id="340" r:id="rId18"/>
    <p:sldId id="319" r:id="rId19"/>
    <p:sldId id="348" r:id="rId20"/>
    <p:sldId id="338" r:id="rId21"/>
    <p:sldId id="346" r:id="rId22"/>
    <p:sldId id="335" r:id="rId23"/>
    <p:sldId id="339" r:id="rId24"/>
    <p:sldId id="345" r:id="rId25"/>
    <p:sldId id="350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74E12A-1B5E-7698-D623-935F4BF3DC28}" name="Lee, Alex" initials="LA" userId="S::Alex.Lee@ercot.com::e5e9e365-afbe-44ad-87a8-74a5a714bd1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757"/>
    <a:srgbClr val="FF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7" autoAdjust="0"/>
    <p:restoredTop sz="86303" autoAdjust="0"/>
  </p:normalViewPr>
  <p:slideViewPr>
    <p:cSldViewPr showGuides="1">
      <p:cViewPr varScale="1">
        <p:scale>
          <a:sx n="95" d="100"/>
          <a:sy n="95" d="100"/>
        </p:scale>
        <p:origin x="90" y="302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54157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SNDSW XFMR1 – 600 Max MW</a:t>
            </a:r>
          </a:p>
          <a:p>
            <a:r>
              <a:rPr lang="en-US" dirty="0"/>
              <a:t>SNDOW LD_ALCOA – 70 Max MW</a:t>
            </a:r>
          </a:p>
          <a:p>
            <a:endParaRPr lang="en-US" dirty="0"/>
          </a:p>
          <a:p>
            <a:r>
              <a:rPr lang="en-US" dirty="0" err="1"/>
              <a:t>Basecase</a:t>
            </a:r>
            <a:r>
              <a:rPr lang="en-US" dirty="0"/>
              <a:t> violations are caused when scenario is in </a:t>
            </a:r>
            <a:r>
              <a:rPr lang="en-US" b="1" dirty="0">
                <a:solidFill>
                  <a:srgbClr val="FF0000"/>
                </a:solidFill>
              </a:rPr>
              <a:t>RED </a:t>
            </a:r>
            <a:r>
              <a:rPr lang="en-US" dirty="0"/>
              <a:t>on table</a:t>
            </a:r>
          </a:p>
          <a:p>
            <a:endParaRPr lang="en-US" dirty="0"/>
          </a:p>
          <a:p>
            <a:r>
              <a:rPr lang="en-US" dirty="0"/>
              <a:t>1/17/2023 at 11:42 am:</a:t>
            </a:r>
          </a:p>
          <a:p>
            <a:r>
              <a:rPr lang="en-US" dirty="0"/>
              <a:t>Lowest WIND (2744.7 MW)</a:t>
            </a:r>
          </a:p>
          <a:p>
            <a:r>
              <a:rPr lang="en-US" dirty="0"/>
              <a:t>Solar (6,044 MW)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18266 and 18267 caps at SNDSW do not turn on when you want to turn on all the 6 caps at this station and the XFMR1 and LC_ALCOA loads are 0 or 0/70 MW scenarios. In total there are only 4 caps online. On the other hand, 5 capacitors are online for 300/0 and 370 MW scenarios. </a:t>
            </a:r>
          </a:p>
          <a:p>
            <a:endParaRPr lang="en-US" dirty="0"/>
          </a:p>
          <a:p>
            <a:r>
              <a:rPr lang="en-US" dirty="0"/>
              <a:t>Making 431 and 421 lines out with 370 MW load for XFMR1 and LD_ALCOA without caps voltage at SNDSW is 136 kV, after adding 6 caps was 140.7 KV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4965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SNDSW XFMR1 – 600 Max MW</a:t>
            </a:r>
          </a:p>
          <a:p>
            <a:r>
              <a:rPr lang="en-US" dirty="0"/>
              <a:t>SNDOW LD_ALCOA – 70 Max MW</a:t>
            </a:r>
          </a:p>
          <a:p>
            <a:r>
              <a:rPr lang="en-US" dirty="0">
                <a:solidFill>
                  <a:srgbClr val="FF0000"/>
                </a:solidFill>
              </a:rPr>
              <a:t>******Change to % of total site load</a:t>
            </a:r>
          </a:p>
          <a:p>
            <a:endParaRPr lang="en-US" dirty="0"/>
          </a:p>
          <a:p>
            <a:r>
              <a:rPr lang="en-US" dirty="0" err="1"/>
              <a:t>Basecase</a:t>
            </a:r>
            <a:r>
              <a:rPr lang="en-US" dirty="0"/>
              <a:t> violations are caused when scenario is in </a:t>
            </a:r>
            <a:r>
              <a:rPr lang="en-US" b="1" dirty="0">
                <a:solidFill>
                  <a:srgbClr val="FF0000"/>
                </a:solidFill>
              </a:rPr>
              <a:t>RED </a:t>
            </a:r>
            <a:r>
              <a:rPr lang="en-US" dirty="0"/>
              <a:t>on table</a:t>
            </a:r>
          </a:p>
          <a:p>
            <a:endParaRPr lang="en-US" dirty="0"/>
          </a:p>
          <a:p>
            <a:r>
              <a:rPr lang="en-US" dirty="0"/>
              <a:t>1/17/2023 at 11:41 am:</a:t>
            </a:r>
          </a:p>
          <a:p>
            <a:r>
              <a:rPr lang="en-US" dirty="0"/>
              <a:t>Lowest WIND (2744.7 MW)</a:t>
            </a:r>
          </a:p>
          <a:p>
            <a:r>
              <a:rPr lang="en-US" dirty="0"/>
              <a:t>Solar (6,044 MW)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18266 and 18267 caps at SNDSW do not turn on when you want to turn on all the 6 caps at this station and the XFMR1 and LC_ALCOA loads are 0 or 0/70 MW scenarios. In total there are only 4 caps online. On the other hand, 5 capacitors are online for 300/0 and 370 MW scenarios. </a:t>
            </a:r>
          </a:p>
          <a:p>
            <a:endParaRPr lang="en-US" dirty="0"/>
          </a:p>
          <a:p>
            <a:r>
              <a:rPr lang="en-US" dirty="0"/>
              <a:t>Making 431 and 421 lines out with 370 MW load for XFMR1 and LD_ALCOA without caps voltage at SNDSW is 136 kV, after adding 6 caps was 140.7 KV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9676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1/17/2023 at 11:42 am:</a:t>
            </a:r>
          </a:p>
          <a:p>
            <a:r>
              <a:rPr lang="en-US" dirty="0"/>
              <a:t>Lowest WIND (2744.7 MW)</a:t>
            </a:r>
          </a:p>
          <a:p>
            <a:r>
              <a:rPr lang="en-US" dirty="0"/>
              <a:t>Solar (6,044 MW)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6208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1/19/2023 at 02:44 am:</a:t>
            </a:r>
          </a:p>
          <a:p>
            <a:r>
              <a:rPr lang="en-US" dirty="0"/>
              <a:t>Lowest WIND (19,393 MW)</a:t>
            </a:r>
          </a:p>
          <a:p>
            <a:r>
              <a:rPr lang="en-US" dirty="0"/>
              <a:t>Solar (0.1733 MW)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678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082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Load at LONESTAR at 0 MW, ALL caps on at LONESTAR, All caps OFF at PCOVE, GEMCRY_1 at 0 MW = 143.4 kV NO voltage violation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Load at LONESTAR Loads at 160 MW, ALL caps on at LONESTAR, BCGWRW_1 at 80 MW, All caps ON at PCOVE, GEMCRY_1 at 80 MW = 144.8 kV NO voltage violation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Load at LONESTAR at 0 MW, ALL caps on at LONESTAR, All caps ON at PCOVE, GEMCRY_1 at 0 MW = 145.9 kV HIGH VOLTAGE VIOLATION 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Load at LONESTAR at 0 MW, ALL caps on at LONESTAR, All caps ON at PCOVE, GEMCRY_1 at 80 MW = 145.3 kV HIGH VOLTAGE VIOLATION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7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248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33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46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36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49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EMS_RT_20221223_0731_HV_LILI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327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941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EMS_RT_20221223_0731_HV_LILI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7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0563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Smal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29433"/>
          </a:xfrm>
          <a:prstGeom prst="rect">
            <a:avLst/>
          </a:prstGeo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31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743200"/>
            <a:ext cx="510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LFL-47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Consider Voltage Control/Stability impacts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>
              <a:solidFill>
                <a:prstClr val="black"/>
              </a:solidFill>
              <a:latin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5783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1219B-6AE4-4EDB-AA99-9F458711B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Case – Winter Peak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A263D-C4E3-42EA-B83C-0A75897A3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242424"/>
                </a:solidFill>
              </a:rPr>
              <a:t>Study Date/Time: 12/23/2022 at 07:31 CDT	</a:t>
            </a:r>
          </a:p>
          <a:p>
            <a:r>
              <a:rPr lang="en-US" sz="2400" dirty="0">
                <a:solidFill>
                  <a:srgbClr val="242424"/>
                </a:solidFill>
              </a:rPr>
              <a:t>System Load: 79,272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Wind: 12,339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Solar: 64 MW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9D0364-B15C-4C68-882B-2BD651CE1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10F6300-A4EC-43EA-9478-9F15155A60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484245"/>
              </p:ext>
            </p:extLst>
          </p:nvPr>
        </p:nvGraphicFramePr>
        <p:xfrm>
          <a:off x="419103" y="3276600"/>
          <a:ext cx="830579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697">
                  <a:extLst>
                    <a:ext uri="{9D8B030D-6E8A-4147-A177-3AD203B41FA5}">
                      <a16:colId xmlns:a16="http://schemas.microsoft.com/office/drawing/2014/main" val="290280414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078980958"/>
                    </a:ext>
                  </a:extLst>
                </a:gridCol>
                <a:gridCol w="1083129">
                  <a:extLst>
                    <a:ext uri="{9D8B030D-6E8A-4147-A177-3AD203B41FA5}">
                      <a16:colId xmlns:a16="http://schemas.microsoft.com/office/drawing/2014/main" val="1136444898"/>
                    </a:ext>
                  </a:extLst>
                </a:gridCol>
                <a:gridCol w="1186542">
                  <a:extLst>
                    <a:ext uri="{9D8B030D-6E8A-4147-A177-3AD203B41FA5}">
                      <a16:colId xmlns:a16="http://schemas.microsoft.com/office/drawing/2014/main" val="233019767"/>
                    </a:ext>
                  </a:extLst>
                </a:gridCol>
                <a:gridCol w="1186542">
                  <a:extLst>
                    <a:ext uri="{9D8B030D-6E8A-4147-A177-3AD203B41FA5}">
                      <a16:colId xmlns:a16="http://schemas.microsoft.com/office/drawing/2014/main" val="3947384354"/>
                    </a:ext>
                  </a:extLst>
                </a:gridCol>
                <a:gridCol w="1186542">
                  <a:extLst>
                    <a:ext uri="{9D8B030D-6E8A-4147-A177-3AD203B41FA5}">
                      <a16:colId xmlns:a16="http://schemas.microsoft.com/office/drawing/2014/main" val="2811395557"/>
                    </a:ext>
                  </a:extLst>
                </a:gridCol>
                <a:gridCol w="1186542">
                  <a:extLst>
                    <a:ext uri="{9D8B030D-6E8A-4147-A177-3AD203B41FA5}">
                      <a16:colId xmlns:a16="http://schemas.microsoft.com/office/drawing/2014/main" val="1514196498"/>
                    </a:ext>
                  </a:extLst>
                </a:gridCol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LFL-C Bus Voltage (kV)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West Texas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 of Capacitors in Service</a:t>
                      </a:r>
                    </a:p>
                    <a:p>
                      <a:pPr algn="ctr"/>
                      <a:r>
                        <a:rPr lang="en-US" sz="1400" dirty="0"/>
                        <a:t>(4 at LFL-C)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115613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801638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LFL load amount as % of max consumption</a:t>
                      </a:r>
                      <a:endParaRPr lang="en-US" sz="1400" dirty="0"/>
                    </a:p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142.6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145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147.4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149.9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152.4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9822450"/>
                  </a:ext>
                </a:extLst>
              </a:tr>
              <a:tr h="41656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142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144.3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146.7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149.2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151.8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768923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141.2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143.6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146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148.4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151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666201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140.3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142.6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145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147.5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150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4100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5406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1219B-6AE4-4EDB-AA99-9F458711B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Case – Summer Peak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A263D-C4E3-42EA-B83C-0A75897A3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242424"/>
                </a:solidFill>
              </a:rPr>
              <a:t>Study Date/Time: 07/20/2022 at 16:52 CDT	</a:t>
            </a:r>
          </a:p>
          <a:p>
            <a:r>
              <a:rPr lang="en-US" sz="2400" dirty="0">
                <a:solidFill>
                  <a:srgbClr val="242424"/>
                </a:solidFill>
              </a:rPr>
              <a:t>System Load: 86,138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Wind: 7,754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Solar: 8,156 MW</a:t>
            </a:r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9D0364-B15C-4C68-882B-2BD651CE1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8EA45E5-AE2B-4DBF-92C0-0C4220F03B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802745"/>
              </p:ext>
            </p:extLst>
          </p:nvPr>
        </p:nvGraphicFramePr>
        <p:xfrm>
          <a:off x="1050474" y="3489766"/>
          <a:ext cx="7119252" cy="204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126">
                  <a:extLst>
                    <a:ext uri="{9D8B030D-6E8A-4147-A177-3AD203B41FA5}">
                      <a16:colId xmlns:a16="http://schemas.microsoft.com/office/drawing/2014/main" val="290280414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4078980958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1136444898"/>
                    </a:ext>
                  </a:extLst>
                </a:gridCol>
                <a:gridCol w="1186542">
                  <a:extLst>
                    <a:ext uri="{9D8B030D-6E8A-4147-A177-3AD203B41FA5}">
                      <a16:colId xmlns:a16="http://schemas.microsoft.com/office/drawing/2014/main" val="233019767"/>
                    </a:ext>
                  </a:extLst>
                </a:gridCol>
                <a:gridCol w="1186542">
                  <a:extLst>
                    <a:ext uri="{9D8B030D-6E8A-4147-A177-3AD203B41FA5}">
                      <a16:colId xmlns:a16="http://schemas.microsoft.com/office/drawing/2014/main" val="3947384354"/>
                    </a:ext>
                  </a:extLst>
                </a:gridCol>
                <a:gridCol w="1186542">
                  <a:extLst>
                    <a:ext uri="{9D8B030D-6E8A-4147-A177-3AD203B41FA5}">
                      <a16:colId xmlns:a16="http://schemas.microsoft.com/office/drawing/2014/main" val="2811395557"/>
                    </a:ext>
                  </a:extLst>
                </a:gridCol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LFL-D Bus Voltage (kV)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West Texas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 of Capacitors in Service</a:t>
                      </a:r>
                    </a:p>
                    <a:p>
                      <a:pPr algn="ctr"/>
                      <a:r>
                        <a:rPr lang="en-US" sz="1400" dirty="0"/>
                        <a:t>(3 at Station-2)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115613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80163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LFL load amount as % of max consumption</a:t>
                      </a:r>
                      <a:endParaRPr lang="en-US" sz="1400" dirty="0"/>
                    </a:p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142.5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143.2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144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144.8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9822450"/>
                  </a:ext>
                </a:extLst>
              </a:tr>
              <a:tr h="41656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141.9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142.7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143.5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144.3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7689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1358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1219B-6AE4-4EDB-AA99-9F458711B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Case – Winter Peak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A263D-C4E3-42EA-B83C-0A75897A3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242424"/>
                </a:solidFill>
              </a:rPr>
              <a:t>Study Date/Time: 12/23/2022 at 07:31 CDT	</a:t>
            </a:r>
          </a:p>
          <a:p>
            <a:r>
              <a:rPr lang="en-US" sz="2400" dirty="0">
                <a:solidFill>
                  <a:srgbClr val="242424"/>
                </a:solidFill>
              </a:rPr>
              <a:t>System Load: 79,272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Wind: 12,339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Solar: 64 MW</a:t>
            </a:r>
          </a:p>
          <a:p>
            <a:pPr lvl="1"/>
            <a:endParaRPr lang="en-US" sz="2400" dirty="0">
              <a:solidFill>
                <a:srgbClr val="242424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9D0364-B15C-4C68-882B-2BD651CE1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2F3F16F-9949-4DE8-A5DE-1ACA5405CE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20040"/>
              </p:ext>
            </p:extLst>
          </p:nvPr>
        </p:nvGraphicFramePr>
        <p:xfrm>
          <a:off x="982437" y="3657600"/>
          <a:ext cx="7255326" cy="204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902804142"/>
                    </a:ext>
                  </a:extLst>
                </a:gridCol>
                <a:gridCol w="1151163">
                  <a:extLst>
                    <a:ext uri="{9D8B030D-6E8A-4147-A177-3AD203B41FA5}">
                      <a16:colId xmlns:a16="http://schemas.microsoft.com/office/drawing/2014/main" val="4078980958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1136444898"/>
                    </a:ext>
                  </a:extLst>
                </a:gridCol>
                <a:gridCol w="1209221">
                  <a:extLst>
                    <a:ext uri="{9D8B030D-6E8A-4147-A177-3AD203B41FA5}">
                      <a16:colId xmlns:a16="http://schemas.microsoft.com/office/drawing/2014/main" val="233019767"/>
                    </a:ext>
                  </a:extLst>
                </a:gridCol>
                <a:gridCol w="1209221">
                  <a:extLst>
                    <a:ext uri="{9D8B030D-6E8A-4147-A177-3AD203B41FA5}">
                      <a16:colId xmlns:a16="http://schemas.microsoft.com/office/drawing/2014/main" val="3947384354"/>
                    </a:ext>
                  </a:extLst>
                </a:gridCol>
                <a:gridCol w="1209221">
                  <a:extLst>
                    <a:ext uri="{9D8B030D-6E8A-4147-A177-3AD203B41FA5}">
                      <a16:colId xmlns:a16="http://schemas.microsoft.com/office/drawing/2014/main" val="2811395557"/>
                    </a:ext>
                  </a:extLst>
                </a:gridCol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LFL-D Bus Voltage (kV)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West Texas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 of Capacitors in Service</a:t>
                      </a:r>
                    </a:p>
                    <a:p>
                      <a:pPr algn="ctr"/>
                      <a:r>
                        <a:rPr lang="en-US" sz="1400" dirty="0"/>
                        <a:t>(3 at Station-2)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115613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80163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LFL load amount as % of max consumption</a:t>
                      </a:r>
                      <a:endParaRPr lang="en-US" sz="1400" dirty="0"/>
                    </a:p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143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143.8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144.6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145.5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9822450"/>
                  </a:ext>
                </a:extLst>
              </a:tr>
              <a:tr h="41656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142.3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143.2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144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144.8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7689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848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4ADA2-F4A1-4042-B748-E24C214873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Off Peak</a:t>
            </a:r>
          </a:p>
        </p:txBody>
      </p:sp>
    </p:spTree>
    <p:extLst>
      <p:ext uri="{BB962C8B-B14F-4D97-AF65-F5344CB8AC3E}">
        <p14:creationId xmlns:p14="http://schemas.microsoft.com/office/powerpoint/2010/main" val="285948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9D0364-B15C-4C68-882B-2BD651CE1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2F3F16F-9949-4DE8-A5DE-1ACA5405CE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826433"/>
              </p:ext>
            </p:extLst>
          </p:nvPr>
        </p:nvGraphicFramePr>
        <p:xfrm>
          <a:off x="1295400" y="3457708"/>
          <a:ext cx="6766560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312">
                  <a:extLst>
                    <a:ext uri="{9D8B030D-6E8A-4147-A177-3AD203B41FA5}">
                      <a16:colId xmlns:a16="http://schemas.microsoft.com/office/drawing/2014/main" val="2902804142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4078980958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1136444898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3947384354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1544760888"/>
                    </a:ext>
                  </a:extLst>
                </a:gridCol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LFL-A Bus Voltage (kV)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Central Texas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 of Capacitors in Service</a:t>
                      </a:r>
                    </a:p>
                    <a:p>
                      <a:pPr algn="ctr"/>
                      <a:r>
                        <a:rPr lang="en-US" sz="1400" dirty="0"/>
                        <a:t>(6 at LFL-A)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115613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801638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LFL load amount as % of max consumption</a:t>
                      </a:r>
                      <a:endParaRPr lang="en-US" sz="1400" dirty="0"/>
                    </a:p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142.1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142.3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145.6 kV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8224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140.9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144.0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145.3 kV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68923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138.1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141.3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142.5 kV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5457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137.6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139.8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142.0 kV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662018"/>
                  </a:ext>
                </a:extLst>
              </a:tr>
            </a:tbl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B83DCEBA-4A71-4D0B-AD9D-CD007F118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Real-Time Case – Winter Off Peak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A2A313E-D8F5-4219-9989-6578D9D95A98}"/>
              </a:ext>
            </a:extLst>
          </p:cNvPr>
          <p:cNvSpPr txBox="1">
            <a:spLocks/>
          </p:cNvSpPr>
          <p:nvPr/>
        </p:nvSpPr>
        <p:spPr>
          <a:xfrm>
            <a:off x="403104" y="985520"/>
            <a:ext cx="8534400" cy="500563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242424"/>
                </a:solidFill>
              </a:rPr>
              <a:t>Study Date/Time: 01/17/2023 at 11:42 CDT	</a:t>
            </a:r>
          </a:p>
          <a:p>
            <a:r>
              <a:rPr lang="en-US" sz="2400" dirty="0">
                <a:solidFill>
                  <a:srgbClr val="242424"/>
                </a:solidFill>
              </a:rPr>
              <a:t>System Load: 46,620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Wind: 2,780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Solar: 6,184 MW</a:t>
            </a:r>
          </a:p>
          <a:p>
            <a:pPr lvl="1"/>
            <a:endParaRPr lang="en-US" sz="2400" dirty="0">
              <a:solidFill>
                <a:srgbClr val="2424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440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9D0364-B15C-4C68-882B-2BD651CE1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2F3F16F-9949-4DE8-A5DE-1ACA5405CE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146721"/>
              </p:ext>
            </p:extLst>
          </p:nvPr>
        </p:nvGraphicFramePr>
        <p:xfrm>
          <a:off x="1295400" y="3457708"/>
          <a:ext cx="6766560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312">
                  <a:extLst>
                    <a:ext uri="{9D8B030D-6E8A-4147-A177-3AD203B41FA5}">
                      <a16:colId xmlns:a16="http://schemas.microsoft.com/office/drawing/2014/main" val="2902804142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4078980958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1136444898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3947384354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1544760888"/>
                    </a:ext>
                  </a:extLst>
                </a:gridCol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LFL-A Bus Voltage (kV)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Central Texas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 of Capacitors in Service</a:t>
                      </a:r>
                    </a:p>
                    <a:p>
                      <a:pPr algn="ctr"/>
                      <a:r>
                        <a:rPr lang="en-US" sz="1400" dirty="0"/>
                        <a:t>(6 at LFL-A)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115613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801638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LFL load amount as % of max consumption</a:t>
                      </a:r>
                      <a:endParaRPr lang="en-US" sz="1400" dirty="0"/>
                    </a:p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141.3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142.5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145.8 kV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8224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141.1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142.3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145.5 kV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68923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138.3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140.5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142.7 kV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5457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138.8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140.0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142.2 kV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662018"/>
                  </a:ext>
                </a:extLst>
              </a:tr>
            </a:tbl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B83DCEBA-4A71-4D0B-AD9D-CD007F118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Real-Time Case – Winter Off Peak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ACFA2C1-E5BB-4703-B8D6-26CF4FE87904}"/>
              </a:ext>
            </a:extLst>
          </p:cNvPr>
          <p:cNvSpPr txBox="1">
            <a:spLocks/>
          </p:cNvSpPr>
          <p:nvPr/>
        </p:nvSpPr>
        <p:spPr>
          <a:xfrm>
            <a:off x="457200" y="1066800"/>
            <a:ext cx="8534400" cy="500563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242424"/>
                </a:solidFill>
              </a:rPr>
              <a:t>Study Date/Time: 01/19/2023 at 0244 CDT	</a:t>
            </a:r>
          </a:p>
          <a:p>
            <a:r>
              <a:rPr lang="en-US" sz="2400" dirty="0">
                <a:solidFill>
                  <a:srgbClr val="242424"/>
                </a:solidFill>
              </a:rPr>
              <a:t>System Load: 39,656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Wind: 19,622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Solar: 16 MW</a:t>
            </a:r>
          </a:p>
          <a:p>
            <a:pPr lvl="1"/>
            <a:endParaRPr lang="en-US" sz="2400" dirty="0">
              <a:solidFill>
                <a:srgbClr val="2424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372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1219B-6AE4-4EDB-AA99-9F458711B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Case – Winter Off Peak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A263D-C4E3-42EA-B83C-0A75897A3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242424"/>
                </a:solidFill>
              </a:rPr>
              <a:t>Study Date/Time: 01/17/2023 at 11:42 CDT	</a:t>
            </a:r>
          </a:p>
          <a:p>
            <a:r>
              <a:rPr lang="en-US" sz="2400" dirty="0">
                <a:solidFill>
                  <a:srgbClr val="242424"/>
                </a:solidFill>
              </a:rPr>
              <a:t>System Load: 46,620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Wind: 2,780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Solar: 6,184 MW</a:t>
            </a:r>
          </a:p>
          <a:p>
            <a:pPr lvl="1"/>
            <a:endParaRPr lang="en-US" sz="2400" dirty="0">
              <a:solidFill>
                <a:srgbClr val="242424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9D0364-B15C-4C68-882B-2BD651CE1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2F3F16F-9949-4DE8-A5DE-1ACA5405CE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956353"/>
              </p:ext>
            </p:extLst>
          </p:nvPr>
        </p:nvGraphicFramePr>
        <p:xfrm>
          <a:off x="1903476" y="3483019"/>
          <a:ext cx="5413248" cy="226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312">
                  <a:extLst>
                    <a:ext uri="{9D8B030D-6E8A-4147-A177-3AD203B41FA5}">
                      <a16:colId xmlns:a16="http://schemas.microsoft.com/office/drawing/2014/main" val="2902804142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4078980958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1136444898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3947384354"/>
                    </a:ext>
                  </a:extLst>
                </a:gridCol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LFL-B Bus Voltage (kV)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Pan Handle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 of Capacitors in Service</a:t>
                      </a:r>
                    </a:p>
                    <a:p>
                      <a:pPr algn="ctr"/>
                      <a:r>
                        <a:rPr lang="en-US" sz="1400" dirty="0"/>
                        <a:t>(2 at Station-1)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115613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801638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LFL load amount as % of max consumption</a:t>
                      </a:r>
                      <a:endParaRPr lang="en-US" sz="1400" dirty="0"/>
                    </a:p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358.7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360.2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9822450"/>
                  </a:ext>
                </a:extLst>
              </a:tr>
              <a:tr h="41656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358.6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360.1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768923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358.5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360.0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6662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987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1219B-6AE4-4EDB-AA99-9F458711B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Case – Winter Off Peak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A263D-C4E3-42EA-B83C-0A75897A3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242424"/>
                </a:solidFill>
              </a:rPr>
              <a:t>Study Date/Time: 01/19/2023 at 0244 CDT	</a:t>
            </a:r>
          </a:p>
          <a:p>
            <a:r>
              <a:rPr lang="en-US" sz="2400" dirty="0">
                <a:solidFill>
                  <a:srgbClr val="242424"/>
                </a:solidFill>
              </a:rPr>
              <a:t>System Load: 39,656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Wind: 19,622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Solar: 16 MW</a:t>
            </a:r>
          </a:p>
          <a:p>
            <a:pPr lvl="1"/>
            <a:endParaRPr lang="en-US" sz="2400" dirty="0">
              <a:solidFill>
                <a:srgbClr val="242424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9D0364-B15C-4C68-882B-2BD651CE1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2F3F16F-9949-4DE8-A5DE-1ACA5405CE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460914"/>
              </p:ext>
            </p:extLst>
          </p:nvPr>
        </p:nvGraphicFramePr>
        <p:xfrm>
          <a:off x="1903476" y="3483019"/>
          <a:ext cx="5413248" cy="226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312">
                  <a:extLst>
                    <a:ext uri="{9D8B030D-6E8A-4147-A177-3AD203B41FA5}">
                      <a16:colId xmlns:a16="http://schemas.microsoft.com/office/drawing/2014/main" val="2902804142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4078980958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1136444898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3947384354"/>
                    </a:ext>
                  </a:extLst>
                </a:gridCol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LFL-B Bus Voltage (kV)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Pan Handle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 of Capacitors in Service</a:t>
                      </a:r>
                    </a:p>
                    <a:p>
                      <a:pPr algn="ctr"/>
                      <a:r>
                        <a:rPr lang="en-US" sz="1400" dirty="0"/>
                        <a:t>(2 at Station-1)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115613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801638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LFL load amount as % of max consumption</a:t>
                      </a:r>
                      <a:endParaRPr lang="en-US" sz="1400" dirty="0"/>
                    </a:p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358.2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359.3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9822450"/>
                  </a:ext>
                </a:extLst>
              </a:tr>
              <a:tr h="41656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358.2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359.3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768923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358.2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359.4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6662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5715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1219B-6AE4-4EDB-AA99-9F458711B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Case – Winter Off Peak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A263D-C4E3-42EA-B83C-0A75897A3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242424"/>
                </a:solidFill>
              </a:rPr>
              <a:t>Study Date/Time: 01/17/2023 at 11:57 CDT	</a:t>
            </a:r>
          </a:p>
          <a:p>
            <a:r>
              <a:rPr lang="en-US" sz="2400" dirty="0">
                <a:solidFill>
                  <a:srgbClr val="242424"/>
                </a:solidFill>
              </a:rPr>
              <a:t>System Load: 43,121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Wind: 3,014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Solar: 6,339 MW</a:t>
            </a:r>
          </a:p>
          <a:p>
            <a:pPr lvl="1"/>
            <a:endParaRPr lang="en-US" sz="2400" dirty="0">
              <a:solidFill>
                <a:srgbClr val="242424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9D0364-B15C-4C68-882B-2BD651CE1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2F3F16F-9949-4DE8-A5DE-1ACA5405CE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789533"/>
              </p:ext>
            </p:extLst>
          </p:nvPr>
        </p:nvGraphicFramePr>
        <p:xfrm>
          <a:off x="419103" y="3276600"/>
          <a:ext cx="830579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497">
                  <a:extLst>
                    <a:ext uri="{9D8B030D-6E8A-4147-A177-3AD203B41FA5}">
                      <a16:colId xmlns:a16="http://schemas.microsoft.com/office/drawing/2014/main" val="290280414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078980958"/>
                    </a:ext>
                  </a:extLst>
                </a:gridCol>
                <a:gridCol w="1083129">
                  <a:extLst>
                    <a:ext uri="{9D8B030D-6E8A-4147-A177-3AD203B41FA5}">
                      <a16:colId xmlns:a16="http://schemas.microsoft.com/office/drawing/2014/main" val="1136444898"/>
                    </a:ext>
                  </a:extLst>
                </a:gridCol>
                <a:gridCol w="1186542">
                  <a:extLst>
                    <a:ext uri="{9D8B030D-6E8A-4147-A177-3AD203B41FA5}">
                      <a16:colId xmlns:a16="http://schemas.microsoft.com/office/drawing/2014/main" val="233019767"/>
                    </a:ext>
                  </a:extLst>
                </a:gridCol>
                <a:gridCol w="1186542">
                  <a:extLst>
                    <a:ext uri="{9D8B030D-6E8A-4147-A177-3AD203B41FA5}">
                      <a16:colId xmlns:a16="http://schemas.microsoft.com/office/drawing/2014/main" val="3947384354"/>
                    </a:ext>
                  </a:extLst>
                </a:gridCol>
                <a:gridCol w="1186542">
                  <a:extLst>
                    <a:ext uri="{9D8B030D-6E8A-4147-A177-3AD203B41FA5}">
                      <a16:colId xmlns:a16="http://schemas.microsoft.com/office/drawing/2014/main" val="2811395557"/>
                    </a:ext>
                  </a:extLst>
                </a:gridCol>
                <a:gridCol w="1186542">
                  <a:extLst>
                    <a:ext uri="{9D8B030D-6E8A-4147-A177-3AD203B41FA5}">
                      <a16:colId xmlns:a16="http://schemas.microsoft.com/office/drawing/2014/main" val="1514196498"/>
                    </a:ext>
                  </a:extLst>
                </a:gridCol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LFL-C Bus Voltage (kV)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West Texas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 of Capacitors in Service</a:t>
                      </a:r>
                    </a:p>
                    <a:p>
                      <a:pPr algn="ctr"/>
                      <a:r>
                        <a:rPr lang="en-US" sz="1400" dirty="0"/>
                        <a:t>(4 at LFL-C)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115613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801638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LFL load amount as % of max consumption</a:t>
                      </a:r>
                      <a:endParaRPr lang="en-US" sz="1400" dirty="0"/>
                    </a:p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141.5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143.9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146.3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148.7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151.3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9822450"/>
                  </a:ext>
                </a:extLst>
              </a:tr>
              <a:tr h="41656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140.9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143.2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145.6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148.1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150.6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768923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140.1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142.4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144.8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147.2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149.8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666201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139.1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141.4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143.8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146.3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148.8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4100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77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1219B-6AE4-4EDB-AA99-9F458711B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Case – Winter Off Peak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A263D-C4E3-42EA-B83C-0A75897A3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242424"/>
                </a:solidFill>
              </a:rPr>
              <a:t>Study Date/Time: 01/17/2023 at 11:57 CDT	</a:t>
            </a:r>
          </a:p>
          <a:p>
            <a:r>
              <a:rPr lang="en-US" sz="2400" dirty="0">
                <a:solidFill>
                  <a:srgbClr val="242424"/>
                </a:solidFill>
              </a:rPr>
              <a:t>System Load: 43,121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Wind: 3,014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Solar: 6,339 MW</a:t>
            </a:r>
          </a:p>
          <a:p>
            <a:pPr lvl="1"/>
            <a:endParaRPr lang="en-US" sz="2400" dirty="0">
              <a:solidFill>
                <a:srgbClr val="242424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9D0364-B15C-4C68-882B-2BD651CE1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2F3F16F-9949-4DE8-A5DE-1ACA5405CE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504968"/>
              </p:ext>
            </p:extLst>
          </p:nvPr>
        </p:nvGraphicFramePr>
        <p:xfrm>
          <a:off x="838200" y="3406923"/>
          <a:ext cx="7331526" cy="204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902804142"/>
                    </a:ext>
                  </a:extLst>
                </a:gridCol>
                <a:gridCol w="1072242">
                  <a:extLst>
                    <a:ext uri="{9D8B030D-6E8A-4147-A177-3AD203B41FA5}">
                      <a16:colId xmlns:a16="http://schemas.microsoft.com/office/drawing/2014/main" val="4078980958"/>
                    </a:ext>
                  </a:extLst>
                </a:gridCol>
                <a:gridCol w="1221921">
                  <a:extLst>
                    <a:ext uri="{9D8B030D-6E8A-4147-A177-3AD203B41FA5}">
                      <a16:colId xmlns:a16="http://schemas.microsoft.com/office/drawing/2014/main" val="1136444898"/>
                    </a:ext>
                  </a:extLst>
                </a:gridCol>
                <a:gridCol w="1221921">
                  <a:extLst>
                    <a:ext uri="{9D8B030D-6E8A-4147-A177-3AD203B41FA5}">
                      <a16:colId xmlns:a16="http://schemas.microsoft.com/office/drawing/2014/main" val="233019767"/>
                    </a:ext>
                  </a:extLst>
                </a:gridCol>
                <a:gridCol w="1221921">
                  <a:extLst>
                    <a:ext uri="{9D8B030D-6E8A-4147-A177-3AD203B41FA5}">
                      <a16:colId xmlns:a16="http://schemas.microsoft.com/office/drawing/2014/main" val="3947384354"/>
                    </a:ext>
                  </a:extLst>
                </a:gridCol>
                <a:gridCol w="1221921">
                  <a:extLst>
                    <a:ext uri="{9D8B030D-6E8A-4147-A177-3AD203B41FA5}">
                      <a16:colId xmlns:a16="http://schemas.microsoft.com/office/drawing/2014/main" val="2811395557"/>
                    </a:ext>
                  </a:extLst>
                </a:gridCol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LFL-D Bus Voltage (kV)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West Texas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 of Capacitors in Service</a:t>
                      </a:r>
                    </a:p>
                    <a:p>
                      <a:pPr algn="ctr"/>
                      <a:r>
                        <a:rPr lang="en-US" sz="1400" dirty="0"/>
                        <a:t>(3 at Station-2)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115613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80163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LFL load amount as % of max consumption</a:t>
                      </a:r>
                      <a:endParaRPr lang="en-US" sz="1400" dirty="0"/>
                    </a:p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142.2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143.1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143.9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144.8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9822450"/>
                  </a:ext>
                </a:extLst>
              </a:tr>
              <a:tr h="41656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141.6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142.4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143.2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144.1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7689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09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B5FE6-BE70-43A7-94B9-B839CE05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18318"/>
          </a:xfrm>
        </p:spPr>
        <p:txBody>
          <a:bodyPr/>
          <a:lstStyle/>
          <a:p>
            <a:r>
              <a:rPr lang="en-US" dirty="0"/>
              <a:t>LFL-47 Consider Voltage Control/Stability impacts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8ADA2-4367-47ED-AAC2-1F2E7DCF1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impacts of LFL’s interval behavior on voltage control and/or voltage stability.</a:t>
            </a:r>
          </a:p>
          <a:p>
            <a:pPr lvl="1"/>
            <a:r>
              <a:rPr lang="en-US" dirty="0"/>
              <a:t>Do variances in LFL consumption cause transmission connected substation voltage to vary?</a:t>
            </a:r>
          </a:p>
          <a:p>
            <a:pPr lvl="1"/>
            <a:r>
              <a:rPr lang="en-US" dirty="0"/>
              <a:t>Do variances in LFL consumption cause the need for additional reactive switching of existing reactive devices?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38AF57-739D-4D9A-8E40-939FCC9E01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03947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ADCE8-F809-43B3-85CC-E84829A58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D6B46-D534-414C-9EEC-752D8136F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At this time, current operational procedures appear to be sufficient to handle Large Load fluctuations.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5523B-1368-4E55-8DDD-811C834FC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99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B5FE6-BE70-43A7-94B9-B839CE05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18318"/>
          </a:xfrm>
        </p:spPr>
        <p:txBody>
          <a:bodyPr/>
          <a:lstStyle/>
          <a:p>
            <a:r>
              <a:rPr lang="en-US" dirty="0"/>
              <a:t>LFL-47 Consider Voltage Control/Stability impacts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8ADA2-4367-47ED-AAC2-1F2E7DCF1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Variance in voltage relative to system conditions</a:t>
            </a:r>
          </a:p>
          <a:p>
            <a:pPr lvl="1"/>
            <a:r>
              <a:rPr lang="en-US" dirty="0"/>
              <a:t>Evaluated 4 of the current LFLs</a:t>
            </a:r>
          </a:p>
          <a:p>
            <a:pPr lvl="2"/>
            <a:r>
              <a:rPr lang="en-US" dirty="0"/>
              <a:t>Size</a:t>
            </a:r>
          </a:p>
          <a:p>
            <a:pPr lvl="2"/>
            <a:r>
              <a:rPr lang="en-US" dirty="0"/>
              <a:t>Location - POI Strength</a:t>
            </a:r>
          </a:p>
          <a:p>
            <a:pPr lvl="2"/>
            <a:r>
              <a:rPr lang="en-US" dirty="0"/>
              <a:t>On Peak</a:t>
            </a:r>
          </a:p>
          <a:p>
            <a:pPr lvl="2"/>
            <a:r>
              <a:rPr lang="en-US" dirty="0"/>
              <a:t>Off Peak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38AF57-739D-4D9A-8E40-939FCC9E01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6722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4ADA2-F4A1-4042-B748-E24C214873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On Peak</a:t>
            </a:r>
          </a:p>
        </p:txBody>
      </p:sp>
    </p:spTree>
    <p:extLst>
      <p:ext uri="{BB962C8B-B14F-4D97-AF65-F5344CB8AC3E}">
        <p14:creationId xmlns:p14="http://schemas.microsoft.com/office/powerpoint/2010/main" val="985544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1219B-6AE4-4EDB-AA99-9F458711B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Case – Summer Peak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A263D-C4E3-42EA-B83C-0A75897A3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242424"/>
                </a:solidFill>
              </a:rPr>
              <a:t>Study Date/Time: 07/20/2022 at 16:52 CDT	</a:t>
            </a:r>
          </a:p>
          <a:p>
            <a:r>
              <a:rPr lang="en-US" sz="2400" dirty="0">
                <a:solidFill>
                  <a:srgbClr val="242424"/>
                </a:solidFill>
              </a:rPr>
              <a:t>System Load: 86,138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Wind: 7,754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Solar: 8,156 MW</a:t>
            </a:r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9D0364-B15C-4C68-882B-2BD651CE1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2F3F16F-9949-4DE8-A5DE-1ACA5405CE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557475"/>
              </p:ext>
            </p:extLst>
          </p:nvPr>
        </p:nvGraphicFramePr>
        <p:xfrm>
          <a:off x="1066800" y="3200400"/>
          <a:ext cx="6995160" cy="262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9032">
                  <a:extLst>
                    <a:ext uri="{9D8B030D-6E8A-4147-A177-3AD203B41FA5}">
                      <a16:colId xmlns:a16="http://schemas.microsoft.com/office/drawing/2014/main" val="2902804142"/>
                    </a:ext>
                  </a:extLst>
                </a:gridCol>
                <a:gridCol w="1399032">
                  <a:extLst>
                    <a:ext uri="{9D8B030D-6E8A-4147-A177-3AD203B41FA5}">
                      <a16:colId xmlns:a16="http://schemas.microsoft.com/office/drawing/2014/main" val="4078980958"/>
                    </a:ext>
                  </a:extLst>
                </a:gridCol>
                <a:gridCol w="1399032">
                  <a:extLst>
                    <a:ext uri="{9D8B030D-6E8A-4147-A177-3AD203B41FA5}">
                      <a16:colId xmlns:a16="http://schemas.microsoft.com/office/drawing/2014/main" val="1136444898"/>
                    </a:ext>
                  </a:extLst>
                </a:gridCol>
                <a:gridCol w="1399032">
                  <a:extLst>
                    <a:ext uri="{9D8B030D-6E8A-4147-A177-3AD203B41FA5}">
                      <a16:colId xmlns:a16="http://schemas.microsoft.com/office/drawing/2014/main" val="3947384354"/>
                    </a:ext>
                  </a:extLst>
                </a:gridCol>
                <a:gridCol w="1399032">
                  <a:extLst>
                    <a:ext uri="{9D8B030D-6E8A-4147-A177-3AD203B41FA5}">
                      <a16:colId xmlns:a16="http://schemas.microsoft.com/office/drawing/2014/main" val="1544760888"/>
                    </a:ext>
                  </a:extLst>
                </a:gridCol>
              </a:tblGrid>
              <a:tr h="574360">
                <a:tc rowSpan="2" gridSpan="2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LFL-A Bus Voltage (kV)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Central Texas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 of Capacitors in Service</a:t>
                      </a:r>
                    </a:p>
                    <a:p>
                      <a:pPr algn="ctr"/>
                      <a:r>
                        <a:rPr lang="en-US" sz="1400" dirty="0"/>
                        <a:t>(6 at LFL_A)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115613"/>
                  </a:ext>
                </a:extLst>
              </a:tr>
              <a:tr h="411062">
                <a:tc gridSpan="2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801638"/>
                  </a:ext>
                </a:extLst>
              </a:tr>
              <a:tr h="411062"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LFL load amount as % of max consumption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138.9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140.7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142.5 kV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822450"/>
                  </a:ext>
                </a:extLst>
              </a:tr>
              <a:tr h="411062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138.8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140.6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142.4 kV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689238"/>
                  </a:ext>
                </a:extLst>
              </a:tr>
              <a:tr h="411062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138.5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140.3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142.1 kV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545767"/>
                  </a:ext>
                </a:extLst>
              </a:tr>
              <a:tr h="411062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138.4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140.1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141.9 kV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662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96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1219B-6AE4-4EDB-AA99-9F458711B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Case – Winter Peak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A263D-C4E3-42EA-B83C-0A75897A3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242424"/>
                </a:solidFill>
              </a:rPr>
              <a:t>Study Date/Time: 12/23/2022 at 07:31 CDT	</a:t>
            </a:r>
          </a:p>
          <a:p>
            <a:r>
              <a:rPr lang="en-US" sz="2400" dirty="0">
                <a:solidFill>
                  <a:srgbClr val="242424"/>
                </a:solidFill>
              </a:rPr>
              <a:t>System Load: 79,272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Wind: 12,339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Solar: 64 MW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9D0364-B15C-4C68-882B-2BD651CE1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2F3F16F-9949-4DE8-A5DE-1ACA5405CE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620346"/>
              </p:ext>
            </p:extLst>
          </p:nvPr>
        </p:nvGraphicFramePr>
        <p:xfrm>
          <a:off x="1226820" y="3415595"/>
          <a:ext cx="6766560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312">
                  <a:extLst>
                    <a:ext uri="{9D8B030D-6E8A-4147-A177-3AD203B41FA5}">
                      <a16:colId xmlns:a16="http://schemas.microsoft.com/office/drawing/2014/main" val="2902804142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4078980958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1136444898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3947384354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1544760888"/>
                    </a:ext>
                  </a:extLst>
                </a:gridCol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LFL-A Bus Voltage (kV)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Central Texas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 of Capacitors in Service</a:t>
                      </a:r>
                    </a:p>
                    <a:p>
                      <a:pPr algn="ctr"/>
                      <a:r>
                        <a:rPr lang="en-US" sz="1400" dirty="0"/>
                        <a:t>(6 at LFL-A)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115613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801638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LFL load amount as % of max consumption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139.9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141.6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143.5 kV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8224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139.8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141.6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143.4 kV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68923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138.6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140.4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142.2 kV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5457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138.6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140.4 kV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142.2 kV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662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8473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1219B-6AE4-4EDB-AA99-9F458711B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Case – Summer Peak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A263D-C4E3-42EA-B83C-0A75897A3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242424"/>
                </a:solidFill>
              </a:rPr>
              <a:t>Study Date/Time: 07/20/2022 at 16:52 CDT	</a:t>
            </a:r>
          </a:p>
          <a:p>
            <a:r>
              <a:rPr lang="en-US" sz="2400" dirty="0">
                <a:solidFill>
                  <a:srgbClr val="242424"/>
                </a:solidFill>
              </a:rPr>
              <a:t>System Load: 86,138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Wind: 7,754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Solar: 8,156 MW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9D0364-B15C-4C68-882B-2BD651CE1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2F3F16F-9949-4DE8-A5DE-1ACA5405CE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366477"/>
              </p:ext>
            </p:extLst>
          </p:nvPr>
        </p:nvGraphicFramePr>
        <p:xfrm>
          <a:off x="1865376" y="3352800"/>
          <a:ext cx="541324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312">
                  <a:extLst>
                    <a:ext uri="{9D8B030D-6E8A-4147-A177-3AD203B41FA5}">
                      <a16:colId xmlns:a16="http://schemas.microsoft.com/office/drawing/2014/main" val="2902804142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4078980958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1136444898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3947384354"/>
                    </a:ext>
                  </a:extLst>
                </a:gridCol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LFL-B Bus Voltage (kV)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Pan Handle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 of Capacitors in Service</a:t>
                      </a:r>
                    </a:p>
                    <a:p>
                      <a:pPr algn="ctr"/>
                      <a:r>
                        <a:rPr lang="en-US" sz="1400" dirty="0"/>
                        <a:t>(2 at Station-1)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115613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801638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LFL load amount as % of max consumption</a:t>
                      </a:r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357.7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358.5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9822450"/>
                  </a:ext>
                </a:extLst>
              </a:tr>
              <a:tr h="41656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357.6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358.4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768923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357.6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358.3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6662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809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1219B-6AE4-4EDB-AA99-9F458711B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Case – Winter Peak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A263D-C4E3-42EA-B83C-0A75897A3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242424"/>
                </a:solidFill>
              </a:rPr>
              <a:t>Study Date/Time: 12/23/2022 at 07:31 CDT	</a:t>
            </a:r>
          </a:p>
          <a:p>
            <a:r>
              <a:rPr lang="en-US" sz="2400" dirty="0">
                <a:solidFill>
                  <a:srgbClr val="242424"/>
                </a:solidFill>
              </a:rPr>
              <a:t>System Load: 79,272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Wind: 12,339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Solar: 64 MW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9D0364-B15C-4C68-882B-2BD651CE1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2F3F16F-9949-4DE8-A5DE-1ACA5405CE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007"/>
              </p:ext>
            </p:extLst>
          </p:nvPr>
        </p:nvGraphicFramePr>
        <p:xfrm>
          <a:off x="1903476" y="3276600"/>
          <a:ext cx="5413248" cy="226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312">
                  <a:extLst>
                    <a:ext uri="{9D8B030D-6E8A-4147-A177-3AD203B41FA5}">
                      <a16:colId xmlns:a16="http://schemas.microsoft.com/office/drawing/2014/main" val="2902804142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4078980958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1136444898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3947384354"/>
                    </a:ext>
                  </a:extLst>
                </a:gridCol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LFL-B Bus Voltage (kV)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Pan Handle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 of Capacitors in Service</a:t>
                      </a:r>
                    </a:p>
                    <a:p>
                      <a:pPr algn="ctr"/>
                      <a:r>
                        <a:rPr lang="en-US" sz="1400" dirty="0"/>
                        <a:t>(2 at Station-1)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115613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801638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LFL load amount as % of max consumption</a:t>
                      </a:r>
                      <a:endParaRPr lang="en-US" sz="1400" dirty="0"/>
                    </a:p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359.5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360.8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9822450"/>
                  </a:ext>
                </a:extLst>
              </a:tr>
              <a:tr h="41656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359.4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360.8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768923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359.4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360.8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6662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9947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1219B-6AE4-4EDB-AA99-9F458711B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Case – Summer Peak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A263D-C4E3-42EA-B83C-0A75897A3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242424"/>
                </a:solidFill>
              </a:rPr>
              <a:t>Study Date/Time: 07/20/2022 at 16:52 CDT	</a:t>
            </a:r>
          </a:p>
          <a:p>
            <a:r>
              <a:rPr lang="en-US" sz="2400" dirty="0">
                <a:solidFill>
                  <a:srgbClr val="242424"/>
                </a:solidFill>
              </a:rPr>
              <a:t>System Load: 86,138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Wind: 7,754 MW</a:t>
            </a:r>
          </a:p>
          <a:p>
            <a:r>
              <a:rPr lang="en-US" sz="2400" dirty="0">
                <a:solidFill>
                  <a:srgbClr val="242424"/>
                </a:solidFill>
              </a:rPr>
              <a:t>Total Solar: 8,156 MW</a:t>
            </a:r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9D0364-B15C-4C68-882B-2BD651CE1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017DC39-4C98-4B8B-AF98-47E3A2EBE5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245926"/>
              </p:ext>
            </p:extLst>
          </p:nvPr>
        </p:nvGraphicFramePr>
        <p:xfrm>
          <a:off x="457203" y="3429000"/>
          <a:ext cx="830579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897">
                  <a:extLst>
                    <a:ext uri="{9D8B030D-6E8A-4147-A177-3AD203B41FA5}">
                      <a16:colId xmlns:a16="http://schemas.microsoft.com/office/drawing/2014/main" val="290280414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4078980958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1136444898"/>
                    </a:ext>
                  </a:extLst>
                </a:gridCol>
                <a:gridCol w="1186542">
                  <a:extLst>
                    <a:ext uri="{9D8B030D-6E8A-4147-A177-3AD203B41FA5}">
                      <a16:colId xmlns:a16="http://schemas.microsoft.com/office/drawing/2014/main" val="233019767"/>
                    </a:ext>
                  </a:extLst>
                </a:gridCol>
                <a:gridCol w="1186542">
                  <a:extLst>
                    <a:ext uri="{9D8B030D-6E8A-4147-A177-3AD203B41FA5}">
                      <a16:colId xmlns:a16="http://schemas.microsoft.com/office/drawing/2014/main" val="3947384354"/>
                    </a:ext>
                  </a:extLst>
                </a:gridCol>
                <a:gridCol w="1186542">
                  <a:extLst>
                    <a:ext uri="{9D8B030D-6E8A-4147-A177-3AD203B41FA5}">
                      <a16:colId xmlns:a16="http://schemas.microsoft.com/office/drawing/2014/main" val="2811395557"/>
                    </a:ext>
                  </a:extLst>
                </a:gridCol>
                <a:gridCol w="1186542">
                  <a:extLst>
                    <a:ext uri="{9D8B030D-6E8A-4147-A177-3AD203B41FA5}">
                      <a16:colId xmlns:a16="http://schemas.microsoft.com/office/drawing/2014/main" val="1514196498"/>
                    </a:ext>
                  </a:extLst>
                </a:gridCol>
              </a:tblGrid>
              <a:tr h="370840">
                <a:tc rowSpan="2" gridSpan="2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LFL-C Bus Voltage (kV)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West Texas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Number of Capacitors in Service</a:t>
                      </a:r>
                    </a:p>
                    <a:p>
                      <a:pPr algn="ctr"/>
                      <a:r>
                        <a:rPr lang="en-US" sz="1400" dirty="0"/>
                        <a:t>(4 at LFL-C)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115613"/>
                  </a:ext>
                </a:extLst>
              </a:tr>
              <a:tr h="370840">
                <a:tc gridSpan="2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 Load MW (SNDSW XFMR1 and SNDOW LD_ALCOA)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801638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LFL load amount as % of max consumption</a:t>
                      </a:r>
                      <a:endParaRPr lang="en-US" sz="1400" dirty="0"/>
                    </a:p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141.6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143.3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146.3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149.5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152.9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9822450"/>
                  </a:ext>
                </a:extLst>
              </a:tr>
              <a:tr h="41656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140.7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142.4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145.4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148.6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151.9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768923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139.6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141.2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144.3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147.4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150.8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666201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136.9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139.8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142.9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146 kV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149.3 kV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4100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25360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c34af464-7aa1-4edd-9be4-83dffc1cb926"/>
    <ds:schemaRef ds:uri="http://www.w3.org/XML/1998/namespace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44526</TotalTime>
  <Words>1852</Words>
  <Application>Microsoft Office PowerPoint</Application>
  <PresentationFormat>On-screen Show (4:3)</PresentationFormat>
  <Paragraphs>498</Paragraphs>
  <Slides>20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1_Custom Design</vt:lpstr>
      <vt:lpstr>Office Theme</vt:lpstr>
      <vt:lpstr>Custom Design</vt:lpstr>
      <vt:lpstr>PowerPoint Presentation</vt:lpstr>
      <vt:lpstr>LFL-47 Consider Voltage Control/Stability impacts</vt:lpstr>
      <vt:lpstr>LFL-47 Consider Voltage Control/Stability impacts</vt:lpstr>
      <vt:lpstr>On Peak</vt:lpstr>
      <vt:lpstr>Real-Time Case – Summer Peak</vt:lpstr>
      <vt:lpstr>Real-Time Case – Winter Peak</vt:lpstr>
      <vt:lpstr>Real-Time Case – Summer Peak</vt:lpstr>
      <vt:lpstr>Real-Time Case – Winter Peak</vt:lpstr>
      <vt:lpstr>Real-Time Case – Summer Peak</vt:lpstr>
      <vt:lpstr>Real-Time Case – Winter Peak</vt:lpstr>
      <vt:lpstr>Real-Time Case – Summer Peak</vt:lpstr>
      <vt:lpstr>Real-Time Case – Winter Peak</vt:lpstr>
      <vt:lpstr>Off Peak</vt:lpstr>
      <vt:lpstr>Real-Time Case – Winter Off Peak</vt:lpstr>
      <vt:lpstr>Real-Time Case – Winter Off Peak</vt:lpstr>
      <vt:lpstr>Real-Time Case – Winter Off Peak</vt:lpstr>
      <vt:lpstr>Real-Time Case – Winter Off Peak</vt:lpstr>
      <vt:lpstr>Real-Time Case – Winter Off Peak</vt:lpstr>
      <vt:lpstr>Real-Time Case – Winter Off Peak</vt:lpstr>
      <vt:lpstr>Takeaway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Freddy G</cp:lastModifiedBy>
  <cp:revision>291</cp:revision>
  <cp:lastPrinted>2016-01-21T20:53:15Z</cp:lastPrinted>
  <dcterms:created xsi:type="dcterms:W3CDTF">2016-01-21T15:20:31Z</dcterms:created>
  <dcterms:modified xsi:type="dcterms:W3CDTF">2023-02-16T19:14:04Z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