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329" r:id="rId7"/>
    <p:sldId id="327" r:id="rId8"/>
    <p:sldId id="328" r:id="rId9"/>
    <p:sldId id="330" r:id="rId10"/>
    <p:sldId id="318" r:id="rId11"/>
    <p:sldId id="320" r:id="rId12"/>
    <p:sldId id="315" r:id="rId13"/>
    <p:sldId id="317" r:id="rId14"/>
    <p:sldId id="343" r:id="rId15"/>
    <p:sldId id="331" r:id="rId16"/>
    <p:sldId id="344" r:id="rId17"/>
    <p:sldId id="340" r:id="rId18"/>
    <p:sldId id="319" r:id="rId19"/>
    <p:sldId id="348" r:id="rId20"/>
    <p:sldId id="338" r:id="rId21"/>
    <p:sldId id="346" r:id="rId22"/>
    <p:sldId id="335" r:id="rId23"/>
    <p:sldId id="339" r:id="rId24"/>
    <p:sldId id="345" r:id="rId25"/>
    <p:sldId id="350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74E12A-1B5E-7698-D623-935F4BF3DC28}" name="Lee, Alex" initials="LA" userId="S::Alex.Lee@ercot.com::e5e9e365-afbe-44ad-87a8-74a5a714bd1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7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86303" autoAdjust="0"/>
  </p:normalViewPr>
  <p:slideViewPr>
    <p:cSldViewPr showGuides="1">
      <p:cViewPr varScale="1">
        <p:scale>
          <a:sx n="95" d="100"/>
          <a:sy n="95" d="100"/>
        </p:scale>
        <p:origin x="90" y="30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415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SNDSW XFMR1 – 600 Max MW</a:t>
            </a:r>
          </a:p>
          <a:p>
            <a:r>
              <a:rPr lang="en-US" dirty="0"/>
              <a:t>SNDOW LD_ALCOA – 70 Max MW</a:t>
            </a:r>
          </a:p>
          <a:p>
            <a:endParaRPr lang="en-US" dirty="0"/>
          </a:p>
          <a:p>
            <a:r>
              <a:rPr lang="en-US" dirty="0" err="1"/>
              <a:t>Basecase</a:t>
            </a:r>
            <a:r>
              <a:rPr lang="en-US" dirty="0"/>
              <a:t> violations are caused when scenario is in </a:t>
            </a:r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/>
              <a:t>on table</a:t>
            </a:r>
          </a:p>
          <a:p>
            <a:endParaRPr lang="en-US" dirty="0"/>
          </a:p>
          <a:p>
            <a:r>
              <a:rPr lang="en-US" dirty="0"/>
              <a:t>1/17/2023 at 11:42 am:</a:t>
            </a:r>
          </a:p>
          <a:p>
            <a:r>
              <a:rPr lang="en-US" dirty="0"/>
              <a:t>Lowest WIND (2744.7 MW)</a:t>
            </a:r>
          </a:p>
          <a:p>
            <a:r>
              <a:rPr lang="en-US" dirty="0"/>
              <a:t>Solar (6,044 MW)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18266 and 18267 caps at SNDSW do not turn on when you want to turn on all the 6 caps at this station and the XFMR1 and LC_ALCOA loads are 0 or 0/70 MW scenarios. In total there are only 4 caps online. On the other hand, 5 capacitors are online for 300/0 and 370 MW scenarios. </a:t>
            </a:r>
          </a:p>
          <a:p>
            <a:endParaRPr lang="en-US" dirty="0"/>
          </a:p>
          <a:p>
            <a:r>
              <a:rPr lang="en-US" dirty="0"/>
              <a:t>Making 431 and 421 lines out with 370 MW load for XFMR1 and LD_ALCOA without caps voltage at SNDSW is 136 kV, after adding 6 caps was 140.7 KV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96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SNDSW XFMR1 – 600 Max MW</a:t>
            </a:r>
          </a:p>
          <a:p>
            <a:r>
              <a:rPr lang="en-US" dirty="0"/>
              <a:t>SNDOW LD_ALCOA – 70 Max MW</a:t>
            </a:r>
          </a:p>
          <a:p>
            <a:r>
              <a:rPr lang="en-US" dirty="0">
                <a:solidFill>
                  <a:srgbClr val="FF0000"/>
                </a:solidFill>
              </a:rPr>
              <a:t>******Change to % of total site load</a:t>
            </a:r>
          </a:p>
          <a:p>
            <a:endParaRPr lang="en-US" dirty="0"/>
          </a:p>
          <a:p>
            <a:r>
              <a:rPr lang="en-US" dirty="0" err="1"/>
              <a:t>Basecase</a:t>
            </a:r>
            <a:r>
              <a:rPr lang="en-US" dirty="0"/>
              <a:t> violations are caused when scenario is in </a:t>
            </a:r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/>
              <a:t>on table</a:t>
            </a:r>
          </a:p>
          <a:p>
            <a:endParaRPr lang="en-US" dirty="0"/>
          </a:p>
          <a:p>
            <a:r>
              <a:rPr lang="en-US" dirty="0"/>
              <a:t>1/17/2023 at 11:41 am:</a:t>
            </a:r>
          </a:p>
          <a:p>
            <a:r>
              <a:rPr lang="en-US" dirty="0"/>
              <a:t>Lowest WIND (2744.7 MW)</a:t>
            </a:r>
          </a:p>
          <a:p>
            <a:r>
              <a:rPr lang="en-US" dirty="0"/>
              <a:t>Solar (6,044 MW)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18266 and 18267 caps at SNDSW do not turn on when you want to turn on all the 6 caps at this station and the XFMR1 and LC_ALCOA loads are 0 or 0/70 MW scenarios. In total there are only 4 caps online. On the other hand, 5 capacitors are online for 300/0 and 370 MW scenarios. </a:t>
            </a:r>
          </a:p>
          <a:p>
            <a:endParaRPr lang="en-US" dirty="0"/>
          </a:p>
          <a:p>
            <a:r>
              <a:rPr lang="en-US" dirty="0"/>
              <a:t>Making 431 and 421 lines out with 370 MW load for XFMR1 and LD_ALCOA without caps voltage at SNDSW is 136 kV, after adding 6 caps was 140.7 KV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7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1/17/2023 at 11:42 am:</a:t>
            </a:r>
          </a:p>
          <a:p>
            <a:r>
              <a:rPr lang="en-US" dirty="0"/>
              <a:t>Lowest WIND (2744.7 MW)</a:t>
            </a:r>
          </a:p>
          <a:p>
            <a:r>
              <a:rPr lang="en-US" dirty="0"/>
              <a:t>Solar (6,044 MW)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20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1/19/2023 at 02:44 am:</a:t>
            </a:r>
          </a:p>
          <a:p>
            <a:r>
              <a:rPr lang="en-US" dirty="0"/>
              <a:t>Lowest WIND (19,393 MW)</a:t>
            </a:r>
          </a:p>
          <a:p>
            <a:r>
              <a:rPr lang="en-US" dirty="0"/>
              <a:t>Solar (0.1733 MW)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67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8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Load at LONESTAR at 0 MW, ALL caps on at LONESTAR, All caps OFF at PCOVE, GEMCRY_1 at 0 MW = 143.4 kV NO voltage violation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Load at LONESTAR Loads at 160 MW, ALL caps on at LONESTAR, BCGWRW_1 at 80 MW, All caps ON at PCOVE, GEMCRY_1 at 80 MW = 144.8 kV NO voltage violation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Load at LONESTAR at 0 MW, ALL caps on at LONESTAR, All caps ON at PCOVE, GEMCRY_1 at 0 MW = 145.9 kV HIGH VOLTAGE VIOLATION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Load at LONESTAR at 0 MW, ALL caps on at LONESTAR, All caps ON at PCOVE, GEMCRY_1 at 80 MW = 145.3 kV HIGH VOLTAGE VIOLATION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8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3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4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3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49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EMS_RT_20221223_0731_HV_LILI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32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41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EMS_RT_20221223_0731_HV_LILI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  <a:prstGeom prst="rect">
            <a:avLst/>
          </a:prstGeo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743200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LFL-47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Consider Voltage Control/Stability impacts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prstClr val="black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783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12/23/2022 at 07:31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79,272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12,339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64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0F6300-A4EC-43EA-9478-9F15155A6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84245"/>
              </p:ext>
            </p:extLst>
          </p:nvPr>
        </p:nvGraphicFramePr>
        <p:xfrm>
          <a:off x="419103" y="3276600"/>
          <a:ext cx="830579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697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083129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33019767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811395557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1514196498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LFL-C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(4 at LFL-C)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147.4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149.9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152.4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144.3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146.7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149.2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151.8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148.4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151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147.5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150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4100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40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Summer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07/20/2022 at 16:52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86,138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7,754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8,156 MW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EA45E5-AE2B-4DBF-92C0-0C4220F03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802745"/>
              </p:ext>
            </p:extLst>
          </p:nvPr>
        </p:nvGraphicFramePr>
        <p:xfrm>
          <a:off x="1050474" y="3489766"/>
          <a:ext cx="7119252" cy="20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26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33019767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811395557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LFL-D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(3 at Station-2)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141.9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142.7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144.3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58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12/23/2022 at 07:31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79,272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12,339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64 MW</a:t>
            </a:r>
          </a:p>
          <a:p>
            <a:pPr lvl="1"/>
            <a:endParaRPr lang="en-US" sz="2400" dirty="0">
              <a:solidFill>
                <a:srgbClr val="24242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0040"/>
              </p:ext>
            </p:extLst>
          </p:nvPr>
        </p:nvGraphicFramePr>
        <p:xfrm>
          <a:off x="982437" y="3657600"/>
          <a:ext cx="7255326" cy="20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151163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209221">
                  <a:extLst>
                    <a:ext uri="{9D8B030D-6E8A-4147-A177-3AD203B41FA5}">
                      <a16:colId xmlns:a16="http://schemas.microsoft.com/office/drawing/2014/main" val="233019767"/>
                    </a:ext>
                  </a:extLst>
                </a:gridCol>
                <a:gridCol w="1209221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209221">
                  <a:extLst>
                    <a:ext uri="{9D8B030D-6E8A-4147-A177-3AD203B41FA5}">
                      <a16:colId xmlns:a16="http://schemas.microsoft.com/office/drawing/2014/main" val="2811395557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LFL-D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(3 at Station-2)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143.8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145.5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848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ADA2-F4A1-4042-B748-E24C21487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 Peak</a:t>
            </a:r>
          </a:p>
        </p:txBody>
      </p:sp>
    </p:spTree>
    <p:extLst>
      <p:ext uri="{BB962C8B-B14F-4D97-AF65-F5344CB8AC3E}">
        <p14:creationId xmlns:p14="http://schemas.microsoft.com/office/powerpoint/2010/main" val="285948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26433"/>
              </p:ext>
            </p:extLst>
          </p:nvPr>
        </p:nvGraphicFramePr>
        <p:xfrm>
          <a:off x="1295400" y="3457708"/>
          <a:ext cx="676656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544760888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LFL-A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Central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(6 at LFL-A)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142.1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142.3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145.6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140.9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144.0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145.3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138.1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141.3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142.5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457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137.6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139.8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142.0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B83DCEBA-4A71-4D0B-AD9D-CD007F11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Real-Time Case – Winter Off Peak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2A313E-D8F5-4219-9989-6578D9D95A98}"/>
              </a:ext>
            </a:extLst>
          </p:cNvPr>
          <p:cNvSpPr txBox="1">
            <a:spLocks/>
          </p:cNvSpPr>
          <p:nvPr/>
        </p:nvSpPr>
        <p:spPr>
          <a:xfrm>
            <a:off x="403104" y="985520"/>
            <a:ext cx="8534400" cy="50056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242424"/>
                </a:solidFill>
              </a:rPr>
              <a:t>Study Date/Time: 01/17/2023 at 11:42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46,620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2,780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6,184 MW</a:t>
            </a:r>
          </a:p>
          <a:p>
            <a:pPr lvl="1"/>
            <a:endParaRPr lang="en-US" sz="2400" dirty="0">
              <a:solidFill>
                <a:srgbClr val="2424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440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46721"/>
              </p:ext>
            </p:extLst>
          </p:nvPr>
        </p:nvGraphicFramePr>
        <p:xfrm>
          <a:off x="1295400" y="3457708"/>
          <a:ext cx="676656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544760888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LFL-A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Central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(6 at LFL-A)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141.3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142.5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145.8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141.1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142.3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145.5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138.3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140.5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142.7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457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138.8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140.0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142.2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B83DCEBA-4A71-4D0B-AD9D-CD007F11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Real-Time Case – Winter Off Peak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CFA2C1-E5BB-4703-B8D6-26CF4FE87904}"/>
              </a:ext>
            </a:extLst>
          </p:cNvPr>
          <p:cNvSpPr txBox="1">
            <a:spLocks/>
          </p:cNvSpPr>
          <p:nvPr/>
        </p:nvSpPr>
        <p:spPr>
          <a:xfrm>
            <a:off x="457200" y="1066800"/>
            <a:ext cx="8534400" cy="50056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242424"/>
                </a:solidFill>
              </a:rPr>
              <a:t>Study Date/Time: 01/19/2023 at 0244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39,656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19,622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16 MW</a:t>
            </a:r>
          </a:p>
          <a:p>
            <a:pPr lvl="1"/>
            <a:endParaRPr lang="en-US" sz="2400" dirty="0">
              <a:solidFill>
                <a:srgbClr val="2424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72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Off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01/17/2023 at 11:42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46,620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2,780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6,184 MW</a:t>
            </a:r>
          </a:p>
          <a:p>
            <a:pPr lvl="1"/>
            <a:endParaRPr lang="en-US" sz="2400" dirty="0">
              <a:solidFill>
                <a:srgbClr val="24242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56353"/>
              </p:ext>
            </p:extLst>
          </p:nvPr>
        </p:nvGraphicFramePr>
        <p:xfrm>
          <a:off x="1903476" y="3483019"/>
          <a:ext cx="5413248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LFL-B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Pan Handle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(2 at Station-1)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358.7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360.2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360.1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360.0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987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Off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01/19/2023 at 0244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39,656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19,622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16 MW</a:t>
            </a:r>
          </a:p>
          <a:p>
            <a:pPr lvl="1"/>
            <a:endParaRPr lang="en-US" sz="2400" dirty="0">
              <a:solidFill>
                <a:srgbClr val="24242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460914"/>
              </p:ext>
            </p:extLst>
          </p:nvPr>
        </p:nvGraphicFramePr>
        <p:xfrm>
          <a:off x="1903476" y="3483019"/>
          <a:ext cx="5413248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LFL-B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Pan Handle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(2 at Station-1)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359.3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359.3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359.4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571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Off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01/17/2023 at 11:57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43,121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3,014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6,339 MW</a:t>
            </a:r>
          </a:p>
          <a:p>
            <a:pPr lvl="1"/>
            <a:endParaRPr lang="en-US" sz="2400" dirty="0">
              <a:solidFill>
                <a:srgbClr val="24242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89533"/>
              </p:ext>
            </p:extLst>
          </p:nvPr>
        </p:nvGraphicFramePr>
        <p:xfrm>
          <a:off x="419103" y="3276600"/>
          <a:ext cx="830579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97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083129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33019767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811395557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1514196498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LFL-C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(4 at LFL-C)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143.9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146.3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148.7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151.3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140.9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148.1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150.6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140.1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144.8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147.2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149.8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139.1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143.8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146.3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148.8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4100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77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Off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01/17/2023 at 11:57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43,121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3,014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6,339 MW</a:t>
            </a:r>
          </a:p>
          <a:p>
            <a:pPr lvl="1"/>
            <a:endParaRPr lang="en-US" sz="2400" dirty="0">
              <a:solidFill>
                <a:srgbClr val="24242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04968"/>
              </p:ext>
            </p:extLst>
          </p:nvPr>
        </p:nvGraphicFramePr>
        <p:xfrm>
          <a:off x="838200" y="3406923"/>
          <a:ext cx="7331526" cy="20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07224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221921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221921">
                  <a:extLst>
                    <a:ext uri="{9D8B030D-6E8A-4147-A177-3AD203B41FA5}">
                      <a16:colId xmlns:a16="http://schemas.microsoft.com/office/drawing/2014/main" val="233019767"/>
                    </a:ext>
                  </a:extLst>
                </a:gridCol>
                <a:gridCol w="1221921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221921">
                  <a:extLst>
                    <a:ext uri="{9D8B030D-6E8A-4147-A177-3AD203B41FA5}">
                      <a16:colId xmlns:a16="http://schemas.microsoft.com/office/drawing/2014/main" val="2811395557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LFL-D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(3 at Station-2)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143.1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143.9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144.1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0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5FE6-BE70-43A7-94B9-B839CE05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dirty="0"/>
              <a:t>LFL-47 Consider Voltage Control/Stability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ADA2-4367-47ED-AAC2-1F2E7DCF1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impacts of LFL’s interval behavior on voltage control and/or voltage stability.</a:t>
            </a:r>
          </a:p>
          <a:p>
            <a:pPr lvl="1"/>
            <a:r>
              <a:rPr lang="en-US" dirty="0"/>
              <a:t>Do variances in LFL consumption cause transmission connected substation voltage to vary?</a:t>
            </a:r>
          </a:p>
          <a:p>
            <a:pPr lvl="1"/>
            <a:r>
              <a:rPr lang="en-US" dirty="0"/>
              <a:t>Do variances in LFL consumption cause the need for additional reactive switching of existing reactive devices?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8AF57-739D-4D9A-8E40-939FCC9E0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394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DCE8-F809-43B3-85CC-E84829A5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D6B46-D534-414C-9EEC-752D8136F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At this time, current operational procedures appear to be sufficient to handle Large Load fluctuations.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5523B-1368-4E55-8DDD-811C834F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9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5FE6-BE70-43A7-94B9-B839CE05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dirty="0"/>
              <a:t>LFL-47 Consider Voltage Control/Stability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ADA2-4367-47ED-AAC2-1F2E7DCF1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Variance in voltage relative to system conditions</a:t>
            </a:r>
          </a:p>
          <a:p>
            <a:pPr lvl="1"/>
            <a:r>
              <a:rPr lang="en-US" dirty="0"/>
              <a:t>Evaluated 4 of the current LFLs</a:t>
            </a:r>
          </a:p>
          <a:p>
            <a:pPr lvl="2"/>
            <a:r>
              <a:rPr lang="en-US" dirty="0"/>
              <a:t>Size</a:t>
            </a:r>
          </a:p>
          <a:p>
            <a:pPr lvl="2"/>
            <a:r>
              <a:rPr lang="en-US" dirty="0"/>
              <a:t>Location - POI Strength</a:t>
            </a:r>
          </a:p>
          <a:p>
            <a:pPr lvl="2"/>
            <a:r>
              <a:rPr lang="en-US" dirty="0"/>
              <a:t>On Peak</a:t>
            </a:r>
          </a:p>
          <a:p>
            <a:pPr lvl="2"/>
            <a:r>
              <a:rPr lang="en-US" dirty="0"/>
              <a:t>Off Peak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8AF57-739D-4D9A-8E40-939FCC9E0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72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ADA2-F4A1-4042-B748-E24C21487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Peak</a:t>
            </a:r>
          </a:p>
        </p:txBody>
      </p:sp>
    </p:spTree>
    <p:extLst>
      <p:ext uri="{BB962C8B-B14F-4D97-AF65-F5344CB8AC3E}">
        <p14:creationId xmlns:p14="http://schemas.microsoft.com/office/powerpoint/2010/main" val="98554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Summer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07/20/2022 at 16:52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86,138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7,754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8,156 MW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57475"/>
              </p:ext>
            </p:extLst>
          </p:nvPr>
        </p:nvGraphicFramePr>
        <p:xfrm>
          <a:off x="1066800" y="3200400"/>
          <a:ext cx="6995160" cy="26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03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1544760888"/>
                    </a:ext>
                  </a:extLst>
                </a:gridCol>
              </a:tblGrid>
              <a:tr h="57436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LFL-A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Central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(6 at LFL_A)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411062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411062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138.9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140.7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142.5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1062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138.8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140.6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142.4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411062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138.5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140.3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142.1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45767"/>
                  </a:ext>
                </a:extLst>
              </a:tr>
              <a:tr h="411062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138.4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140.1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141.9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9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12/23/2022 at 07:31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79,272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12,339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64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620346"/>
              </p:ext>
            </p:extLst>
          </p:nvPr>
        </p:nvGraphicFramePr>
        <p:xfrm>
          <a:off x="1226820" y="3415595"/>
          <a:ext cx="676656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544760888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LFL-A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Central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(6 at LFL-A)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139.9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141.6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143.5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139.8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141.6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143.4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138.6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140.4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142.2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457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138.6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140.4 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142.2 kV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47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Summer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07/20/2022 at 16:52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86,138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7,754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8,156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366477"/>
              </p:ext>
            </p:extLst>
          </p:nvPr>
        </p:nvGraphicFramePr>
        <p:xfrm>
          <a:off x="1865376" y="3352800"/>
          <a:ext cx="541324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LFL-B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Pan Handle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(2 at Station-1)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357.7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358.5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357.6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358.4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357.6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358.3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80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Winter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12/23/2022 at 07:31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79,272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12,339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64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F16F-9949-4DE8-A5DE-1ACA5405C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07"/>
              </p:ext>
            </p:extLst>
          </p:nvPr>
        </p:nvGraphicFramePr>
        <p:xfrm>
          <a:off x="1903476" y="3276600"/>
          <a:ext cx="5413248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12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LFL-B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Pan Handle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(2 at Station-1)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359.5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359.4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359.4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94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219B-6AE4-4EDB-AA99-9F4587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Case – Summer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263D-C4E3-42EA-B83C-0A75897A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42424"/>
                </a:solidFill>
              </a:rPr>
              <a:t>Study Date/Time: 07/20/2022 at 16:52 CDT	</a:t>
            </a:r>
          </a:p>
          <a:p>
            <a:r>
              <a:rPr lang="en-US" sz="2400" dirty="0">
                <a:solidFill>
                  <a:srgbClr val="242424"/>
                </a:solidFill>
              </a:rPr>
              <a:t>System Load: 86,138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Wind: 7,754 MW</a:t>
            </a:r>
          </a:p>
          <a:p>
            <a:r>
              <a:rPr lang="en-US" sz="2400" dirty="0">
                <a:solidFill>
                  <a:srgbClr val="242424"/>
                </a:solidFill>
              </a:rPr>
              <a:t>Total Solar: 8,156 MW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D0364-B15C-4C68-882B-2BD651CE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17DC39-4C98-4B8B-AF98-47E3A2EBE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45926"/>
              </p:ext>
            </p:extLst>
          </p:nvPr>
        </p:nvGraphicFramePr>
        <p:xfrm>
          <a:off x="457203" y="3429000"/>
          <a:ext cx="830579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897">
                  <a:extLst>
                    <a:ext uri="{9D8B030D-6E8A-4147-A177-3AD203B41FA5}">
                      <a16:colId xmlns:a16="http://schemas.microsoft.com/office/drawing/2014/main" val="290280414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078980958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1136444898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33019767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3947384354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2811395557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1514196498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LFL-C Bus Voltage (kV)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Texas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Capacitors in Service</a:t>
                      </a:r>
                    </a:p>
                    <a:p>
                      <a:pPr algn="ctr"/>
                      <a:r>
                        <a:rPr lang="en-US" sz="1400" dirty="0"/>
                        <a:t>(4 at LFL-C)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11561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Load MW (SNDSW XFMR1 and SNDOW LD_ALCOA)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0163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LFL load amount as % of max consumption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143.3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146.3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149.5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152.9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22450"/>
                  </a:ext>
                </a:extLst>
              </a:tr>
              <a:tr h="41656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140.7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145.4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148.6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151.9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76892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139.6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141.2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144.3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147.4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150.8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2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136.9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139.8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142.9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146 kV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149.3 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4100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5360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34af464-7aa1-4edd-9be4-83dffc1cb926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44526</TotalTime>
  <Words>1852</Words>
  <Application>Microsoft Office PowerPoint</Application>
  <PresentationFormat>On-screen Show (4:3)</PresentationFormat>
  <Paragraphs>498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LFL-47 Consider Voltage Control/Stability impacts</vt:lpstr>
      <vt:lpstr>LFL-47 Consider Voltage Control/Stability impacts</vt:lpstr>
      <vt:lpstr>On Peak</vt:lpstr>
      <vt:lpstr>Real-Time Case – Summer Peak</vt:lpstr>
      <vt:lpstr>Real-Time Case – Winter Peak</vt:lpstr>
      <vt:lpstr>Real-Time Case – Summer Peak</vt:lpstr>
      <vt:lpstr>Real-Time Case – Winter Peak</vt:lpstr>
      <vt:lpstr>Real-Time Case – Summer Peak</vt:lpstr>
      <vt:lpstr>Real-Time Case – Winter Peak</vt:lpstr>
      <vt:lpstr>Real-Time Case – Summer Peak</vt:lpstr>
      <vt:lpstr>Real-Time Case – Winter Peak</vt:lpstr>
      <vt:lpstr>Off Peak</vt:lpstr>
      <vt:lpstr>Real-Time Case – Winter Off Peak</vt:lpstr>
      <vt:lpstr>Real-Time Case – Winter Off Peak</vt:lpstr>
      <vt:lpstr>Real-Time Case – Winter Off Peak</vt:lpstr>
      <vt:lpstr>Real-Time Case – Winter Off Peak</vt:lpstr>
      <vt:lpstr>Real-Time Case – Winter Off Peak</vt:lpstr>
      <vt:lpstr>Real-Time Case – Winter Off Peak</vt:lpstr>
      <vt:lpstr>Takeaway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</cp:lastModifiedBy>
  <cp:revision>291</cp:revision>
  <cp:lastPrinted>2016-01-21T20:53:15Z</cp:lastPrinted>
  <dcterms:created xsi:type="dcterms:W3CDTF">2016-01-21T15:20:31Z</dcterms:created>
  <dcterms:modified xsi:type="dcterms:W3CDTF">2023-02-16T19:14:04Z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