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58" r:id="rId8"/>
    <p:sldId id="318" r:id="rId9"/>
    <p:sldId id="703" r:id="rId10"/>
    <p:sldId id="356" r:id="rId11"/>
    <p:sldId id="704" r:id="rId12"/>
    <p:sldId id="294" r:id="rId13"/>
    <p:sldId id="267" r:id="rId14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590" autoAdjust="0"/>
    <p:restoredTop sz="96721" autoAdjust="0"/>
  </p:normalViewPr>
  <p:slideViewPr>
    <p:cSldViewPr showGuides="1">
      <p:cViewPr varScale="1">
        <p:scale>
          <a:sx n="120" d="100"/>
          <a:sy n="120" d="100"/>
        </p:scale>
        <p:origin x="12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2" tIns="46966" rIns="93932" bIns="4696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2" tIns="46966" rIns="93932" bIns="4696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076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February 2023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February 9, 2023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066800"/>
            <a:ext cx="7772400" cy="5181600"/>
          </a:xfrm>
        </p:spPr>
        <p:txBody>
          <a:bodyPr/>
          <a:lstStyle/>
          <a:p>
            <a:pPr lvl="1">
              <a:tabLst>
                <a:tab pos="2117725" algn="l"/>
              </a:tabLst>
            </a:pPr>
            <a:r>
              <a:rPr lang="en-US" sz="1800" dirty="0"/>
              <a:t>Recent / Upcoming Project Highlights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2023 Release Targets</a:t>
            </a:r>
          </a:p>
          <a:p>
            <a:pPr lvl="2">
              <a:tabLst>
                <a:tab pos="2117725" algn="l"/>
              </a:tabLst>
            </a:pPr>
            <a:r>
              <a:rPr lang="en-US" sz="1400" dirty="0"/>
              <a:t>Includes initial draft of key projects by system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Additional Project Status Information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Priority/Rank Options for Revision Requests with Impacts</a:t>
            </a:r>
          </a:p>
          <a:p>
            <a:pPr lvl="2">
              <a:tabLst>
                <a:tab pos="2117725" algn="l"/>
                <a:tab pos="2511425" algn="l"/>
              </a:tabLst>
            </a:pPr>
            <a:r>
              <a:rPr lang="en-US" sz="1400" i="1" dirty="0"/>
              <a:t>None</a:t>
            </a:r>
            <a:endParaRPr lang="en-US" sz="1400" dirty="0"/>
          </a:p>
          <a:p>
            <a:pPr lvl="1">
              <a:tabLst>
                <a:tab pos="2117725" algn="l"/>
              </a:tabLst>
            </a:pPr>
            <a:r>
              <a:rPr lang="en-US" sz="1800" dirty="0"/>
              <a:t>Technology Working Group (TWG)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Next meeting is 2/16/2023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295400" y="6349323"/>
            <a:ext cx="7467600" cy="2800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>
                <a:solidFill>
                  <a:srgbClr val="FF0000"/>
                </a:solidFill>
              </a:rPr>
              <a:t>Location of Revision Request Project Information: </a:t>
            </a:r>
            <a:r>
              <a:rPr lang="en-US" sz="1400" b="0" dirty="0">
                <a:hlinkClick r:id="rId3"/>
              </a:rPr>
              <a:t>http://www.ercot.com/services/projects</a:t>
            </a:r>
            <a:endParaRPr lang="en-US" sz="14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1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319882"/>
            <a:ext cx="4343400" cy="442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Project Update Agenda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943600" cy="470111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Recent / Upcoming Project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4419600"/>
          </a:xfrm>
        </p:spPr>
        <p:txBody>
          <a:bodyPr/>
          <a:lstStyle/>
          <a:p>
            <a:pPr>
              <a:tabLst>
                <a:tab pos="18891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2023 February Release – </a:t>
            </a:r>
            <a:r>
              <a:rPr lang="en-US" sz="1600" b="1" dirty="0">
                <a:latin typeface="Arial" panose="020B0604020202020204" pitchFamily="34" charset="0"/>
              </a:rPr>
              <a:t>R1</a:t>
            </a:r>
            <a:r>
              <a:rPr lang="en-US" sz="1600" dirty="0">
                <a:latin typeface="Arial" panose="020B0604020202020204" pitchFamily="34" charset="0"/>
              </a:rPr>
              <a:t> – 1/31/2023-2/2/2023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Complete</a:t>
            </a:r>
            <a:endParaRPr lang="en-US" sz="1800" i="1" dirty="0">
              <a:solidFill>
                <a:schemeClr val="accent3">
                  <a:lumMod val="75000"/>
                </a:schemeClr>
              </a:solidFill>
            </a:endParaRP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NPRR1020(a)	</a:t>
            </a:r>
            <a:r>
              <a:rPr lang="en-US" sz="1400" kern="0" dirty="0"/>
              <a:t>– 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Allow Some Integrated Energy Storage Designs to Calculate Internal Loads</a:t>
            </a:r>
            <a:endParaRPr lang="en-US" sz="1300" kern="0" dirty="0"/>
          </a:p>
          <a:p>
            <a:pPr lvl="2">
              <a:tabLst>
                <a:tab pos="1889125" algn="l"/>
                <a:tab pos="2225675" algn="l"/>
                <a:tab pos="7199313" algn="l"/>
              </a:tabLst>
            </a:pPr>
            <a:r>
              <a:rPr lang="en-US" sz="1300" kern="0" dirty="0"/>
              <a:t>EPS Metering portion</a:t>
            </a:r>
          </a:p>
          <a:p>
            <a:pPr lvl="2">
              <a:tabLst>
                <a:tab pos="1889125" algn="l"/>
                <a:tab pos="2225675" algn="l"/>
                <a:tab pos="7199313" algn="l"/>
              </a:tabLst>
            </a:pPr>
            <a:endParaRPr lang="en-US" sz="1600" kern="0" dirty="0"/>
          </a:p>
          <a:p>
            <a:pPr>
              <a:tabLst>
                <a:tab pos="18891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2023 March Release – </a:t>
            </a:r>
            <a:r>
              <a:rPr lang="en-US" sz="1600" b="1" dirty="0">
                <a:latin typeface="Arial" panose="020B0604020202020204" pitchFamily="34" charset="0"/>
              </a:rPr>
              <a:t>R2</a:t>
            </a:r>
            <a:r>
              <a:rPr lang="en-US" sz="1600" dirty="0">
                <a:latin typeface="Arial" panose="020B0604020202020204" pitchFamily="34" charset="0"/>
              </a:rPr>
              <a:t> – 3/28/2023-3/30/2023	</a:t>
            </a:r>
            <a:r>
              <a:rPr lang="en-US" sz="1600" i="1" dirty="0"/>
              <a:t>In Flight</a:t>
            </a:r>
            <a:endParaRPr lang="en-US" sz="1800" i="1" dirty="0"/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NPRR1040	</a:t>
            </a:r>
            <a:r>
              <a:rPr lang="en-US" sz="1400" kern="0" dirty="0"/>
              <a:t>– </a:t>
            </a:r>
            <a:r>
              <a:rPr lang="en-US" sz="1400" dirty="0">
                <a:solidFill>
                  <a:srgbClr val="212529"/>
                </a:solidFill>
                <a:latin typeface="Roboto" panose="02000000000000000000" pitchFamily="2" charset="0"/>
              </a:rPr>
              <a:t>Compliance Metrics for Ancillary Service Supply Responsibility</a:t>
            </a:r>
          </a:p>
          <a:p>
            <a:pPr lvl="2">
              <a:tabLst>
                <a:tab pos="1889125" algn="l"/>
                <a:tab pos="2225675" algn="l"/>
                <a:tab pos="7199313" algn="l"/>
              </a:tabLst>
            </a:pPr>
            <a:endParaRPr lang="en-US" sz="1600" kern="0" dirty="0"/>
          </a:p>
          <a:p>
            <a:pPr>
              <a:tabLst>
                <a:tab pos="18891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2023 June Release – </a:t>
            </a:r>
            <a:r>
              <a:rPr lang="en-US" sz="1600" b="1" dirty="0">
                <a:latin typeface="Arial" panose="020B0604020202020204" pitchFamily="34" charset="0"/>
              </a:rPr>
              <a:t>R3</a:t>
            </a:r>
            <a:r>
              <a:rPr lang="en-US" sz="1600" dirty="0">
                <a:latin typeface="Arial" panose="020B0604020202020204" pitchFamily="34" charset="0"/>
              </a:rPr>
              <a:t> – 6/6/2023-6/8/2023	</a:t>
            </a:r>
            <a:r>
              <a:rPr lang="en-US" sz="1600" i="1" dirty="0"/>
              <a:t>In Flight</a:t>
            </a:r>
            <a:endParaRPr lang="en-US" sz="1800" i="1" dirty="0"/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NPRR863	</a:t>
            </a:r>
            <a:r>
              <a:rPr lang="en-US" sz="1400" kern="0" dirty="0"/>
              <a:t>– Creation of ERCOT Contingency Reserve Service (ECRS) and Revisions to 			Responsive Reserve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NPRR1085	</a:t>
            </a:r>
            <a:r>
              <a:rPr lang="en-US" sz="1400" kern="0" dirty="0"/>
              <a:t>– Ensuring Continuous Validity of PRC and Dispatch through Timely Changes to 		Resource Telemetry and COPs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dirty="0"/>
              <a:t>NPRR1096(b)	</a:t>
            </a:r>
            <a:r>
              <a:rPr lang="en-US" sz="1400" kern="0" dirty="0"/>
              <a:t>– Require Sustained Two-Hour Capability for ECRS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kern="0" dirty="0"/>
              <a:t>NPRR1148	– Language Cleanup Related to ERCOT Contingency Reserve Service (ECRS)</a:t>
            </a:r>
          </a:p>
          <a:p>
            <a:pPr lvl="1">
              <a:tabLst>
                <a:tab pos="1889125" algn="l"/>
                <a:tab pos="2225675" algn="l"/>
                <a:tab pos="7199313" algn="l"/>
              </a:tabLst>
            </a:pPr>
            <a:r>
              <a:rPr lang="en-US" sz="1400" kern="0" dirty="0"/>
              <a:t>OBDRR043	– Related to NPRR1148, Language Cleanup Related to ECRS</a:t>
            </a:r>
          </a:p>
          <a:p>
            <a:pPr lvl="2">
              <a:tabLst>
                <a:tab pos="1889125" algn="l"/>
                <a:tab pos="2225675" algn="l"/>
                <a:tab pos="7199313" algn="l"/>
              </a:tabLst>
            </a:pPr>
            <a:endParaRPr lang="en-US" sz="1300" kern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254740" y="6363172"/>
            <a:ext cx="5257800" cy="3877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Note:  Projected Go-Live dates are subject to change.</a:t>
            </a:r>
            <a:br>
              <a:rPr lang="en-US" sz="1200" b="0" dirty="0"/>
            </a:br>
            <a:r>
              <a:rPr lang="en-US" sz="12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27613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2023 Release Targets – Approved NPRRs / SCRs / </a:t>
            </a:r>
            <a:r>
              <a:rPr lang="en-US" sz="2200" b="1" dirty="0" err="1">
                <a:solidFill>
                  <a:schemeClr val="accent1"/>
                </a:solidFill>
              </a:rPr>
              <a:t>xGRRs</a:t>
            </a:r>
            <a:r>
              <a:rPr lang="en-US" sz="2200" b="1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90890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5957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1059937"/>
              </p:ext>
            </p:extLst>
          </p:nvPr>
        </p:nvGraphicFramePr>
        <p:xfrm>
          <a:off x="160280" y="798447"/>
          <a:ext cx="8839200" cy="2878417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83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1/31 – 2/2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3/28 – 3/30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6/6 – 6/8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7/25 – 7/27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10/3 – 10/5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12/5 – 12/7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46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NPRR1020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SCR789</a:t>
                      </a:r>
                      <a:r>
                        <a:rPr kumimoji="0" lang="en-US" sz="105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Ph2</a:t>
                      </a: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NPRR1040</a:t>
                      </a: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ECRS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(NPRR863)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SCR789 </a:t>
                      </a: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Ph2</a:t>
                      </a: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NPRR1154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Securitization Phase 2A – Maine  Invoice and Credit Exposure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EMS Upgrade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59638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27" name="TextBox 12">
            <a:extLst>
              <a:ext uri="{FF2B5EF4-FFF2-40B4-BE49-F238E27FC236}">
                <a16:creationId xmlns:a16="http://schemas.microsoft.com/office/drawing/2014/main" id="{91228DEC-7DCD-4F3E-B94B-ED94A1A58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1" y="3333897"/>
            <a:ext cx="4951770" cy="276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EMS Upgrade Freeze – </a:t>
            </a:r>
            <a:r>
              <a:rPr lang="en-US" sz="1200" b="0" dirty="0"/>
              <a:t>May 2023 – Jan. 2024</a:t>
            </a:r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0115" y="5605046"/>
            <a:ext cx="2505302" cy="338554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NPRR1020(a) – EPS Metering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NPRR1096(b) – ECRS portion</a:t>
            </a:r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BB347731-9DCF-4A6B-84CF-377681286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105854"/>
              </p:ext>
            </p:extLst>
          </p:nvPr>
        </p:nvGraphicFramePr>
        <p:xfrm>
          <a:off x="176358" y="518459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509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484,825(b),826,829,841,857,879,885,904,918,930,936,941,962,963,965,975,987,995,1004,1006,1007,1019,1023,1026,1030,1032,1034,1057, 1077,1092(b),1105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799,805,810,813,818,819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PGRRs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066,076,088,091,094,099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OBDRR009,OBDRR017,RRGRR028</a:t>
                      </a:r>
                      <a:endParaRPr lang="en-US" sz="9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0" name="TextBox 49">
            <a:extLst>
              <a:ext uri="{FF2B5EF4-FFF2-40B4-BE49-F238E27FC236}">
                <a16:creationId xmlns:a16="http://schemas.microsoft.com/office/drawing/2014/main" id="{0F180DDC-31F0-4FDE-9149-5350629C28EA}"/>
              </a:ext>
            </a:extLst>
          </p:cNvPr>
          <p:cNvSpPr txBox="1"/>
          <p:nvPr/>
        </p:nvSpPr>
        <p:spPr>
          <a:xfrm>
            <a:off x="1276786" y="1306854"/>
            <a:ext cx="370549" cy="17620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CBAE244-09AA-489A-8D85-C1603BFB5D1C}"/>
              </a:ext>
            </a:extLst>
          </p:cNvPr>
          <p:cNvSpPr txBox="1"/>
          <p:nvPr/>
        </p:nvSpPr>
        <p:spPr>
          <a:xfrm>
            <a:off x="2806558" y="1368642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3FABC49-64BA-4341-9620-8FAE27F64974}"/>
              </a:ext>
            </a:extLst>
          </p:cNvPr>
          <p:cNvSpPr txBox="1"/>
          <p:nvPr/>
        </p:nvSpPr>
        <p:spPr>
          <a:xfrm>
            <a:off x="4256524" y="1306767"/>
            <a:ext cx="370549" cy="1677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5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77FB7AA-0425-4ECC-9149-91187034677E}"/>
              </a:ext>
            </a:extLst>
          </p:cNvPr>
          <p:cNvSpPr txBox="1"/>
          <p:nvPr/>
        </p:nvSpPr>
        <p:spPr>
          <a:xfrm>
            <a:off x="7150298" y="1304620"/>
            <a:ext cx="37054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22" name="TextBox 12">
            <a:extLst>
              <a:ext uri="{FF2B5EF4-FFF2-40B4-BE49-F238E27FC236}">
                <a16:creationId xmlns:a16="http://schemas.microsoft.com/office/drawing/2014/main" id="{75FEC4B0-ABBD-4905-A404-5FEF6E948A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79" y="2549550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3/10</a:t>
            </a:r>
            <a:endParaRPr lang="en-US" sz="1200" kern="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694C33D-5A6E-4835-8D60-5683CF0A7FFE}"/>
              </a:ext>
            </a:extLst>
          </p:cNvPr>
          <p:cNvSpPr txBox="1"/>
          <p:nvPr/>
        </p:nvSpPr>
        <p:spPr>
          <a:xfrm>
            <a:off x="8678397" y="1371600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479C2DE-7FC2-4409-B720-81664285021C}"/>
              </a:ext>
            </a:extLst>
          </p:cNvPr>
          <p:cNvSpPr txBox="1"/>
          <p:nvPr/>
        </p:nvSpPr>
        <p:spPr>
          <a:xfrm>
            <a:off x="8708877" y="1631339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8" name="TextBox 12">
            <a:extLst>
              <a:ext uri="{FF2B5EF4-FFF2-40B4-BE49-F238E27FC236}">
                <a16:creationId xmlns:a16="http://schemas.microsoft.com/office/drawing/2014/main" id="{086159DC-2D1C-470F-8874-21F198816B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3741" y="2655595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11/15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A0ADDBF-EB41-4850-814F-88AF8881525B}"/>
              </a:ext>
            </a:extLst>
          </p:cNvPr>
          <p:cNvSpPr txBox="1"/>
          <p:nvPr/>
        </p:nvSpPr>
        <p:spPr>
          <a:xfrm>
            <a:off x="2799724" y="1299709"/>
            <a:ext cx="370549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CB75C43-BBE5-4C7F-8EA2-CA00394482E0}"/>
              </a:ext>
            </a:extLst>
          </p:cNvPr>
          <p:cNvCxnSpPr>
            <a:cxnSpLocks/>
          </p:cNvCxnSpPr>
          <p:nvPr/>
        </p:nvCxnSpPr>
        <p:spPr>
          <a:xfrm flipV="1">
            <a:off x="1373592" y="2753637"/>
            <a:ext cx="3376716" cy="1794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12">
            <a:extLst>
              <a:ext uri="{FF2B5EF4-FFF2-40B4-BE49-F238E27FC236}">
                <a16:creationId xmlns:a16="http://schemas.microsoft.com/office/drawing/2014/main" id="{A0B95E67-5918-4A23-AE00-6AC2416D3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5456" y="2314420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July</a:t>
            </a:r>
            <a:endParaRPr lang="en-US" sz="1200" kern="0" dirty="0">
              <a:solidFill>
                <a:srgbClr val="FF0000"/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2B2A94E-A5B3-4CF6-AAE2-12971C5EFBF2}"/>
              </a:ext>
            </a:extLst>
          </p:cNvPr>
          <p:cNvSpPr txBox="1"/>
          <p:nvPr/>
        </p:nvSpPr>
        <p:spPr>
          <a:xfrm>
            <a:off x="5676610" y="1287617"/>
            <a:ext cx="370549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dirty="0">
                <a:solidFill>
                  <a:srgbClr val="000000"/>
                </a:solidFill>
              </a:rPr>
              <a:t> 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8FBFF65-F285-4A90-9C51-F616B569D7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149" y="3809716"/>
            <a:ext cx="7615846" cy="1235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933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0214"/>
            <a:ext cx="5715000" cy="518318"/>
          </a:xfrm>
        </p:spPr>
        <p:txBody>
          <a:bodyPr/>
          <a:lstStyle/>
          <a:p>
            <a:r>
              <a:rPr lang="en-US" sz="2400" dirty="0"/>
              <a:t>Additional Project Status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978415"/>
              </p:ext>
            </p:extLst>
          </p:nvPr>
        </p:nvGraphicFramePr>
        <p:xfrm>
          <a:off x="152400" y="784283"/>
          <a:ext cx="8839200" cy="54061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324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Project Phase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Additional Detail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32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NPRR1095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SCR817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defTabSz="228600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Texas SET V5.0 Changes</a:t>
                      </a:r>
                    </a:p>
                    <a:p>
                      <a:pPr algn="l" defTabSz="228600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MarkeTrak Validation Revisions Aligning w/TX SET 5.0</a:t>
                      </a:r>
                    </a:p>
                    <a:p>
                      <a:pPr algn="l" defTabSz="228600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ERCOT Mass System “County Name” File Updates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Planning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Expected completion in 2024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0624262"/>
                  </a:ext>
                </a:extLst>
              </a:tr>
              <a:tr h="42839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NPRR945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Net Metering Requirements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Reporting piece - </a:t>
                      </a: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Project approved to start in Q2 – R5 2023 Go-Live target</a:t>
                      </a:r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4769613"/>
                  </a:ext>
                </a:extLst>
              </a:tr>
              <a:tr h="31367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NPRR962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Publish Approved DC Tie Schedules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Evaluating for a </a:t>
                      </a:r>
                      <a:r>
                        <a:rPr lang="en-US" sz="1200" b="0" i="0" u="none" strike="sng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Q1</a:t>
                      </a: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Q2 2023 start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80732786"/>
                  </a:ext>
                </a:extLst>
              </a:tr>
              <a:tr h="31367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Load Distribution Factor Process Update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Mid-2023 start candidate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0756942"/>
                  </a:ext>
                </a:extLst>
              </a:tr>
              <a:tr h="31367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 RT On-Line Reliability Deployment Price Adder Inputs to Match Actual Data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On Hold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Assessing restart date options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6277214"/>
                  </a:ext>
                </a:extLst>
              </a:tr>
              <a:tr h="31367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ERS Winter Storm Uri Lessons Learned Changes and Other ERS Items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Project approved to start in Q2 2023 – R5 2023 Go-Live target</a:t>
                      </a:r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59906748"/>
                  </a:ext>
                </a:extLst>
              </a:tr>
              <a:tr h="31367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Limit RUC Opt-Out Provision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Mid-2023 start candidate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6441889"/>
                  </a:ext>
                </a:extLst>
              </a:tr>
              <a:tr h="31367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Elimination of Unsecured Credit Limits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Project approved to start in Q2 2023 – R5 2023 Go-Live target</a:t>
                      </a:r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8158261"/>
                  </a:ext>
                </a:extLst>
              </a:tr>
              <a:tr h="31367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Add a Posting Requirement to the Exceptional Fuel Cost Submission Process</a:t>
                      </a: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Project approved to start in Q2 2023 – R5 2023 Go-Live target</a:t>
                      </a:r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1202386"/>
                  </a:ext>
                </a:extLst>
              </a:tr>
              <a:tr h="2376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Controllable Load Resource Participation in Non-Spin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Assessing start date options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2023 candidate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6628470"/>
                  </a:ext>
                </a:extLst>
              </a:tr>
              <a:tr h="23762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Updates to Language Regarding a QSE Moving Ancillary Service Responsibility Between Resources</a:t>
                      </a: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Mid-2023 start candidate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3358198"/>
                  </a:ext>
                </a:extLst>
              </a:tr>
            </a:tbl>
          </a:graphicData>
        </a:graphic>
      </p:graphicFrame>
      <p:sp>
        <p:nvSpPr>
          <p:cNvPr id="6" name="TextBox 23">
            <a:extLst>
              <a:ext uri="{FF2B5EF4-FFF2-40B4-BE49-F238E27FC236}">
                <a16:creationId xmlns:a16="http://schemas.microsoft.com/office/drawing/2014/main" id="{07D12ECD-0303-4E19-9FF9-0FD6F77D1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341565"/>
            <a:ext cx="2438400" cy="24622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updates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298DC86-0BFA-4A88-962B-7A06F8E679C1}"/>
              </a:ext>
            </a:extLst>
          </p:cNvPr>
          <p:cNvSpPr txBox="1">
            <a:spLocks/>
          </p:cNvSpPr>
          <p:nvPr/>
        </p:nvSpPr>
        <p:spPr>
          <a:xfrm>
            <a:off x="7581020" y="340380"/>
            <a:ext cx="1275272" cy="3256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/>
              <a:t>Page 1 of 2</a:t>
            </a:r>
          </a:p>
        </p:txBody>
      </p:sp>
    </p:spTree>
    <p:extLst>
      <p:ext uri="{BB962C8B-B14F-4D97-AF65-F5344CB8AC3E}">
        <p14:creationId xmlns:p14="http://schemas.microsoft.com/office/powerpoint/2010/main" val="2944727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0214"/>
            <a:ext cx="5715000" cy="518318"/>
          </a:xfrm>
        </p:spPr>
        <p:txBody>
          <a:bodyPr/>
          <a:lstStyle/>
          <a:p>
            <a:r>
              <a:rPr lang="en-US" sz="2400" dirty="0"/>
              <a:t>Additional Project Status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313445"/>
              </p:ext>
            </p:extLst>
          </p:nvPr>
        </p:nvGraphicFramePr>
        <p:xfrm>
          <a:off x="152400" y="892914"/>
          <a:ext cx="8839200" cy="4987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324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Project Phase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Additional Detail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76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NPRR1007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SCED Postings Gray-boxed in Section 3.2.5(4)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Publication of Resource and Load Information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Potential implementation of the gray box in this section, specifically the increasing of granularity for SCED disclosure reporting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Evaluating for a Q2 2023 start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0624262"/>
                  </a:ext>
                </a:extLst>
              </a:tr>
              <a:tr h="5366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SCR819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Improving IRR Control to Manage GTC Stability Limits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2023 candidate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46635596"/>
                  </a:ext>
                </a:extLst>
              </a:tr>
              <a:tr h="5366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Operator Real-Time Messaging During Emergency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Project approved to start in March 2023 – Go-Live target is TBD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9709388"/>
                  </a:ext>
                </a:extLst>
              </a:tr>
              <a:tr h="5366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PGRR066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Interconnection Request Cancellation and Creation of Inactive Status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2023 start candidate for next bundle of RIOO enhancements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68654937"/>
                  </a:ext>
                </a:extLst>
              </a:tr>
              <a:tr h="53662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PGRR076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Improvements to Generation Resource Interconnection or Change Request (GINR) Process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2023 start candidate for next bundle of RIOO enhancements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0665421"/>
                  </a:ext>
                </a:extLst>
              </a:tr>
            </a:tbl>
          </a:graphicData>
        </a:graphic>
      </p:graphicFrame>
      <p:sp>
        <p:nvSpPr>
          <p:cNvPr id="6" name="TextBox 23">
            <a:extLst>
              <a:ext uri="{FF2B5EF4-FFF2-40B4-BE49-F238E27FC236}">
                <a16:creationId xmlns:a16="http://schemas.microsoft.com/office/drawing/2014/main" id="{07D12ECD-0303-4E19-9FF9-0FD6F77D1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6500" y="6356269"/>
            <a:ext cx="2438400" cy="24622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updates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298DC86-0BFA-4A88-962B-7A06F8E679C1}"/>
              </a:ext>
            </a:extLst>
          </p:cNvPr>
          <p:cNvSpPr txBox="1">
            <a:spLocks/>
          </p:cNvSpPr>
          <p:nvPr/>
        </p:nvSpPr>
        <p:spPr>
          <a:xfrm>
            <a:off x="7581020" y="340380"/>
            <a:ext cx="1275272" cy="3256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/>
              <a:t>Page 2 of 2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81574CF-9DD2-48CF-8E51-2D1EE57F9E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209800"/>
            <a:ext cx="4519078" cy="1377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210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7022"/>
            <a:ext cx="8229600" cy="518318"/>
          </a:xfrm>
        </p:spPr>
        <p:txBody>
          <a:bodyPr/>
          <a:lstStyle/>
          <a:p>
            <a:r>
              <a:rPr lang="en-US" sz="2200" dirty="0"/>
              <a:t>Priority / Rank Options for Revision Requests with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826763"/>
              </p:ext>
            </p:extLst>
          </p:nvPr>
        </p:nvGraphicFramePr>
        <p:xfrm>
          <a:off x="89933" y="1208166"/>
          <a:ext cx="8955921" cy="11464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1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None this month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71172907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961141"/>
              </p:ext>
            </p:extLst>
          </p:nvPr>
        </p:nvGraphicFramePr>
        <p:xfrm>
          <a:off x="3769749" y="990600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Options for…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3075365" y="6095812"/>
            <a:ext cx="3034172" cy="5232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2023 Rank in Business Strategy 	= 3800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Rank in Regulatory	=   360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7056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Technology Working Group (TWG)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C7C0899-E457-4E0E-9843-38E0B3739B05}"/>
              </a:ext>
            </a:extLst>
          </p:cNvPr>
          <p:cNvSpPr txBox="1">
            <a:spLocks/>
          </p:cNvSpPr>
          <p:nvPr/>
        </p:nvSpPr>
        <p:spPr>
          <a:xfrm>
            <a:off x="396240" y="1295400"/>
            <a:ext cx="6477000" cy="8382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Next TWG meeting will be February 16, 2023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Draft agenda:</a:t>
            </a:r>
            <a:endParaRPr lang="en-US" sz="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174657D-A57A-4601-B2D9-AA76339D4F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2133600"/>
            <a:ext cx="7297168" cy="3553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445737</TotalTime>
  <Words>938</Words>
  <Application>Microsoft Office PowerPoint</Application>
  <PresentationFormat>On-screen Show (4:3)</PresentationFormat>
  <Paragraphs>322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Courier New</vt:lpstr>
      <vt:lpstr>Roboto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2023 Release Targets – Approved NPRRs / SCRs / xGRRs </vt:lpstr>
      <vt:lpstr>Additional Project Status Information</vt:lpstr>
      <vt:lpstr>Additional Project Status Information</vt:lpstr>
      <vt:lpstr>Priority / Rank Options for Revision Requests with Impacts</vt:lpstr>
      <vt:lpstr>Technology Working Group (TWG)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3109</cp:revision>
  <cp:lastPrinted>2022-08-13T23:36:00Z</cp:lastPrinted>
  <dcterms:created xsi:type="dcterms:W3CDTF">2016-01-21T15:20:31Z</dcterms:created>
  <dcterms:modified xsi:type="dcterms:W3CDTF">2023-02-07T21:01:54Z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