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1"/>
  </p:notesMasterIdLst>
  <p:handoutMasterIdLst>
    <p:handoutMasterId r:id="rId12"/>
  </p:handoutMasterIdLst>
  <p:sldIdLst>
    <p:sldId id="260" r:id="rId7"/>
    <p:sldId id="617" r:id="rId8"/>
    <p:sldId id="618" r:id="rId9"/>
    <p:sldId id="619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andaw, Brian" initials="BB" lastIdx="5" clrIdx="0">
    <p:extLst>
      <p:ext uri="{19B8F6BF-5375-455C-9EA6-DF929625EA0E}">
        <p15:presenceInfo xmlns:p15="http://schemas.microsoft.com/office/powerpoint/2012/main" userId="S::Brian.Brandaw@ercot.com::04aee657-8aa0-46ae-8d87-76153d8b46f3" providerId="AD"/>
      </p:ext>
    </p:extLst>
  </p:cmAuthor>
  <p:cmAuthor id="2" name="Jinright, Susan" initials="JS" lastIdx="5" clrIdx="1">
    <p:extLst>
      <p:ext uri="{19B8F6BF-5375-455C-9EA6-DF929625EA0E}">
        <p15:presenceInfo xmlns:p15="http://schemas.microsoft.com/office/powerpoint/2012/main" userId="S::Susan.Jinright@ercot.com::2984c2d6-c956-49a0-9b02-bca874b9fce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590" autoAdjust="0"/>
    <p:restoredTop sz="96721" autoAdjust="0"/>
  </p:normalViewPr>
  <p:slideViewPr>
    <p:cSldViewPr showGuides="1">
      <p:cViewPr varScale="1">
        <p:scale>
          <a:sx n="80" d="100"/>
          <a:sy n="80" d="100"/>
        </p:scale>
        <p:origin x="499" y="4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>
            <a:extLst>
              <a:ext uri="{FF2B5EF4-FFF2-40B4-BE49-F238E27FC236}">
                <a16:creationId xmlns:a16="http://schemas.microsoft.com/office/drawing/2014/main" id="{3D268840-BF02-4F0B-BABD-CE6A89A8AAF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6BE4DB42-EF9B-4D22-82BC-F85C20C3C9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15455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F09399B-141B-4FDF-950C-C47746FA05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files/docs/2022/07/26/Preliminary_ECRS_Deployment_Procedure_v0_JulyWMWG.pptx" TargetMode="External"/><Relationship Id="rId2" Type="http://schemas.openxmlformats.org/officeDocument/2006/relationships/hyperlink" Target="https://www.ercot.com/calendar/09292022-TWG-Meeting-by-Webex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1600200"/>
            <a:ext cx="5646034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Market Readiness Update for </a:t>
            </a:r>
          </a:p>
          <a:p>
            <a:r>
              <a:rPr lang="en-US" sz="2400" b="1" dirty="0"/>
              <a:t>ERCOT Contingency Reserve Service (ECRS) </a:t>
            </a:r>
          </a:p>
          <a:p>
            <a:endParaRPr lang="en-US" sz="2400" b="1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Matt Mereness</a:t>
            </a:r>
          </a:p>
          <a:p>
            <a:r>
              <a:rPr lang="en-US" dirty="0"/>
              <a:t>Sr. Director Market Operations and Implementation </a:t>
            </a:r>
          </a:p>
          <a:p>
            <a:endParaRPr lang="en-US" dirty="0"/>
          </a:p>
          <a:p>
            <a:r>
              <a:rPr lang="en-US" dirty="0"/>
              <a:t>TWG</a:t>
            </a:r>
          </a:p>
          <a:p>
            <a:r>
              <a:rPr lang="en-US" dirty="0"/>
              <a:t>February 16, 2023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A514B-D5DA-4710-95C1-F7E4043E0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r>
              <a:rPr lang="en-US" sz="2400" dirty="0"/>
              <a:t>Market Readiness Progression for ECRS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E70743-6D22-40AD-9E30-9E96898DC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990600"/>
            <a:ext cx="8534400" cy="4800600"/>
          </a:xfrm>
        </p:spPr>
        <p:txBody>
          <a:bodyPr/>
          <a:lstStyle/>
          <a:p>
            <a:pPr lvl="1"/>
            <a:r>
              <a:rPr lang="en-US" sz="1800" dirty="0">
                <a:solidFill>
                  <a:schemeClr val="tx2"/>
                </a:solidFill>
              </a:rPr>
              <a:t>ECRS Interface changes reviewed at Sept 29, 2022 TWG meeting</a:t>
            </a:r>
          </a:p>
          <a:p>
            <a:pPr lvl="1"/>
            <a:endParaRPr lang="en-US" sz="1800" dirty="0">
              <a:solidFill>
                <a:schemeClr val="tx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1"/>
            <a:r>
              <a:rPr lang="en-US" sz="18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February-March 2023</a:t>
            </a:r>
          </a:p>
          <a:p>
            <a:pPr lvl="2"/>
            <a:r>
              <a:rPr lang="en-US" sz="14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Regular TAC updates for awareness of implementation </a:t>
            </a:r>
          </a:p>
          <a:p>
            <a:pPr lvl="2"/>
            <a:r>
              <a:rPr lang="en-US" sz="14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Continue TWG updates</a:t>
            </a:r>
          </a:p>
          <a:p>
            <a:pPr lvl="1"/>
            <a:endParaRPr lang="en-US" sz="1800" dirty="0">
              <a:solidFill>
                <a:schemeClr val="tx2"/>
              </a:solidFill>
            </a:endParaRP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April-May 2023</a:t>
            </a:r>
          </a:p>
          <a:p>
            <a:pPr lvl="2"/>
            <a:r>
              <a:rPr lang="en-US" sz="14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Project/Business detailed workshop </a:t>
            </a:r>
          </a:p>
          <a:p>
            <a:pPr lvl="2"/>
            <a:r>
              <a:rPr lang="en-US" sz="14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ECRS in MOTE 4/20/2023</a:t>
            </a:r>
          </a:p>
          <a:p>
            <a:pPr lvl="2"/>
            <a:r>
              <a:rPr lang="en-US" sz="14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Begin Weekly Market Readiness WebEx meetings </a:t>
            </a:r>
          </a:p>
          <a:p>
            <a:pPr lvl="2"/>
            <a:r>
              <a:rPr lang="en-US" sz="14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Scorecards for QSE testing and qualification progress</a:t>
            </a:r>
          </a:p>
          <a:p>
            <a:pPr lvl="2"/>
            <a:endParaRPr lang="en-US" sz="1400" dirty="0">
              <a:solidFill>
                <a:schemeClr val="tx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1"/>
            <a:r>
              <a:rPr lang="en-US" sz="1800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June 6-8, 2023 Go-Live </a:t>
            </a: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(first ECRS OD likely to be June 10, 2023)</a:t>
            </a:r>
          </a:p>
          <a:p>
            <a:pPr lvl="1"/>
            <a:endParaRPr lang="en-US" sz="1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6D0D35-51F9-4418-9960-2905D19B47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545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A514B-D5DA-4710-95C1-F7E4043E0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r>
              <a:rPr lang="en-US" sz="2400" dirty="0"/>
              <a:t>Market Readiness Progression for ECRS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E70743-6D22-40AD-9E30-9E96898DC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990600"/>
            <a:ext cx="8534400" cy="4800600"/>
          </a:xfrm>
        </p:spPr>
        <p:txBody>
          <a:bodyPr/>
          <a:lstStyle/>
          <a:p>
            <a:pPr lvl="1"/>
            <a:r>
              <a:rPr lang="en-US" sz="1800" dirty="0">
                <a:solidFill>
                  <a:schemeClr val="tx2"/>
                </a:solidFill>
              </a:rPr>
              <a:t>Key References:</a:t>
            </a:r>
          </a:p>
          <a:p>
            <a:pPr lvl="2"/>
            <a:r>
              <a:rPr lang="en-US" sz="1400" dirty="0">
                <a:solidFill>
                  <a:schemeClr val="tx2"/>
                </a:solidFill>
              </a:rPr>
              <a:t>ECRS Interface changes:</a:t>
            </a:r>
          </a:p>
          <a:p>
            <a:pPr lvl="3"/>
            <a:r>
              <a:rPr lang="en-US" sz="1000" dirty="0">
                <a:solidFill>
                  <a:schemeClr val="tx2"/>
                </a:solidFill>
                <a:hlinkClick r:id="rId2"/>
              </a:rPr>
              <a:t>https://www.ercot.com/calendar/09292022-TWG-Meeting-by-Webex</a:t>
            </a:r>
            <a:endParaRPr lang="en-US" sz="1000" dirty="0">
              <a:solidFill>
                <a:schemeClr val="tx2"/>
              </a:solidFill>
            </a:endParaRPr>
          </a:p>
          <a:p>
            <a:pPr lvl="3"/>
            <a:r>
              <a:rPr lang="en-US" sz="1000" dirty="0">
                <a:solidFill>
                  <a:schemeClr val="tx2"/>
                </a:solidFill>
              </a:rPr>
              <a:t>EIP External Interfaces Specification ECRS.doc 	</a:t>
            </a:r>
            <a:r>
              <a:rPr lang="en-US" sz="1000" dirty="0">
                <a:solidFill>
                  <a:srgbClr val="C00000"/>
                </a:solidFill>
              </a:rPr>
              <a:t>ERCOT Common Types ECRS.xsd (UPDATED Feb 2023)</a:t>
            </a:r>
          </a:p>
          <a:p>
            <a:pPr lvl="3"/>
            <a:r>
              <a:rPr lang="en-US" sz="1000" dirty="0">
                <a:solidFill>
                  <a:schemeClr val="tx2"/>
                </a:solidFill>
              </a:rPr>
              <a:t>ERCOT Transaction Types ECRS .</a:t>
            </a:r>
            <a:r>
              <a:rPr lang="en-US" sz="1000" dirty="0" err="1">
                <a:solidFill>
                  <a:schemeClr val="tx2"/>
                </a:solidFill>
              </a:rPr>
              <a:t>xsd</a:t>
            </a:r>
            <a:r>
              <a:rPr lang="en-US" sz="1000" dirty="0">
                <a:solidFill>
                  <a:schemeClr val="tx2"/>
                </a:solidFill>
              </a:rPr>
              <a:t>	ECRS ICCP telemetry handbook update.doc (new ICCP points)</a:t>
            </a:r>
          </a:p>
          <a:p>
            <a:pPr lvl="3"/>
            <a:r>
              <a:rPr lang="en-US" sz="1000" dirty="0">
                <a:solidFill>
                  <a:schemeClr val="tx2"/>
                </a:solidFill>
              </a:rPr>
              <a:t>Update made to ensure backward compatibility:</a:t>
            </a:r>
          </a:p>
          <a:p>
            <a:pPr lvl="4"/>
            <a:r>
              <a:rPr lang="en-US" sz="11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added OFFEC to the </a:t>
            </a:r>
            <a:r>
              <a:rPr lang="en-US" sz="1100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ASType</a:t>
            </a:r>
            <a:r>
              <a:rPr lang="en-US" sz="11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element and then made OFFNS and OFFEC optional under </a:t>
            </a:r>
            <a:r>
              <a:rPr lang="en-US" sz="1100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OfflineNonSpin</a:t>
            </a:r>
            <a:endParaRPr lang="en-US" sz="600" dirty="0">
              <a:solidFill>
                <a:srgbClr val="C00000"/>
              </a:solidFill>
            </a:endParaRPr>
          </a:p>
          <a:p>
            <a:pPr lvl="2"/>
            <a:r>
              <a:rPr lang="en-US" sz="14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ECRS Operations and Business explanation</a:t>
            </a:r>
          </a:p>
          <a:p>
            <a:pPr lvl="3"/>
            <a:r>
              <a:rPr lang="en-US" sz="10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WMWG Meeting July 26, 2022</a:t>
            </a:r>
          </a:p>
          <a:p>
            <a:pPr lvl="3"/>
            <a:r>
              <a:rPr lang="en-US" sz="11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https://www.ercot.com/files/docs/2022/07/26/Preliminary_ECRS_Deployment_Procedure_v0_JulyWMWG.pptx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3"/>
            <a:endParaRPr lang="en-US" sz="1000" dirty="0">
              <a:solidFill>
                <a:schemeClr val="tx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1"/>
            <a:r>
              <a:rPr lang="en-US" sz="18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In development:</a:t>
            </a:r>
          </a:p>
          <a:p>
            <a:pPr lvl="2"/>
            <a:r>
              <a:rPr lang="en-US" sz="14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Workshop materials for early April </a:t>
            </a:r>
          </a:p>
          <a:p>
            <a:pPr lvl="2"/>
            <a:r>
              <a:rPr lang="en-US" sz="14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Weekly </a:t>
            </a:r>
            <a:r>
              <a:rPr lang="en-US" sz="14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Market Readiness WebEx meetings (late April TBD)</a:t>
            </a:r>
            <a:endParaRPr lang="en-US" sz="1400" dirty="0">
              <a:solidFill>
                <a:schemeClr val="tx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3"/>
            <a:r>
              <a:rPr lang="en-US" sz="11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Qualification process for existing Resources to qualify for ECRS</a:t>
            </a:r>
          </a:p>
          <a:p>
            <a:pPr lvl="3"/>
            <a:r>
              <a:rPr lang="en-US" sz="11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Data Cutover plan (not as significant as FFRA)</a:t>
            </a:r>
          </a:p>
          <a:p>
            <a:pPr lvl="3"/>
            <a:r>
              <a:rPr lang="en-US" sz="11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Scorecards for QSE testing progress (late April TBD):</a:t>
            </a:r>
          </a:p>
          <a:p>
            <a:pPr marL="1371600" lvl="3" indent="0">
              <a:buNone/>
            </a:pPr>
            <a:r>
              <a:rPr lang="en-US" sz="11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              QSE AS Self-Arrangement, AS Trades, AS Offers, COP </a:t>
            </a:r>
          </a:p>
          <a:p>
            <a:pPr lvl="2"/>
            <a:endParaRPr lang="en-US" sz="1400" dirty="0">
              <a:solidFill>
                <a:schemeClr val="tx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1"/>
            <a:r>
              <a:rPr lang="en-US" sz="1800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June 6-8, 2023 Go-Live </a:t>
            </a: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(first OD with ECRS likely to be June 10, 2023)</a:t>
            </a:r>
          </a:p>
          <a:p>
            <a:pPr lvl="1"/>
            <a:endParaRPr lang="en-US" sz="1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6D0D35-51F9-4418-9960-2905D19B47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374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A514B-D5DA-4710-95C1-F7E4043E0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r>
              <a:rPr lang="en-US" sz="2400" dirty="0"/>
              <a:t>Market Readiness Progression for ECRS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E70743-6D22-40AD-9E30-9E96898DC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838200"/>
            <a:ext cx="8686800" cy="5029200"/>
          </a:xfrm>
        </p:spPr>
        <p:txBody>
          <a:bodyPr/>
          <a:lstStyle/>
          <a:p>
            <a:pPr lvl="1"/>
            <a:r>
              <a:rPr lang="en-US" sz="1800" dirty="0">
                <a:solidFill>
                  <a:schemeClr val="tx2"/>
                </a:solidFill>
              </a:rPr>
              <a:t>FAQ</a:t>
            </a:r>
          </a:p>
          <a:p>
            <a:pPr lvl="2"/>
            <a:r>
              <a:rPr lang="en-US" sz="1400" dirty="0">
                <a:solidFill>
                  <a:schemeClr val="tx2"/>
                </a:solidFill>
              </a:rPr>
              <a:t>When will MOTE be available (4/20/2023)</a:t>
            </a:r>
          </a:p>
          <a:p>
            <a:pPr lvl="2"/>
            <a:r>
              <a:rPr lang="en-US" sz="1400" dirty="0">
                <a:solidFill>
                  <a:schemeClr val="tx2"/>
                </a:solidFill>
              </a:rPr>
              <a:t>Will MOTE send notifications of receipt (ack/</a:t>
            </a:r>
            <a:r>
              <a:rPr lang="en-US" sz="1400" dirty="0" err="1">
                <a:solidFill>
                  <a:schemeClr val="tx2"/>
                </a:solidFill>
              </a:rPr>
              <a:t>nack</a:t>
            </a:r>
            <a:r>
              <a:rPr lang="en-US" sz="1400" dirty="0">
                <a:solidFill>
                  <a:schemeClr val="tx2"/>
                </a:solidFill>
              </a:rPr>
              <a:t>)  </a:t>
            </a:r>
          </a:p>
          <a:p>
            <a:pPr lvl="2"/>
            <a:r>
              <a:rPr lang="en-US" sz="1400" dirty="0">
                <a:solidFill>
                  <a:schemeClr val="tx2"/>
                </a:solidFill>
              </a:rPr>
              <a:t>Will MOTE publish ECRS awards? (No, but will post sample file in coming weeks)</a:t>
            </a:r>
          </a:p>
          <a:p>
            <a:pPr lvl="2"/>
            <a:r>
              <a:rPr lang="en-US" sz="1400" dirty="0">
                <a:solidFill>
                  <a:schemeClr val="tx2"/>
                </a:solidFill>
              </a:rPr>
              <a:t>Will ERCOT provide Mock settlement statement and extracts (No)</a:t>
            </a:r>
          </a:p>
          <a:p>
            <a:pPr lvl="1"/>
            <a:endParaRPr lang="en-US" sz="1800" dirty="0">
              <a:solidFill>
                <a:schemeClr val="tx2"/>
              </a:solidFill>
            </a:endParaRP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Qualification principles being internally discussed to enable a robust ECRS fleet “qualified and ready” for ECRS participation on the first Operating Day.  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sz="1600" dirty="0">
                <a:solidFill>
                  <a:schemeClr val="tx2"/>
                </a:solidFill>
              </a:rPr>
              <a:t>ERCOT will be requesting from QSEs which Resources plan to qualify for ECRS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sz="1600" dirty="0">
                <a:solidFill>
                  <a:schemeClr val="tx2"/>
                </a:solidFill>
              </a:rPr>
              <a:t>Recognition of constraints to testing all Resources </a:t>
            </a:r>
          </a:p>
          <a:p>
            <a:pPr lvl="3"/>
            <a:r>
              <a:rPr lang="en-US" sz="1200" dirty="0">
                <a:solidFill>
                  <a:schemeClr val="tx2"/>
                </a:solidFill>
              </a:rPr>
              <a:t>Not enough time to schedule tests for every Resource.</a:t>
            </a:r>
          </a:p>
          <a:p>
            <a:pPr lvl="3"/>
            <a:r>
              <a:rPr lang="en-US" sz="1200" dirty="0">
                <a:solidFill>
                  <a:schemeClr val="tx2"/>
                </a:solidFill>
              </a:rPr>
              <a:t>Some types of testing may not be available until after cut-over (</a:t>
            </a:r>
            <a:r>
              <a:rPr lang="en-US" sz="1200" dirty="0" err="1">
                <a:solidFill>
                  <a:schemeClr val="tx2"/>
                </a:solidFill>
              </a:rPr>
              <a:t>eg</a:t>
            </a:r>
            <a:r>
              <a:rPr lang="en-US" sz="1200" dirty="0">
                <a:solidFill>
                  <a:schemeClr val="tx2"/>
                </a:solidFill>
              </a:rPr>
              <a:t> AS Manager)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sz="1600" dirty="0">
                <a:solidFill>
                  <a:schemeClr val="tx2"/>
                </a:solidFill>
              </a:rPr>
              <a:t>Qualification consideration may include:</a:t>
            </a:r>
          </a:p>
          <a:p>
            <a:pPr lvl="3"/>
            <a:r>
              <a:rPr lang="en-US" sz="1200" dirty="0">
                <a:solidFill>
                  <a:schemeClr val="tx2"/>
                </a:solidFill>
              </a:rPr>
              <a:t>Leveraging existing qualification and consider provisional qualification for transitional purposes.</a:t>
            </a:r>
          </a:p>
          <a:p>
            <a:pPr lvl="3"/>
            <a:r>
              <a:rPr lang="en-US" sz="1200" dirty="0">
                <a:solidFill>
                  <a:schemeClr val="tx2"/>
                </a:solidFill>
              </a:rPr>
              <a:t>Considering open-loop telemetry tests to qualify a Resource.</a:t>
            </a:r>
          </a:p>
          <a:p>
            <a:pPr lvl="3"/>
            <a:r>
              <a:rPr lang="en-US" sz="1200" dirty="0">
                <a:solidFill>
                  <a:schemeClr val="tx2"/>
                </a:solidFill>
              </a:rPr>
              <a:t>Considering if one Resource successfully qualifies, allow provisional qualification for remainder of fleet with similar capabilities or other AS qualification.</a:t>
            </a:r>
          </a:p>
          <a:p>
            <a:pPr marL="914400" lvl="2" indent="0">
              <a:buNone/>
            </a:pPr>
            <a:endParaRPr lang="en-US" sz="1400" dirty="0">
              <a:solidFill>
                <a:schemeClr val="tx2"/>
              </a:solidFill>
            </a:endParaRPr>
          </a:p>
          <a:p>
            <a:pPr marL="914400" lvl="2" indent="0">
              <a:buNone/>
            </a:pPr>
            <a:r>
              <a:rPr lang="en-US" sz="1800" i="1">
                <a:solidFill>
                  <a:srgbClr val="C00000"/>
                </a:solidFill>
              </a:rPr>
              <a:t>ANY QUESTIONS</a:t>
            </a:r>
            <a:r>
              <a:rPr lang="en-US" sz="1800" i="1" dirty="0">
                <a:solidFill>
                  <a:srgbClr val="C00000"/>
                </a:solidFill>
              </a:rPr>
              <a:t>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6D0D35-51F9-4418-9960-2905D19B47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40416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purl.org/dc/dcmitype/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c34af464-7aa1-4edd-9be4-83dffc1cb926"/>
    <ds:schemaRef ds:uri="http://purl.org/dc/elements/1.1/"/>
    <ds:schemaRef ds:uri="http://schemas.microsoft.com/office/infopath/2007/PartnerControl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277917</TotalTime>
  <Words>470</Words>
  <Application>Microsoft Office PowerPoint</Application>
  <PresentationFormat>On-screen Show (4:3)</PresentationFormat>
  <Paragraphs>67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PowerPoint Presentation</vt:lpstr>
      <vt:lpstr>Market Readiness Progression for ECRS</vt:lpstr>
      <vt:lpstr>Market Readiness Progression for ECRS</vt:lpstr>
      <vt:lpstr>Market Readiness Progression for ECRS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Mereness, Matt</cp:lastModifiedBy>
  <cp:revision>2868</cp:revision>
  <cp:lastPrinted>2020-02-05T17:47:59Z</cp:lastPrinted>
  <dcterms:created xsi:type="dcterms:W3CDTF">2016-01-21T15:20:31Z</dcterms:created>
  <dcterms:modified xsi:type="dcterms:W3CDTF">2023-02-15T19:59:56Z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