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617" r:id="rId8"/>
    <p:sldId id="618" r:id="rId9"/>
    <p:sldId id="61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80" d="100"/>
          <a:sy n="80" d="100"/>
        </p:scale>
        <p:origin x="499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7/26/Preliminary_ECRS_Deployment_Procedure_v0_JulyWMWG.pptx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Market Readiness Update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r>
              <a:rPr lang="en-US" dirty="0"/>
              <a:t>Sr. Director Market Operations and Implementation </a:t>
            </a:r>
          </a:p>
          <a:p>
            <a:endParaRPr lang="en-US" dirty="0"/>
          </a:p>
          <a:p>
            <a:r>
              <a:rPr lang="en-US" dirty="0"/>
              <a:t>TWG</a:t>
            </a:r>
          </a:p>
          <a:p>
            <a:r>
              <a:rPr lang="en-US" dirty="0"/>
              <a:t>February 16,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Progression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800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Interface changes reviewed at Sept 29, 2022 TWG meeting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February-March 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Regular TAC updates for awareness of implementation 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Continue TWG updates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April-May 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Project/Business detailed workshop 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ECRS in MOTE 4/20/2023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Begin Weekly Market Readiness WebEx meetings 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Scorecards for QSE testing and qualification progress</a:t>
            </a:r>
          </a:p>
          <a:p>
            <a:pPr lvl="2"/>
            <a:endParaRPr lang="en-US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ECRS OD likely to be 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Progression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800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Key References: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ECRS Interface changes: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000" dirty="0">
              <a:solidFill>
                <a:schemeClr val="tx2"/>
              </a:solidFill>
            </a:endParaRP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EIP External Interfaces Specification ECRS.doc 	</a:t>
            </a:r>
            <a:r>
              <a:rPr lang="en-US" sz="1000" dirty="0">
                <a:solidFill>
                  <a:srgbClr val="C00000"/>
                </a:solidFill>
              </a:rPr>
              <a:t>ERCOT Common Types ECRS.xsd (UPDATED Feb 2023)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ERCOT Transaction Types ECRS .</a:t>
            </a:r>
            <a:r>
              <a:rPr lang="en-US" sz="1000" dirty="0" err="1">
                <a:solidFill>
                  <a:schemeClr val="tx2"/>
                </a:solidFill>
              </a:rPr>
              <a:t>xsd</a:t>
            </a:r>
            <a:r>
              <a:rPr lang="en-US" sz="1000" dirty="0">
                <a:solidFill>
                  <a:schemeClr val="tx2"/>
                </a:solidFill>
              </a:rPr>
              <a:t>	ECRS ICCP telemetry handbook update.doc (new ICCP points)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Update made to ensure backward compatibility:</a:t>
            </a:r>
          </a:p>
          <a:p>
            <a:pPr lvl="4"/>
            <a:r>
              <a:rPr lang="en-US" sz="1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added OFFEC to the </a:t>
            </a:r>
            <a:r>
              <a:rPr lang="en-US" sz="1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ASType</a:t>
            </a:r>
            <a:r>
              <a:rPr lang="en-US" sz="1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element and then made OFFNS and OFFEC optional under </a:t>
            </a:r>
            <a:r>
              <a:rPr lang="en-US" sz="1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OfflineNonSpin</a:t>
            </a:r>
            <a:endParaRPr lang="en-US" sz="600" dirty="0">
              <a:solidFill>
                <a:srgbClr val="C00000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ECRS Operations and Business explanation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WMWG Meeting July 26, 2022</a:t>
            </a:r>
          </a:p>
          <a:p>
            <a:pPr lvl="3"/>
            <a:r>
              <a:rPr lang="en-US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https://www.ercot.com/files/docs/2022/07/26/Preliminary_ECRS_Deployment_Procedure_v0_JulyWMWG.pptx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3"/>
            <a:endParaRPr lang="en-US" sz="10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 development: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Workshop materials for early April 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Weekly </a:t>
            </a:r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 Readiness WebEx meetings (late April TBD)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3"/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Qualification process for existing Resources to qualify for ECRS</a:t>
            </a:r>
          </a:p>
          <a:p>
            <a:pPr lvl="3"/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Data Cutover plan (not as significant as FFRA)</a:t>
            </a:r>
          </a:p>
          <a:p>
            <a:pPr lvl="3"/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Scorecards for QSE testing progress (late April TBD):</a:t>
            </a:r>
          </a:p>
          <a:p>
            <a:pPr marL="1371600" lvl="3" indent="0">
              <a:buNone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QSE AS Self-Arrangement, AS Trades, AS Offers, COP </a:t>
            </a:r>
          </a:p>
          <a:p>
            <a:pPr lvl="2"/>
            <a:endParaRPr lang="en-US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OD with ECRS likely to be 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Progression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0292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FAQ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When will MOTE be available (4/20/2023)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Will MOTE send notifications of receipt (ack/</a:t>
            </a:r>
            <a:r>
              <a:rPr lang="en-US" sz="1400" dirty="0" err="1">
                <a:solidFill>
                  <a:schemeClr val="tx2"/>
                </a:solidFill>
              </a:rPr>
              <a:t>nack</a:t>
            </a:r>
            <a:r>
              <a:rPr lang="en-US" sz="1400" dirty="0">
                <a:solidFill>
                  <a:schemeClr val="tx2"/>
                </a:solidFill>
              </a:rPr>
              <a:t>)  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Will MOTE publish ECRS awards? (No, but will post sample file in coming weeks)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Will ERCOT provide Mock settlement statement and extracts (No)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Qualification principles being internally discussed to enable a robust ECRS fleet “qualified and ready” for ECRS participation on the first Operating Day. 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ERCOT will be requesting from QSEs which Resources plan to qualify for ECRS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Recognition of constraints to testing all Resources 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Not enough time to schedule tests for every Resource.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Some types of testing may not be available until after cut-over (</a:t>
            </a:r>
            <a:r>
              <a:rPr lang="en-US" sz="1200" dirty="0" err="1">
                <a:solidFill>
                  <a:schemeClr val="tx2"/>
                </a:solidFill>
              </a:rPr>
              <a:t>eg</a:t>
            </a:r>
            <a:r>
              <a:rPr lang="en-US" sz="1200" dirty="0">
                <a:solidFill>
                  <a:schemeClr val="tx2"/>
                </a:solidFill>
              </a:rPr>
              <a:t> AS Manager)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Qualification consideration may include: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Leveraging existing qualification and consider provisional qualification for transitional purposes.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Considering open-loop telemetry tests to qualify a Resource.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Considering if one Resource successfully qualifies, allow provisional qualification for remainder of fleet with similar capabilities or other AS qualification.</a:t>
            </a:r>
          </a:p>
          <a:p>
            <a:pPr marL="914400" lvl="2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r>
              <a:rPr lang="en-US" sz="1800" i="1">
                <a:solidFill>
                  <a:srgbClr val="C00000"/>
                </a:solidFill>
              </a:rPr>
              <a:t>ANY QUESTIONS</a:t>
            </a:r>
            <a:r>
              <a:rPr lang="en-US" sz="1800" i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41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277917</TotalTime>
  <Words>470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Market Readiness Progression for ECRS</vt:lpstr>
      <vt:lpstr>Market Readiness Progression for ECRS</vt:lpstr>
      <vt:lpstr>Market Readiness Progression for ECRS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2868</cp:revision>
  <cp:lastPrinted>2020-02-05T17:47:59Z</cp:lastPrinted>
  <dcterms:created xsi:type="dcterms:W3CDTF">2016-01-21T15:20:31Z</dcterms:created>
  <dcterms:modified xsi:type="dcterms:W3CDTF">2023-02-15T19:59:56Z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