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369" r:id="rId6"/>
    <p:sldId id="294" r:id="rId7"/>
    <p:sldId id="372" r:id="rId8"/>
    <p:sldId id="383" r:id="rId9"/>
    <p:sldId id="387" r:id="rId10"/>
    <p:sldId id="703"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640437-F7A7-4E65-8EB1-E36C1B4ECCC7}" v="6" dt="2023-02-16T15:05:26.3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4" d="100"/>
          <a:sy n="64" d="100"/>
        </p:scale>
        <p:origin x="1518" y="7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2/16/2023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2/16/2023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851523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32245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February 2023</a:t>
            </a:r>
          </a:p>
        </p:txBody>
      </p:sp>
    </p:spTree>
    <p:extLst>
      <p:ext uri="{BB962C8B-B14F-4D97-AF65-F5344CB8AC3E}">
        <p14:creationId xmlns:p14="http://schemas.microsoft.com/office/powerpoint/2010/main" val="3219910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67805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468741621"/>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February 20,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NPRR1157, Incorporation of PUCT Approval into Revision Request Process [ERCOT]</a:t>
            </a:r>
          </a:p>
          <a:p>
            <a:pPr>
              <a:spcAft>
                <a:spcPts val="1200"/>
              </a:spcAft>
            </a:pPr>
            <a:r>
              <a:rPr lang="en-US" b="0" dirty="0"/>
              <a:t>NPRR1158, Remove Sunset Date for Weatherization Inspection Fees [ERCOT]</a:t>
            </a:r>
          </a:p>
          <a:p>
            <a:pPr>
              <a:spcAft>
                <a:spcPts val="1200"/>
              </a:spcAft>
            </a:pPr>
            <a:r>
              <a:rPr lang="en-US" b="0" dirty="0"/>
              <a:t>NPRR1159, Related to RMGRR171, Changes to Transition Process that Require Opt-in MOU or EC that are Designating POLR to provide Mass Transition Methodology to ERCOT [ERCOT]</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NPRR1157, Incorporation of PUCT Approval into Revision Request Process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April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requires all Revision Requests to be approved by the Public Utility Commission of Texas (PUCT) prior to implementation; adds a Credit review, Independent Market Monitor (IMM) opinion, ERCOT opinion, and the ERCOT Market Impact Statement to the TAC Report; and revises possible actions on a Revision Request from “defer” to “table” as currently captured in motions.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1/17/23, PRS voted unanimously to recommend approval of NPRR1157 as submitted.  On 2/9/23, PRS voted unanimously to endorse and forward to TAC the 1/17/23 PRS Report and 12/8/22 Impact Analysis for NPRR1157.</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NPRR1158, Remove Sunset Date for Weatherization Inspection Fees [ERCOT]</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April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eliminates the Weatherization Inspection fee’s sunset date on the ERCOT Fee Schedule and changes the invoicing period of such fees from a quarterly to a semiannual basis.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1/17/23, </a:t>
            </a:r>
            <a:r>
              <a:rPr lang="en-US" sz="1800" kern="1200" dirty="0">
                <a:effectLst/>
                <a:latin typeface="+mn-lt"/>
                <a:ea typeface="Times New Roman" panose="02020603050405020304" pitchFamily="18" charset="0"/>
              </a:rPr>
              <a:t>PRS voted unanimously to recommend approval of NPRR1158 as submitted.  On 2/9/23, PRS voted unanimously to endorse and forward to TAC the 1/17/23 PRS Report and 12/15/22 Impact Analysis for NPRR1158.  </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220505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NPRR1159, Related to RMGRR171, Changes to Transition Process That Require Opt-in MOU and EC That Are Designating POLR to Provide Mass Transition Methodology to ERCOT [ERCOT]</a:t>
            </a:r>
            <a:endParaRPr lang="en-US" sz="14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a:t>
            </a:r>
            <a:r>
              <a:rPr lang="x-none" sz="1800" dirty="0">
                <a:effectLst/>
                <a:latin typeface="+mn-lt"/>
                <a:ea typeface="Times New Roman" panose="02020603050405020304" pitchFamily="18" charset="0"/>
              </a:rPr>
              <a:t>Retail Market Guide Revision Request (RMGRR) 171, Changes to Transition Process That Require Opt-in MOU and EC That Are Designating POLR to Provide Mass Transition Methodology to ERCOT</a:t>
            </a:r>
            <a:endParaRPr lang="en-US" sz="1800" dirty="0">
              <a:effectLst/>
              <a:latin typeface="+mn-lt"/>
              <a:ea typeface="Times New Roman" panose="02020603050405020304" pitchFamily="18" charset="0"/>
            </a:endParaRP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a:t>
            </a:r>
            <a:r>
              <a:rPr lang="x-none" sz="1800" dirty="0">
                <a:effectLst/>
                <a:latin typeface="+mn-lt"/>
                <a:ea typeface="Times New Roman" panose="02020603050405020304" pitchFamily="18" charset="0"/>
              </a:rPr>
              <a:t>There are no additional impacts to this NPRR beyond what was captured in the Impact Analysis for RMGRR171</a:t>
            </a:r>
            <a:r>
              <a:rPr lang="en-US" sz="1800" dirty="0">
                <a:effectLst/>
                <a:latin typeface="+mn-lt"/>
                <a:ea typeface="Times New Roman" panose="02020603050405020304" pitchFamily="18" charset="0"/>
              </a:rPr>
              <a:t>.)</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provides needed references to the Retail Market Guide to account for Texas Standard Electronic Transaction (TX SET) processing options for Municipally Owned Utility (MOU) or Electric Cooperative (EC) service areas, in alignment with RMGRR171.</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1/17/23, </a:t>
            </a:r>
            <a:r>
              <a:rPr lang="en-US" sz="1800" kern="1200" dirty="0">
                <a:effectLst/>
                <a:latin typeface="+mn-lt"/>
                <a:ea typeface="Times New Roman" panose="02020603050405020304" pitchFamily="18" charset="0"/>
              </a:rPr>
              <a:t>PRS voted unanimously to recommend approval of NPRR1159 as submitted.  On 2/9/23, PRS voted unanimously to endorse and forward to TAC the 1/17/23 PRS Report and 12/22/22 Impact Analysis for NPRR1159.</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579620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27613"/>
          </a:xfrm>
        </p:spPr>
        <p:txBody>
          <a:bodyPr/>
          <a:lstStyle/>
          <a:p>
            <a:r>
              <a:rPr lang="en-US" sz="2200" b="1" dirty="0">
                <a:solidFill>
                  <a:schemeClr val="accent1"/>
                </a:solidFill>
              </a:rPr>
              <a:t>2023 Release Targets –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878417"/>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SCR789</a:t>
                      </a:r>
                      <a:r>
                        <a:rPr kumimoji="0" lang="en-US" sz="1050" b="0" i="0" u="none" strike="sngStrike" cap="none" normalizeH="0" baseline="0" dirty="0">
                          <a:ln>
                            <a:noFill/>
                          </a:ln>
                          <a:solidFill>
                            <a:schemeClr val="tx1"/>
                          </a:solidFill>
                          <a:effectLst/>
                          <a:latin typeface="Courier New" pitchFamily="49" charset="0"/>
                        </a:rPr>
                        <a:t> Ph2</a:t>
                      </a: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rgbClr val="FF0000"/>
                          </a:solidFill>
                          <a:effectLst/>
                          <a:latin typeface="Courier New" pitchFamily="49" charset="0"/>
                          <a:ea typeface="+mn-ea"/>
                          <a:cs typeface="+mn-cs"/>
                        </a:rPr>
                        <a:t>(b)</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OBDRR043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SCR789 </a:t>
                      </a:r>
                      <a:r>
                        <a:rPr kumimoji="0" lang="en-US" sz="1050" b="0" i="0" u="none" strike="noStrike" kern="1200" cap="none" normalizeH="0" baseline="0" dirty="0">
                          <a:ln>
                            <a:noFill/>
                          </a:ln>
                          <a:solidFill>
                            <a:srgbClr val="FF0000"/>
                          </a:solidFill>
                          <a:effectLst/>
                          <a:latin typeface="Courier New" pitchFamily="49" charset="0"/>
                          <a:ea typeface="+mn-ea"/>
                          <a:cs typeface="+mn-cs"/>
                        </a:rPr>
                        <a:t>Ph2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3962401" y="3333897"/>
            <a:ext cx="49517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5046"/>
            <a:ext cx="2505302" cy="33855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484,825(b),826,829,841,857,879,885,904,918,930,936,941,962,963,965,975,987,995,1004,1006,1007,1019,1023,1026,1030,1032,1034,1057, 1077,1092(b),1105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50" name="TextBox 49">
            <a:extLst>
              <a:ext uri="{FF2B5EF4-FFF2-40B4-BE49-F238E27FC236}">
                <a16:creationId xmlns:a16="http://schemas.microsoft.com/office/drawing/2014/main" id="{0F180DDC-31F0-4FDE-9149-5350629C28EA}"/>
              </a:ext>
            </a:extLst>
          </p:cNvPr>
          <p:cNvSpPr txBox="1"/>
          <p:nvPr/>
        </p:nvSpPr>
        <p:spPr>
          <a:xfrm>
            <a:off x="1276786" y="1306854"/>
            <a:ext cx="370549" cy="17620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167738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50298" y="1304620"/>
            <a:ext cx="370549" cy="221599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2" name="TextBox 12">
            <a:extLst>
              <a:ext uri="{FF2B5EF4-FFF2-40B4-BE49-F238E27FC236}">
                <a16:creationId xmlns:a16="http://schemas.microsoft.com/office/drawing/2014/main" id="{75FEC4B0-ABBD-4905-A404-5FEF6E948A5E}"/>
              </a:ext>
            </a:extLst>
          </p:cNvPr>
          <p:cNvSpPr txBox="1">
            <a:spLocks noChangeArrowheads="1"/>
          </p:cNvSpPr>
          <p:nvPr/>
        </p:nvSpPr>
        <p:spPr bwMode="auto">
          <a:xfrm>
            <a:off x="160279" y="254955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3/10</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708877" y="1631339"/>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7503741" y="265559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35" name="Straight Arrow Connector 34">
            <a:extLst>
              <a:ext uri="{FF2B5EF4-FFF2-40B4-BE49-F238E27FC236}">
                <a16:creationId xmlns:a16="http://schemas.microsoft.com/office/drawing/2014/main" id="{0CB75C43-BBE5-4C7F-8EA2-CA00394482E0}"/>
              </a:ext>
            </a:extLst>
          </p:cNvPr>
          <p:cNvCxnSpPr>
            <a:cxnSpLocks/>
          </p:cNvCxnSpPr>
          <p:nvPr/>
        </p:nvCxnSpPr>
        <p:spPr>
          <a:xfrm flipV="1">
            <a:off x="1373592" y="2753637"/>
            <a:ext cx="3376716" cy="179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31442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July</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676610" y="1287617"/>
            <a:ext cx="370549" cy="161582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pic>
        <p:nvPicPr>
          <p:cNvPr id="10" name="Picture 9">
            <a:extLst>
              <a:ext uri="{FF2B5EF4-FFF2-40B4-BE49-F238E27FC236}">
                <a16:creationId xmlns:a16="http://schemas.microsoft.com/office/drawing/2014/main" id="{F8FBFF65-F285-4A90-9C51-F616B569D7C2}"/>
              </a:ext>
            </a:extLst>
          </p:cNvPr>
          <p:cNvPicPr>
            <a:picLocks noChangeAspect="1"/>
          </p:cNvPicPr>
          <p:nvPr/>
        </p:nvPicPr>
        <p:blipFill>
          <a:blip r:embed="rId3"/>
          <a:stretch>
            <a:fillRect/>
          </a:stretch>
        </p:blipFill>
        <p:spPr>
          <a:xfrm>
            <a:off x="630149" y="3809716"/>
            <a:ext cx="7615846" cy="1235459"/>
          </a:xfrm>
          <a:prstGeom prst="rect">
            <a:avLst/>
          </a:prstGeom>
        </p:spPr>
      </p:pic>
    </p:spTree>
    <p:extLst>
      <p:ext uri="{BB962C8B-B14F-4D97-AF65-F5344CB8AC3E}">
        <p14:creationId xmlns:p14="http://schemas.microsoft.com/office/powerpoint/2010/main" val="106793382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9494</TotalTime>
  <Words>881</Words>
  <Application>Microsoft Office PowerPoint</Application>
  <PresentationFormat>On-screen Show (4:3)</PresentationFormat>
  <Paragraphs>212</Paragraphs>
  <Slides>7</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Courier New</vt:lpstr>
      <vt:lpstr>Custom Design</vt:lpstr>
      <vt:lpstr>Office Theme</vt:lpstr>
      <vt:lpstr>PowerPoint Presentation</vt:lpstr>
      <vt:lpstr>Summary of PRS Update</vt:lpstr>
      <vt:lpstr>Appendix</vt:lpstr>
      <vt:lpstr>NPRR1157, Incorporation of PUCT Approval into Revision Request Process [ERCOT]</vt:lpstr>
      <vt:lpstr>NPRR1158, Remove Sunset Date for Weatherization Inspection Fees [ERCOT]</vt:lpstr>
      <vt:lpstr>NPRR1159, Related to RMGRR171, Changes to Transition Process That Require Opt-in MOU and EC That Are Designating POLR to Provide Mass Transition Methodology to ERCOT [ERCOT]</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589</cp:revision>
  <cp:lastPrinted>2013-01-30T23:16:36Z</cp:lastPrinted>
  <dcterms:created xsi:type="dcterms:W3CDTF">2010-04-12T23:12:02Z</dcterms:created>
  <dcterms:modified xsi:type="dcterms:W3CDTF">2023-02-16T15:54:37Z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