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2"/>
  </p:notesMasterIdLst>
  <p:handoutMasterIdLst>
    <p:handoutMasterId r:id="rId13"/>
  </p:handoutMasterIdLst>
  <p:sldIdLst>
    <p:sldId id="260" r:id="rId5"/>
    <p:sldId id="369" r:id="rId6"/>
    <p:sldId id="294" r:id="rId7"/>
    <p:sldId id="372" r:id="rId8"/>
    <p:sldId id="383" r:id="rId9"/>
    <p:sldId id="387" r:id="rId10"/>
    <p:sldId id="703" r:id="rId11"/>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2640437-F7A7-4E65-8EB1-E36C1B4ECCC7}" v="6" dt="2023-02-16T15:05:26.327"/>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9" autoAdjust="0"/>
    <p:restoredTop sz="94595" autoAdjust="0"/>
  </p:normalViewPr>
  <p:slideViewPr>
    <p:cSldViewPr snapToGrid="0" snapToObjects="1">
      <p:cViewPr varScale="1">
        <p:scale>
          <a:sx n="64" d="100"/>
          <a:sy n="64" d="100"/>
        </p:scale>
        <p:origin x="1518" y="78"/>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handoutMaster" Target="handoutMasters/handoutMaster1.xml"/><Relationship Id="rId18" Type="http://schemas.microsoft.com/office/2015/10/relationships/revisionInfo" Target="revisionInfo.xml"/><Relationship Id="rId3" Type="http://schemas.openxmlformats.org/officeDocument/2006/relationships/slideMaster" Target="slideMasters/slideMaster1.xml"/><Relationship Id="rId7" Type="http://schemas.openxmlformats.org/officeDocument/2006/relationships/slide" Target="slides/slide3.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2/16/2023</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2/16/2023</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370716979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4</a:t>
            </a:fld>
            <a:endParaRPr lang="en-US" altLang="en-US"/>
          </a:p>
        </p:txBody>
      </p:sp>
    </p:spTree>
    <p:extLst>
      <p:ext uri="{BB962C8B-B14F-4D97-AF65-F5344CB8AC3E}">
        <p14:creationId xmlns:p14="http://schemas.microsoft.com/office/powerpoint/2010/main" val="33140605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5</a:t>
            </a:fld>
            <a:endParaRPr lang="en-US" altLang="en-US"/>
          </a:p>
        </p:txBody>
      </p:sp>
    </p:spTree>
    <p:extLst>
      <p:ext uri="{BB962C8B-B14F-4D97-AF65-F5344CB8AC3E}">
        <p14:creationId xmlns:p14="http://schemas.microsoft.com/office/powerpoint/2010/main" val="296413788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185152368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363207694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33224508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February 2023</a:t>
            </a:r>
          </a:p>
        </p:txBody>
      </p:sp>
    </p:spTree>
    <p:extLst>
      <p:ext uri="{BB962C8B-B14F-4D97-AF65-F5344CB8AC3E}">
        <p14:creationId xmlns:p14="http://schemas.microsoft.com/office/powerpoint/2010/main" val="321991045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716780558"/>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1468741621"/>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6: 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February 20, 2023</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and No Impact (Vote):</a:t>
            </a:r>
          </a:p>
          <a:p>
            <a:pPr>
              <a:spcAft>
                <a:spcPts val="1200"/>
              </a:spcAft>
            </a:pPr>
            <a:r>
              <a:rPr lang="en-US" b="0" dirty="0"/>
              <a:t>NPRR1157, Incorporation of PUCT Approval into Revision Request Process [ERCOT]</a:t>
            </a:r>
          </a:p>
          <a:p>
            <a:pPr>
              <a:spcAft>
                <a:spcPts val="1200"/>
              </a:spcAft>
            </a:pPr>
            <a:r>
              <a:rPr lang="en-US" b="0" dirty="0"/>
              <a:t>NPRR1158, Remove Sunset Date for Weatherization Inspection Fees [ERCOT]</a:t>
            </a:r>
          </a:p>
          <a:p>
            <a:pPr>
              <a:spcAft>
                <a:spcPts val="1200"/>
              </a:spcAft>
            </a:pPr>
            <a:r>
              <a:rPr lang="en-US" b="0" dirty="0"/>
              <a:t>NPRR1159, Related to RMGRR171, Changes to Transition Process that Require Opt-in MOU or EC that are Designating POLR to provide Mass Transition Methodology to ERCOT [ERCOT]</a:t>
            </a:r>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23736476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NPRR1157, Incorporation of PUCT Approval into Revision Request Process [ERCOT]</a:t>
            </a:r>
            <a:endParaRPr lang="en-US" sz="1800" dirty="0"/>
          </a:p>
        </p:txBody>
      </p:sp>
      <p:sp>
        <p:nvSpPr>
          <p:cNvPr id="14339" name="Rectangle 2"/>
          <p:cNvSpPr>
            <a:spLocks noChangeArrowheads="1"/>
          </p:cNvSpPr>
          <p:nvPr/>
        </p:nvSpPr>
        <p:spPr bwMode="auto">
          <a:xfrm>
            <a:off x="190500" y="774492"/>
            <a:ext cx="8612307"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April 1, 2023</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requires all Revision Requests to be approved by the Public Utility Commission of Texas (PUCT) prior to implementation; adds a Credit review, Independent Market Monitor (IMM) opinion, ERCOT opinion, and the ERCOT Market Impact Statement to the TAC Report; and revises possible actions on a Revision Request from “defer” to “table” as currently captured in motions.</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a:t>
            </a:r>
            <a:r>
              <a:rPr lang="en-US" sz="1800" kern="1200" dirty="0">
                <a:effectLst/>
                <a:latin typeface="+mn-lt"/>
                <a:ea typeface="Times New Roman" panose="02020603050405020304" pitchFamily="18" charset="0"/>
              </a:rPr>
              <a:t>On 1/17/23, PRS voted unanimously to recommend approval of NPRR1157 as submitted.  On 2/9/23, PRS voted unanimously to endorse and forward to TAC the 1/17/23 PRS Report and 12/8/22 Impact Analysis for NPRR1157.</a:t>
            </a:r>
            <a:endParaRPr lang="en-US" sz="1800" dirty="0">
              <a:effectLst/>
              <a:latin typeface="+mn-lt"/>
              <a:ea typeface="Times New Roman" panose="02020603050405020304" pitchFamily="18" charset="0"/>
            </a:endParaRPr>
          </a:p>
        </p:txBody>
      </p:sp>
    </p:spTree>
    <p:extLst>
      <p:ext uri="{BB962C8B-B14F-4D97-AF65-F5344CB8AC3E}">
        <p14:creationId xmlns:p14="http://schemas.microsoft.com/office/powerpoint/2010/main" val="187009961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NPRR1158, Remove Sunset Date for Weatherization Inspection Fees [ERCOT]</a:t>
            </a:r>
            <a:endParaRPr lang="en-US" sz="1800" dirty="0"/>
          </a:p>
        </p:txBody>
      </p:sp>
      <p:sp>
        <p:nvSpPr>
          <p:cNvPr id="14339" name="Rectangle 2"/>
          <p:cNvSpPr>
            <a:spLocks noChangeArrowheads="1"/>
          </p:cNvSpPr>
          <p:nvPr/>
        </p:nvSpPr>
        <p:spPr bwMode="auto">
          <a:xfrm>
            <a:off x="190500" y="774492"/>
            <a:ext cx="8612307" cy="31393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April 1, 2023</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eliminates the Weatherization Inspection fee’s sunset date on the ERCOT Fee Schedule and changes the invoicing period of such fees from a quarterly to a semiannual basis.</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1/17/23, </a:t>
            </a:r>
            <a:r>
              <a:rPr lang="en-US" sz="1800" kern="1200" dirty="0">
                <a:effectLst/>
                <a:latin typeface="+mn-lt"/>
                <a:ea typeface="Times New Roman" panose="02020603050405020304" pitchFamily="18" charset="0"/>
              </a:rPr>
              <a:t>PRS voted unanimously to recommend approval of NPRR1158 as submitted.  On 2/9/23, PRS voted unanimously to endorse and forward to TAC the 1/17/23 PRS Report and 12/15/22 Impact Analysis for NPRR1158.  </a:t>
            </a:r>
            <a:endParaRPr lang="en-US" sz="1800" dirty="0">
              <a:effectLst/>
              <a:latin typeface="+mn-lt"/>
              <a:ea typeface="Times New Roman" panose="02020603050405020304" pitchFamily="18" charset="0"/>
            </a:endParaRPr>
          </a:p>
        </p:txBody>
      </p:sp>
    </p:spTree>
    <p:extLst>
      <p:ext uri="{BB962C8B-B14F-4D97-AF65-F5344CB8AC3E}">
        <p14:creationId xmlns:p14="http://schemas.microsoft.com/office/powerpoint/2010/main" val="22205056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400" i="1" dirty="0"/>
              <a:t>NPRR1159, Related to RMGRR171, Changes to Transition Process That Require Opt-in MOU and EC That Are Designating POLR to Provide Mass Transition Methodology to ERCOT [ERCOT]</a:t>
            </a:r>
            <a:endParaRPr lang="en-US" sz="1400" dirty="0"/>
          </a:p>
        </p:txBody>
      </p:sp>
      <p:sp>
        <p:nvSpPr>
          <p:cNvPr id="14339" name="Rectangle 2"/>
          <p:cNvSpPr>
            <a:spLocks noChangeArrowheads="1"/>
          </p:cNvSpPr>
          <p:nvPr/>
        </p:nvSpPr>
        <p:spPr bwMode="auto">
          <a:xfrm>
            <a:off x="190500" y="774492"/>
            <a:ext cx="8612307" cy="48013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Upon implementation of </a:t>
            </a:r>
            <a:r>
              <a:rPr lang="x-none" sz="1800" dirty="0">
                <a:effectLst/>
                <a:latin typeface="+mn-lt"/>
                <a:ea typeface="Times New Roman" panose="02020603050405020304" pitchFamily="18" charset="0"/>
              </a:rPr>
              <a:t>Retail Market Guide Revision Request (RMGRR) 171, Changes to Transition Process That Require Opt-in MOU and EC That Are Designating POLR to Provide Mass Transition Methodology to ERCOT</a:t>
            </a:r>
            <a:endParaRPr lang="en-US" sz="1800" dirty="0">
              <a:effectLst/>
              <a:latin typeface="+mn-lt"/>
              <a:ea typeface="Times New Roman" panose="02020603050405020304" pitchFamily="18" charset="0"/>
            </a:endParaRP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  (</a:t>
            </a:r>
            <a:r>
              <a:rPr lang="x-none" sz="1800" dirty="0">
                <a:effectLst/>
                <a:latin typeface="+mn-lt"/>
                <a:ea typeface="Times New Roman" panose="02020603050405020304" pitchFamily="18" charset="0"/>
              </a:rPr>
              <a:t>There are no additional impacts to this NPRR beyond what was captured in the Impact Analysis for RMGRR171</a:t>
            </a:r>
            <a:r>
              <a:rPr lang="en-US" sz="1800" dirty="0">
                <a:effectLst/>
                <a:latin typeface="+mn-lt"/>
                <a:ea typeface="Times New Roman" panose="02020603050405020304" pitchFamily="18" charset="0"/>
              </a:rPr>
              <a:t>.)</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provides needed references to the Retail Market Guide to account for Texas Standard Electronic Transaction (TX SET) processing options for Municipally Owned Utility (MOU) or Electric Cooperative (EC) service areas, in alignment with RMGRR171.</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1/17/23, </a:t>
            </a:r>
            <a:r>
              <a:rPr lang="en-US" sz="1800" kern="1200" dirty="0">
                <a:effectLst/>
                <a:latin typeface="+mn-lt"/>
                <a:ea typeface="Times New Roman" panose="02020603050405020304" pitchFamily="18" charset="0"/>
              </a:rPr>
              <a:t>PRS voted unanimously to recommend approval of NPRR1159 as submitted.  On 2/9/23, PRS voted unanimously to endorse and forward to TAC the 1/17/23 PRS Report and 12/22/22 Impact Analysis for NPRR1159.</a:t>
            </a:r>
            <a:endParaRPr lang="en-US" sz="1800" dirty="0">
              <a:effectLst/>
              <a:latin typeface="+mn-lt"/>
              <a:ea typeface="Times New Roman" panose="02020603050405020304" pitchFamily="18" charset="0"/>
            </a:endParaRPr>
          </a:p>
        </p:txBody>
      </p:sp>
    </p:spTree>
    <p:extLst>
      <p:ext uri="{BB962C8B-B14F-4D97-AF65-F5344CB8AC3E}">
        <p14:creationId xmlns:p14="http://schemas.microsoft.com/office/powerpoint/2010/main" val="25796204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229600" cy="527613"/>
          </a:xfrm>
        </p:spPr>
        <p:txBody>
          <a:bodyPr/>
          <a:lstStyle/>
          <a:p>
            <a:r>
              <a:rPr lang="en-US" sz="2200" b="1" dirty="0">
                <a:solidFill>
                  <a:schemeClr val="accent1"/>
                </a:solidFill>
              </a:rPr>
              <a:t>2023 Release Targets – Approved NPRRs / SCRs / </a:t>
            </a:r>
            <a:r>
              <a:rPr lang="en-US" sz="2200" b="1" dirty="0" err="1">
                <a:solidFill>
                  <a:schemeClr val="accent1"/>
                </a:solidFill>
              </a:rPr>
              <a:t>xGRRs</a:t>
            </a:r>
            <a:r>
              <a:rPr lang="en-US" sz="2200" b="1" dirty="0">
                <a:solidFill>
                  <a:schemeClr val="accent1"/>
                </a:solidFill>
              </a:rPr>
              <a:t>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7</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90890"/>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957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7"/>
          <a:ext cx="8839200" cy="2878417"/>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398312">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1/31 – 2/2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3/28 – 3/30</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June</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6/6 – 6/8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7/25 – 7/27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10/3 – 10/5</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12/5 – 12/7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2384641">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NPRR1020</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SCR789</a:t>
                      </a:r>
                      <a:r>
                        <a:rPr kumimoji="0" lang="en-US" sz="1050" b="0" i="0" u="none" strike="sngStrike" cap="none" normalizeH="0" baseline="0" dirty="0">
                          <a:ln>
                            <a:noFill/>
                          </a:ln>
                          <a:solidFill>
                            <a:schemeClr val="tx1"/>
                          </a:solidFill>
                          <a:effectLst/>
                          <a:latin typeface="Courier New" pitchFamily="49" charset="0"/>
                        </a:rPr>
                        <a:t> Ph2</a:t>
                      </a:r>
                      <a:endParaRPr kumimoji="0" lang="en-US" sz="1200" b="0" i="0" u="none" strike="sngStrike" cap="none" normalizeH="0" baseline="0" dirty="0">
                        <a:ln>
                          <a:noFill/>
                        </a:ln>
                        <a:solidFill>
                          <a:schemeClr val="tx1"/>
                        </a:solidFill>
                        <a:effectLst/>
                        <a:latin typeface="Courier New" pitchFamily="49"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NPRR1040</a:t>
                      </a: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ECRS</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Courier New" pitchFamily="49" charset="0"/>
                          <a:ea typeface="+mn-ea"/>
                          <a:cs typeface="+mn-cs"/>
                        </a:rPr>
                        <a:t>(NPRR863)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NPRR1085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NPRR1096</a:t>
                      </a:r>
                      <a:r>
                        <a:rPr kumimoji="0" lang="en-US" sz="900" b="0" i="0" u="none" strike="noStrike" kern="1200" cap="none" normalizeH="0" baseline="0" dirty="0">
                          <a:ln>
                            <a:noFill/>
                          </a:ln>
                          <a:solidFill>
                            <a:srgbClr val="FF0000"/>
                          </a:solidFill>
                          <a:effectLst/>
                          <a:latin typeface="Courier New" pitchFamily="49" charset="0"/>
                          <a:ea typeface="+mn-ea"/>
                          <a:cs typeface="+mn-cs"/>
                        </a:rPr>
                        <a:t>(b)</a:t>
                      </a: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NPRR1148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OBDRR043</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rgbClr val="FF0000"/>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SCR789 </a:t>
                      </a:r>
                      <a:r>
                        <a:rPr kumimoji="0" lang="en-US" sz="1050" b="0" i="0" u="none" strike="noStrike" kern="1200" cap="none" normalizeH="0" baseline="0" dirty="0">
                          <a:ln>
                            <a:noFill/>
                          </a:ln>
                          <a:solidFill>
                            <a:srgbClr val="FF0000"/>
                          </a:solidFill>
                          <a:effectLst/>
                          <a:latin typeface="Courier New" pitchFamily="49" charset="0"/>
                          <a:ea typeface="+mn-ea"/>
                          <a:cs typeface="+mn-cs"/>
                        </a:rPr>
                        <a:t>Ph2</a:t>
                      </a:r>
                      <a:r>
                        <a:rPr kumimoji="0" lang="en-US" sz="1200" b="0" i="0" u="none" strike="sngStrike" kern="1200" cap="none" normalizeH="0" baseline="0" dirty="0">
                          <a:ln>
                            <a:noFill/>
                          </a:ln>
                          <a:solidFill>
                            <a:schemeClr val="tx1"/>
                          </a:solidFill>
                          <a:effectLst/>
                          <a:latin typeface="Courier New" pitchFamily="49" charset="0"/>
                          <a:ea typeface="+mn-ea"/>
                          <a:cs typeface="+mn-cs"/>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NPRR945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NPRR1090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NPRR1112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NPRR1121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NPRR1154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SCR807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SCR816</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noStrike" kern="1200" cap="none" normalizeH="0" baseline="0" dirty="0">
                          <a:ln>
                            <a:noFill/>
                          </a:ln>
                          <a:solidFill>
                            <a:schemeClr val="tx1"/>
                          </a:solidFill>
                          <a:effectLst/>
                          <a:latin typeface="Courier New" pitchFamily="49" charset="0"/>
                          <a:ea typeface="+mn-ea"/>
                          <a:cs typeface="+mn-cs"/>
                        </a:rPr>
                        <a:t>Securitization Phase 2A – Maine  Invoice and Credit Exposure</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EMS Upgrade</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963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27" name="TextBox 12">
            <a:extLst>
              <a:ext uri="{FF2B5EF4-FFF2-40B4-BE49-F238E27FC236}">
                <a16:creationId xmlns:a16="http://schemas.microsoft.com/office/drawing/2014/main" id="{91228DEC-7DCD-4F3E-B94B-ED94A1A58744}"/>
              </a:ext>
            </a:extLst>
          </p:cNvPr>
          <p:cNvSpPr txBox="1">
            <a:spLocks noChangeArrowheads="1"/>
          </p:cNvSpPr>
          <p:nvPr/>
        </p:nvSpPr>
        <p:spPr bwMode="auto">
          <a:xfrm>
            <a:off x="3962401" y="3333897"/>
            <a:ext cx="4951770" cy="276999"/>
          </a:xfrm>
          <a:prstGeom prst="rect">
            <a:avLst/>
          </a:prstGeom>
          <a:solidFill>
            <a:schemeClr val="accent6">
              <a:lumMod val="20000"/>
              <a:lumOff val="80000"/>
            </a:schemeClr>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EMS Upgrade Freeze – </a:t>
            </a:r>
            <a:r>
              <a:rPr kumimoji="0" lang="en-US" sz="1200" b="0" i="0" u="none" strike="noStrike" kern="1200" cap="none" spc="0" normalizeH="0" baseline="0" noProof="0" dirty="0">
                <a:ln>
                  <a:noFill/>
                </a:ln>
                <a:solidFill>
                  <a:prstClr val="black"/>
                </a:solidFill>
                <a:effectLst/>
                <a:uLnTx/>
                <a:uFillTx/>
                <a:latin typeface="Arial" charset="0"/>
                <a:ea typeface="+mn-ea"/>
                <a:cs typeface="+mn-cs"/>
              </a:rPr>
              <a:t>May 2023 – Jan. 2024</a:t>
            </a: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6470115" y="5605046"/>
            <a:ext cx="2505302" cy="338554"/>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NPRR1020(a) – EPS Metering portion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NPRR1096(b) – ECRS portion</a:t>
            </a:r>
          </a:p>
        </p:txBody>
      </p:sp>
      <p:graphicFrame>
        <p:nvGraphicFramePr>
          <p:cNvPr id="40" name="Table 39">
            <a:extLst>
              <a:ext uri="{FF2B5EF4-FFF2-40B4-BE49-F238E27FC236}">
                <a16:creationId xmlns:a16="http://schemas.microsoft.com/office/drawing/2014/main" id="{BB347731-9DCF-4A6B-84CF-377681286AF3}"/>
              </a:ext>
            </a:extLst>
          </p:cNvPr>
          <p:cNvGraphicFramePr>
            <a:graphicFrameLocks noGrp="1"/>
          </p:cNvGraphicFramePr>
          <p:nvPr/>
        </p:nvGraphicFramePr>
        <p:xfrm>
          <a:off x="176358" y="5184590"/>
          <a:ext cx="8799059" cy="365760"/>
        </p:xfrm>
        <a:graphic>
          <a:graphicData uri="http://schemas.openxmlformats.org/drawingml/2006/table">
            <a:tbl>
              <a:tblPr firstRow="1" bandRow="1"/>
              <a:tblGrid>
                <a:gridCol w="509442">
                  <a:extLst>
                    <a:ext uri="{9D8B030D-6E8A-4147-A177-3AD203B41FA5}">
                      <a16:colId xmlns:a16="http://schemas.microsoft.com/office/drawing/2014/main" val="20000"/>
                    </a:ext>
                  </a:extLst>
                </a:gridCol>
                <a:gridCol w="8289617">
                  <a:extLst>
                    <a:ext uri="{9D8B030D-6E8A-4147-A177-3AD203B41FA5}">
                      <a16:colId xmlns:a16="http://schemas.microsoft.com/office/drawing/2014/main" val="20001"/>
                    </a:ext>
                  </a:extLst>
                </a:gridCol>
              </a:tblGrid>
              <a:tr h="293370">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100" b="1" dirty="0">
                          <a:solidFill>
                            <a:schemeClr val="tx1"/>
                          </a:solidFill>
                        </a:rPr>
                        <a:t>TBD</a:t>
                      </a: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900" b="1" strike="noStrike" kern="1200" baseline="0" dirty="0">
                          <a:solidFill>
                            <a:schemeClr val="tx1"/>
                          </a:solidFill>
                          <a:latin typeface="+mn-lt"/>
                          <a:ea typeface="+mn-ea"/>
                          <a:cs typeface="+mn-cs"/>
                        </a:rPr>
                        <a:t>NPRRs</a:t>
                      </a:r>
                      <a:r>
                        <a:rPr lang="en-US" sz="900" b="0" strike="noStrike" kern="1200" baseline="0" dirty="0">
                          <a:solidFill>
                            <a:schemeClr val="tx1"/>
                          </a:solidFill>
                          <a:latin typeface="+mn-lt"/>
                          <a:ea typeface="+mn-ea"/>
                          <a:cs typeface="+mn-cs"/>
                        </a:rPr>
                        <a:t>: 484,825(b),826,829,841,857,879,885,904,918,930,936,941,962,963,965,975,987,995,1004,1006,1007,1019,1023,1026,1030,1032,1034,1057, 1077,1092(b),1105  </a:t>
                      </a:r>
                      <a:r>
                        <a:rPr lang="en-US" sz="900" b="1" strike="noStrike" kern="1200" baseline="0" dirty="0">
                          <a:solidFill>
                            <a:schemeClr val="tx1"/>
                          </a:solidFill>
                          <a:latin typeface="+mn-lt"/>
                          <a:ea typeface="+mn-ea"/>
                          <a:cs typeface="+mn-cs"/>
                        </a:rPr>
                        <a:t>SCRs</a:t>
                      </a:r>
                      <a:r>
                        <a:rPr lang="en-US" sz="900" b="0" strike="noStrike" kern="1200" baseline="0" dirty="0">
                          <a:solidFill>
                            <a:schemeClr val="tx1"/>
                          </a:solidFill>
                          <a:latin typeface="+mn-lt"/>
                          <a:ea typeface="+mn-ea"/>
                          <a:cs typeface="+mn-cs"/>
                        </a:rPr>
                        <a:t>: 799,805,810,813,818,819  </a:t>
                      </a:r>
                      <a:r>
                        <a:rPr lang="en-US" sz="900" b="1" strike="noStrike" kern="1200" baseline="0" dirty="0">
                          <a:solidFill>
                            <a:schemeClr val="tx1"/>
                          </a:solidFill>
                          <a:latin typeface="+mn-lt"/>
                          <a:ea typeface="+mn-ea"/>
                          <a:cs typeface="+mn-cs"/>
                        </a:rPr>
                        <a:t>PGRRs</a:t>
                      </a:r>
                      <a:r>
                        <a:rPr lang="en-US" sz="900" b="0" strike="noStrike" kern="1200" baseline="0" dirty="0">
                          <a:solidFill>
                            <a:schemeClr val="tx1"/>
                          </a:solidFill>
                          <a:latin typeface="+mn-lt"/>
                          <a:ea typeface="+mn-ea"/>
                          <a:cs typeface="+mn-cs"/>
                        </a:rPr>
                        <a:t>: 066,076,088,091,094,099  </a:t>
                      </a:r>
                      <a:r>
                        <a:rPr lang="en-US" sz="900" b="1" strike="noStrike" kern="1200" baseline="0" dirty="0">
                          <a:solidFill>
                            <a:schemeClr val="tx1"/>
                          </a:solidFill>
                          <a:latin typeface="+mn-lt"/>
                          <a:ea typeface="+mn-ea"/>
                          <a:cs typeface="+mn-cs"/>
                        </a:rPr>
                        <a:t>Other</a:t>
                      </a:r>
                      <a:r>
                        <a:rPr lang="en-US" sz="900" b="0" strike="noStrike" kern="1200" baseline="0" dirty="0">
                          <a:solidFill>
                            <a:schemeClr val="tx1"/>
                          </a:solidFill>
                          <a:latin typeface="+mn-lt"/>
                          <a:ea typeface="+mn-ea"/>
                          <a:cs typeface="+mn-cs"/>
                        </a:rPr>
                        <a:t>: OBDRR009,OBDRR017,RRGRR028</a:t>
                      </a:r>
                      <a:endParaRPr lang="en-US" sz="900" b="0" strike="sngStrike" kern="1200" baseline="0" dirty="0">
                        <a:solidFill>
                          <a:schemeClr val="tx1"/>
                        </a:solidFill>
                        <a:latin typeface="+mn-lt"/>
                        <a:ea typeface="+mn-ea"/>
                        <a:cs typeface="+mn-cs"/>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extLst>
                  <a:ext uri="{0D108BD9-81ED-4DB2-BD59-A6C34878D82A}">
                    <a16:rowId xmlns:a16="http://schemas.microsoft.com/office/drawing/2014/main" val="10000"/>
                  </a:ext>
                </a:extLst>
              </a:tr>
            </a:tbl>
          </a:graphicData>
        </a:graphic>
      </p:graphicFrame>
      <p:sp>
        <p:nvSpPr>
          <p:cNvPr id="50" name="TextBox 49">
            <a:extLst>
              <a:ext uri="{FF2B5EF4-FFF2-40B4-BE49-F238E27FC236}">
                <a16:creationId xmlns:a16="http://schemas.microsoft.com/office/drawing/2014/main" id="{0F180DDC-31F0-4FDE-9149-5350629C28EA}"/>
              </a:ext>
            </a:extLst>
          </p:cNvPr>
          <p:cNvSpPr txBox="1"/>
          <p:nvPr/>
        </p:nvSpPr>
        <p:spPr>
          <a:xfrm>
            <a:off x="1276786" y="1306854"/>
            <a:ext cx="370549" cy="17620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0" name="TextBox 59">
            <a:extLst>
              <a:ext uri="{FF2B5EF4-FFF2-40B4-BE49-F238E27FC236}">
                <a16:creationId xmlns:a16="http://schemas.microsoft.com/office/drawing/2014/main" id="{8CBAE244-09AA-489A-8D85-C1603BFB5D1C}"/>
              </a:ext>
            </a:extLst>
          </p:cNvPr>
          <p:cNvSpPr txBox="1"/>
          <p:nvPr/>
        </p:nvSpPr>
        <p:spPr>
          <a:xfrm>
            <a:off x="2806558" y="1368642"/>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66" name="TextBox 65">
            <a:extLst>
              <a:ext uri="{FF2B5EF4-FFF2-40B4-BE49-F238E27FC236}">
                <a16:creationId xmlns:a16="http://schemas.microsoft.com/office/drawing/2014/main" id="{43FABC49-64BA-4341-9620-8FAE27F64974}"/>
              </a:ext>
            </a:extLst>
          </p:cNvPr>
          <p:cNvSpPr txBox="1"/>
          <p:nvPr/>
        </p:nvSpPr>
        <p:spPr>
          <a:xfrm>
            <a:off x="4256524" y="1306767"/>
            <a:ext cx="370549" cy="167738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67" name="TextBox 66">
            <a:extLst>
              <a:ext uri="{FF2B5EF4-FFF2-40B4-BE49-F238E27FC236}">
                <a16:creationId xmlns:a16="http://schemas.microsoft.com/office/drawing/2014/main" id="{677FB7AA-0425-4ECC-9149-91187034677E}"/>
              </a:ext>
            </a:extLst>
          </p:cNvPr>
          <p:cNvSpPr txBox="1"/>
          <p:nvPr/>
        </p:nvSpPr>
        <p:spPr>
          <a:xfrm>
            <a:off x="7150298" y="1304620"/>
            <a:ext cx="370549" cy="221599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NS</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NS</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NS</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NS</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NS</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22" name="TextBox 12">
            <a:extLst>
              <a:ext uri="{FF2B5EF4-FFF2-40B4-BE49-F238E27FC236}">
                <a16:creationId xmlns:a16="http://schemas.microsoft.com/office/drawing/2014/main" id="{75FEC4B0-ABBD-4905-A404-5FEF6E948A5E}"/>
              </a:ext>
            </a:extLst>
          </p:cNvPr>
          <p:cNvSpPr txBox="1">
            <a:spLocks noChangeArrowheads="1"/>
          </p:cNvSpPr>
          <p:nvPr/>
        </p:nvSpPr>
        <p:spPr bwMode="auto">
          <a:xfrm>
            <a:off x="160279" y="2549550"/>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3/10</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25" name="TextBox 24">
            <a:extLst>
              <a:ext uri="{FF2B5EF4-FFF2-40B4-BE49-F238E27FC236}">
                <a16:creationId xmlns:a16="http://schemas.microsoft.com/office/drawing/2014/main" id="{6694C33D-5A6E-4835-8D60-5683CF0A7FFE}"/>
              </a:ext>
            </a:extLst>
          </p:cNvPr>
          <p:cNvSpPr txBox="1"/>
          <p:nvPr/>
        </p:nvSpPr>
        <p:spPr>
          <a:xfrm>
            <a:off x="8678397" y="1371600"/>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26" name="TextBox 25">
            <a:extLst>
              <a:ext uri="{FF2B5EF4-FFF2-40B4-BE49-F238E27FC236}">
                <a16:creationId xmlns:a16="http://schemas.microsoft.com/office/drawing/2014/main" id="{8479C2DE-7FC2-4409-B720-81664285021C}"/>
              </a:ext>
            </a:extLst>
          </p:cNvPr>
          <p:cNvSpPr txBox="1"/>
          <p:nvPr/>
        </p:nvSpPr>
        <p:spPr>
          <a:xfrm>
            <a:off x="8708877" y="1631339"/>
            <a:ext cx="370549" cy="1384995"/>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28" name="TextBox 12">
            <a:extLst>
              <a:ext uri="{FF2B5EF4-FFF2-40B4-BE49-F238E27FC236}">
                <a16:creationId xmlns:a16="http://schemas.microsoft.com/office/drawing/2014/main" id="{086159DC-2D1C-470F-8874-21F198816B68}"/>
              </a:ext>
            </a:extLst>
          </p:cNvPr>
          <p:cNvSpPr txBox="1">
            <a:spLocks noChangeArrowheads="1"/>
          </p:cNvSpPr>
          <p:nvPr/>
        </p:nvSpPr>
        <p:spPr bwMode="auto">
          <a:xfrm>
            <a:off x="7503741" y="2655595"/>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11/15</a:t>
            </a:r>
          </a:p>
        </p:txBody>
      </p:sp>
      <p:sp>
        <p:nvSpPr>
          <p:cNvPr id="34" name="TextBox 33">
            <a:extLst>
              <a:ext uri="{FF2B5EF4-FFF2-40B4-BE49-F238E27FC236}">
                <a16:creationId xmlns:a16="http://schemas.microsoft.com/office/drawing/2014/main" id="{6A0ADDBF-EB41-4850-814F-88AF8881525B}"/>
              </a:ext>
            </a:extLst>
          </p:cNvPr>
          <p:cNvSpPr txBox="1"/>
          <p:nvPr/>
        </p:nvSpPr>
        <p:spPr>
          <a:xfrm>
            <a:off x="2799724" y="1299709"/>
            <a:ext cx="370549" cy="96949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cxnSp>
        <p:nvCxnSpPr>
          <p:cNvPr id="35" name="Straight Arrow Connector 34">
            <a:extLst>
              <a:ext uri="{FF2B5EF4-FFF2-40B4-BE49-F238E27FC236}">
                <a16:creationId xmlns:a16="http://schemas.microsoft.com/office/drawing/2014/main" id="{0CB75C43-BBE5-4C7F-8EA2-CA00394482E0}"/>
              </a:ext>
            </a:extLst>
          </p:cNvPr>
          <p:cNvCxnSpPr>
            <a:cxnSpLocks/>
          </p:cNvCxnSpPr>
          <p:nvPr/>
        </p:nvCxnSpPr>
        <p:spPr>
          <a:xfrm flipV="1">
            <a:off x="1373592" y="2753637"/>
            <a:ext cx="3376716" cy="17941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7" name="TextBox 12">
            <a:extLst>
              <a:ext uri="{FF2B5EF4-FFF2-40B4-BE49-F238E27FC236}">
                <a16:creationId xmlns:a16="http://schemas.microsoft.com/office/drawing/2014/main" id="{A0B95E67-5918-4A23-AE00-6AC2416D331C}"/>
              </a:ext>
            </a:extLst>
          </p:cNvPr>
          <p:cNvSpPr txBox="1">
            <a:spLocks noChangeArrowheads="1"/>
          </p:cNvSpPr>
          <p:nvPr/>
        </p:nvSpPr>
        <p:spPr bwMode="auto">
          <a:xfrm>
            <a:off x="4575456" y="2314420"/>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July</a:t>
            </a:r>
            <a:endParaRPr kumimoji="0" lang="en-US" sz="1200" b="1" i="0" u="none" strike="noStrike" kern="0" cap="none" spc="0" normalizeH="0" baseline="0" noProof="0" dirty="0">
              <a:ln>
                <a:noFill/>
              </a:ln>
              <a:solidFill>
                <a:srgbClr val="FF0000"/>
              </a:solidFill>
              <a:effectLst/>
              <a:uLnTx/>
              <a:uFillTx/>
              <a:latin typeface="Arial" charset="0"/>
              <a:ea typeface="+mn-ea"/>
              <a:cs typeface="+mn-cs"/>
            </a:endParaRPr>
          </a:p>
        </p:txBody>
      </p:sp>
      <p:sp>
        <p:nvSpPr>
          <p:cNvPr id="49" name="TextBox 48">
            <a:extLst>
              <a:ext uri="{FF2B5EF4-FFF2-40B4-BE49-F238E27FC236}">
                <a16:creationId xmlns:a16="http://schemas.microsoft.com/office/drawing/2014/main" id="{12B2A94E-A5B3-4CF6-AAE2-12971C5EFBF2}"/>
              </a:ext>
            </a:extLst>
          </p:cNvPr>
          <p:cNvSpPr txBox="1"/>
          <p:nvPr/>
        </p:nvSpPr>
        <p:spPr>
          <a:xfrm>
            <a:off x="5676610" y="1287617"/>
            <a:ext cx="370549" cy="161582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pic>
        <p:nvPicPr>
          <p:cNvPr id="10" name="Picture 9">
            <a:extLst>
              <a:ext uri="{FF2B5EF4-FFF2-40B4-BE49-F238E27FC236}">
                <a16:creationId xmlns:a16="http://schemas.microsoft.com/office/drawing/2014/main" id="{F8FBFF65-F285-4A90-9C51-F616B569D7C2}"/>
              </a:ext>
            </a:extLst>
          </p:cNvPr>
          <p:cNvPicPr>
            <a:picLocks noChangeAspect="1"/>
          </p:cNvPicPr>
          <p:nvPr/>
        </p:nvPicPr>
        <p:blipFill>
          <a:blip r:embed="rId3"/>
          <a:stretch>
            <a:fillRect/>
          </a:stretch>
        </p:blipFill>
        <p:spPr>
          <a:xfrm>
            <a:off x="630149" y="3809716"/>
            <a:ext cx="7615846" cy="1235459"/>
          </a:xfrm>
          <a:prstGeom prst="rect">
            <a:avLst/>
          </a:prstGeom>
        </p:spPr>
      </p:pic>
    </p:spTree>
    <p:extLst>
      <p:ext uri="{BB962C8B-B14F-4D97-AF65-F5344CB8AC3E}">
        <p14:creationId xmlns:p14="http://schemas.microsoft.com/office/powerpoint/2010/main" val="1067933821"/>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
  <TotalTime>9494</TotalTime>
  <Words>881</Words>
  <Application>Microsoft Office PowerPoint</Application>
  <PresentationFormat>On-screen Show (4:3)</PresentationFormat>
  <Paragraphs>212</Paragraphs>
  <Slides>7</Slides>
  <Notes>6</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7</vt:i4>
      </vt:variant>
    </vt:vector>
  </HeadingPairs>
  <TitlesOfParts>
    <vt:vector size="12" baseType="lpstr">
      <vt:lpstr>Arial</vt:lpstr>
      <vt:lpstr>Calibri</vt:lpstr>
      <vt:lpstr>Courier New</vt:lpstr>
      <vt:lpstr>Custom Design</vt:lpstr>
      <vt:lpstr>Office Theme</vt:lpstr>
      <vt:lpstr>PowerPoint Presentation</vt:lpstr>
      <vt:lpstr>Summary of PRS Update</vt:lpstr>
      <vt:lpstr>Appendix</vt:lpstr>
      <vt:lpstr>NPRR1157, Incorporation of PUCT Approval into Revision Request Process [ERCOT]</vt:lpstr>
      <vt:lpstr>NPRR1158, Remove Sunset Date for Weatherization Inspection Fees [ERCOT]</vt:lpstr>
      <vt:lpstr>NPRR1159, Related to RMGRR171, Changes to Transition Process That Require Opt-in MOU and EC That Are Designating POLR to Provide Mass Transition Methodology to ERCOT [ERCOT]</vt:lpstr>
      <vt:lpstr>2023 Release Targets –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ERCOT</cp:lastModifiedBy>
  <cp:revision>589</cp:revision>
  <cp:lastPrinted>2013-01-30T23:16:36Z</cp:lastPrinted>
  <dcterms:created xsi:type="dcterms:W3CDTF">2010-04-12T23:12:02Z</dcterms:created>
  <dcterms:modified xsi:type="dcterms:W3CDTF">2023-02-16T15:54:37Z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