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0" r:id="rId4"/>
    <p:sldMasterId id="2147493522" r:id="rId5"/>
    <p:sldMasterId id="2147493526" r:id="rId6"/>
    <p:sldMasterId id="2147493530" r:id="rId7"/>
  </p:sldMasterIdLst>
  <p:notesMasterIdLst>
    <p:notesMasterId r:id="rId31"/>
  </p:notesMasterIdLst>
  <p:handoutMasterIdLst>
    <p:handoutMasterId r:id="rId32"/>
  </p:handoutMasterIdLst>
  <p:sldIdLst>
    <p:sldId id="533" r:id="rId8"/>
    <p:sldId id="694" r:id="rId9"/>
    <p:sldId id="751" r:id="rId10"/>
    <p:sldId id="733" r:id="rId11"/>
    <p:sldId id="720" r:id="rId12"/>
    <p:sldId id="767" r:id="rId13"/>
    <p:sldId id="695" r:id="rId14"/>
    <p:sldId id="699" r:id="rId15"/>
    <p:sldId id="770" r:id="rId16"/>
    <p:sldId id="771" r:id="rId17"/>
    <p:sldId id="766" r:id="rId18"/>
    <p:sldId id="777" r:id="rId19"/>
    <p:sldId id="774" r:id="rId20"/>
    <p:sldId id="723" r:id="rId21"/>
    <p:sldId id="756" r:id="rId22"/>
    <p:sldId id="757" r:id="rId23"/>
    <p:sldId id="759" r:id="rId24"/>
    <p:sldId id="761" r:id="rId25"/>
    <p:sldId id="776" r:id="rId26"/>
    <p:sldId id="775" r:id="rId27"/>
    <p:sldId id="762" r:id="rId28"/>
    <p:sldId id="765" r:id="rId29"/>
    <p:sldId id="299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73"/>
    <a:srgbClr val="EDFF09"/>
    <a:srgbClr val="00385E"/>
    <a:srgbClr val="005386"/>
    <a:srgbClr val="92D050"/>
    <a:srgbClr val="72BFC5"/>
    <a:srgbClr val="333399"/>
    <a:srgbClr val="55BAB7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63" autoAdjust="0"/>
    <p:restoredTop sz="98693" autoAdjust="0"/>
  </p:normalViewPr>
  <p:slideViewPr>
    <p:cSldViewPr snapToGrid="0" snapToObjects="1">
      <p:cViewPr varScale="1">
        <p:scale>
          <a:sx n="94" d="100"/>
          <a:sy n="94" d="100"/>
        </p:scale>
        <p:origin x="510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ERCOT Forecasts for 12/23 created 12/17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PowerPoint]20221223_System-Wide_Load_Forec'!$E$1</c:f>
              <c:strCache>
                <c:ptCount val="1"/>
                <c:pt idx="0">
                  <c:v>A3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PowerPoint]20221223_System-Wide_Load_Forec'!$E$2:$E$25</c:f>
              <c:numCache>
                <c:formatCode>#,##0</c:formatCode>
                <c:ptCount val="24"/>
                <c:pt idx="0">
                  <c:v>57628.519530999998</c:v>
                </c:pt>
                <c:pt idx="1">
                  <c:v>56905.117187999997</c:v>
                </c:pt>
                <c:pt idx="2">
                  <c:v>56610.9375</c:v>
                </c:pt>
                <c:pt idx="3">
                  <c:v>57059.617187999997</c:v>
                </c:pt>
                <c:pt idx="4">
                  <c:v>57875.085937999997</c:v>
                </c:pt>
                <c:pt idx="5">
                  <c:v>59866.484375</c:v>
                </c:pt>
                <c:pt idx="6">
                  <c:v>62824.84375</c:v>
                </c:pt>
                <c:pt idx="7">
                  <c:v>65335.910155999998</c:v>
                </c:pt>
                <c:pt idx="8">
                  <c:v>67237.898438000004</c:v>
                </c:pt>
                <c:pt idx="9">
                  <c:v>68318.554688000004</c:v>
                </c:pt>
                <c:pt idx="10">
                  <c:v>67902.96875</c:v>
                </c:pt>
                <c:pt idx="11">
                  <c:v>66703.65625</c:v>
                </c:pt>
                <c:pt idx="12">
                  <c:v>64484.457030999998</c:v>
                </c:pt>
                <c:pt idx="13">
                  <c:v>62797.621094000002</c:v>
                </c:pt>
                <c:pt idx="14">
                  <c:v>60537.984375</c:v>
                </c:pt>
                <c:pt idx="15">
                  <c:v>59329.363280999998</c:v>
                </c:pt>
                <c:pt idx="16">
                  <c:v>59073.0625</c:v>
                </c:pt>
                <c:pt idx="17">
                  <c:v>60677.84375</c:v>
                </c:pt>
                <c:pt idx="18">
                  <c:v>62419.742187999997</c:v>
                </c:pt>
                <c:pt idx="19">
                  <c:v>62679.816405999998</c:v>
                </c:pt>
                <c:pt idx="20">
                  <c:v>62338.050780999998</c:v>
                </c:pt>
                <c:pt idx="21">
                  <c:v>61831.011719000002</c:v>
                </c:pt>
                <c:pt idx="22">
                  <c:v>60136.984375</c:v>
                </c:pt>
                <c:pt idx="23">
                  <c:v>58353.796875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BD-4B62-8DBC-DF3EE3D1EE64}"/>
            </c:ext>
          </c:extLst>
        </c:ser>
        <c:ser>
          <c:idx val="1"/>
          <c:order val="1"/>
          <c:tx>
            <c:strRef>
              <c:f>'[Chart in Microsoft PowerPoint]20221223_System-Wide_Load_Forec'!$F$1</c:f>
              <c:strCache>
                <c:ptCount val="1"/>
                <c:pt idx="0">
                  <c:v>A6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PowerPoint]20221223_System-Wide_Load_Forec'!$F$2:$F$25</c:f>
              <c:numCache>
                <c:formatCode>#,##0</c:formatCode>
                <c:ptCount val="24"/>
                <c:pt idx="0">
                  <c:v>56957.558594000002</c:v>
                </c:pt>
                <c:pt idx="1">
                  <c:v>56071.121094000002</c:v>
                </c:pt>
                <c:pt idx="2">
                  <c:v>55530.011719000002</c:v>
                </c:pt>
                <c:pt idx="3">
                  <c:v>55877.164062999997</c:v>
                </c:pt>
                <c:pt idx="4">
                  <c:v>56549.507812999997</c:v>
                </c:pt>
                <c:pt idx="5">
                  <c:v>58858.179687999997</c:v>
                </c:pt>
                <c:pt idx="6">
                  <c:v>62179.074219000002</c:v>
                </c:pt>
                <c:pt idx="7">
                  <c:v>64290.226562999997</c:v>
                </c:pt>
                <c:pt idx="8">
                  <c:v>65134.414062999997</c:v>
                </c:pt>
                <c:pt idx="9">
                  <c:v>66090.28125</c:v>
                </c:pt>
                <c:pt idx="10">
                  <c:v>66198.828125</c:v>
                </c:pt>
                <c:pt idx="11">
                  <c:v>65449.488280999998</c:v>
                </c:pt>
                <c:pt idx="12">
                  <c:v>63363.53125</c:v>
                </c:pt>
                <c:pt idx="13">
                  <c:v>61786.164062999997</c:v>
                </c:pt>
                <c:pt idx="14">
                  <c:v>60102.40625</c:v>
                </c:pt>
                <c:pt idx="15">
                  <c:v>59393.769530999998</c:v>
                </c:pt>
                <c:pt idx="16">
                  <c:v>59058.945312999997</c:v>
                </c:pt>
                <c:pt idx="17">
                  <c:v>60516.488280999998</c:v>
                </c:pt>
                <c:pt idx="18">
                  <c:v>61555.414062999997</c:v>
                </c:pt>
                <c:pt idx="19">
                  <c:v>61380.117187999997</c:v>
                </c:pt>
                <c:pt idx="20">
                  <c:v>60840.511719000002</c:v>
                </c:pt>
                <c:pt idx="21">
                  <c:v>59717.46875</c:v>
                </c:pt>
                <c:pt idx="22">
                  <c:v>58219.886719000002</c:v>
                </c:pt>
                <c:pt idx="23">
                  <c:v>56563.144530999998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BD-4B62-8DBC-DF3EE3D1EE64}"/>
            </c:ext>
          </c:extLst>
        </c:ser>
        <c:ser>
          <c:idx val="2"/>
          <c:order val="2"/>
          <c:tx>
            <c:strRef>
              <c:f>'[Chart in Microsoft PowerPoint]20221223_System-Wide_Load_Forec'!$G$1</c:f>
              <c:strCache>
                <c:ptCount val="1"/>
                <c:pt idx="0">
                  <c:v>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PowerPoint]20221223_System-Wide_Load_Forec'!$G$2:$G$25</c:f>
              <c:numCache>
                <c:formatCode>#,##0</c:formatCode>
                <c:ptCount val="24"/>
                <c:pt idx="0">
                  <c:v>50198.101562999997</c:v>
                </c:pt>
                <c:pt idx="1">
                  <c:v>49148.5</c:v>
                </c:pt>
                <c:pt idx="2">
                  <c:v>48065.800780999998</c:v>
                </c:pt>
                <c:pt idx="3">
                  <c:v>48036.800780999998</c:v>
                </c:pt>
                <c:pt idx="4">
                  <c:v>48081.300780999998</c:v>
                </c:pt>
                <c:pt idx="5">
                  <c:v>48306.300780999998</c:v>
                </c:pt>
                <c:pt idx="6">
                  <c:v>48494.699219000002</c:v>
                </c:pt>
                <c:pt idx="7">
                  <c:v>48503.101562999997</c:v>
                </c:pt>
                <c:pt idx="8">
                  <c:v>48250.300780999998</c:v>
                </c:pt>
                <c:pt idx="9">
                  <c:v>48096.398437999997</c:v>
                </c:pt>
                <c:pt idx="10">
                  <c:v>47957.398437999997</c:v>
                </c:pt>
                <c:pt idx="11">
                  <c:v>47883.199219000002</c:v>
                </c:pt>
                <c:pt idx="12">
                  <c:v>47858.5</c:v>
                </c:pt>
                <c:pt idx="13">
                  <c:v>47525.699219000002</c:v>
                </c:pt>
                <c:pt idx="14">
                  <c:v>47267.699219000002</c:v>
                </c:pt>
                <c:pt idx="15">
                  <c:v>47477.101562999997</c:v>
                </c:pt>
                <c:pt idx="16">
                  <c:v>47111.101562999997</c:v>
                </c:pt>
                <c:pt idx="17">
                  <c:v>46932.800780999998</c:v>
                </c:pt>
                <c:pt idx="18">
                  <c:v>46839.5</c:v>
                </c:pt>
                <c:pt idx="19">
                  <c:v>47186.5</c:v>
                </c:pt>
                <c:pt idx="20">
                  <c:v>47468.300780999998</c:v>
                </c:pt>
                <c:pt idx="21">
                  <c:v>47749.300780999998</c:v>
                </c:pt>
                <c:pt idx="22">
                  <c:v>46989.398437999997</c:v>
                </c:pt>
                <c:pt idx="23">
                  <c:v>46400.898437999997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BD-4B62-8DBC-DF3EE3D1EE64}"/>
            </c:ext>
          </c:extLst>
        </c:ser>
        <c:ser>
          <c:idx val="3"/>
          <c:order val="3"/>
          <c:tx>
            <c:strRef>
              <c:f>'[Chart in Microsoft PowerPoint]20221223_System-Wide_Load_Forec'!$H$1</c:f>
              <c:strCache>
                <c:ptCount val="1"/>
                <c:pt idx="0">
                  <c:v>E1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PowerPoint]20221223_System-Wide_Load_Forec'!$H$2:$H$25</c:f>
              <c:numCache>
                <c:formatCode>#,##0</c:formatCode>
                <c:ptCount val="24"/>
                <c:pt idx="0">
                  <c:v>51224.800780999998</c:v>
                </c:pt>
                <c:pt idx="1">
                  <c:v>49690.5</c:v>
                </c:pt>
                <c:pt idx="2">
                  <c:v>48125.800780999998</c:v>
                </c:pt>
                <c:pt idx="3">
                  <c:v>48025.300780999998</c:v>
                </c:pt>
                <c:pt idx="4">
                  <c:v>48130</c:v>
                </c:pt>
                <c:pt idx="5">
                  <c:v>48134.101562999997</c:v>
                </c:pt>
                <c:pt idx="6">
                  <c:v>48321.101562999997</c:v>
                </c:pt>
                <c:pt idx="7">
                  <c:v>48403</c:v>
                </c:pt>
                <c:pt idx="8">
                  <c:v>48302.800780999998</c:v>
                </c:pt>
                <c:pt idx="9">
                  <c:v>48191.5</c:v>
                </c:pt>
                <c:pt idx="10">
                  <c:v>48249.898437999997</c:v>
                </c:pt>
                <c:pt idx="11">
                  <c:v>48226.601562999997</c:v>
                </c:pt>
                <c:pt idx="12">
                  <c:v>48195.699219000002</c:v>
                </c:pt>
                <c:pt idx="13">
                  <c:v>48066.601562999997</c:v>
                </c:pt>
                <c:pt idx="14">
                  <c:v>48041.300780999998</c:v>
                </c:pt>
                <c:pt idx="15">
                  <c:v>48151.398437999997</c:v>
                </c:pt>
                <c:pt idx="16">
                  <c:v>47907.601562999997</c:v>
                </c:pt>
                <c:pt idx="17">
                  <c:v>47786.300780999998</c:v>
                </c:pt>
                <c:pt idx="18">
                  <c:v>47753.398437999997</c:v>
                </c:pt>
                <c:pt idx="19">
                  <c:v>48000.601562999997</c:v>
                </c:pt>
                <c:pt idx="20">
                  <c:v>48114.5</c:v>
                </c:pt>
                <c:pt idx="21">
                  <c:v>48297.199219000002</c:v>
                </c:pt>
                <c:pt idx="22">
                  <c:v>47575.199219000002</c:v>
                </c:pt>
                <c:pt idx="23">
                  <c:v>47009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BD-4B62-8DBC-DF3EE3D1EE64}"/>
            </c:ext>
          </c:extLst>
        </c:ser>
        <c:ser>
          <c:idx val="4"/>
          <c:order val="4"/>
          <c:tx>
            <c:strRef>
              <c:f>'[Chart in Microsoft PowerPoint]20221223_System-Wide_Load_Forec'!$I$1</c:f>
              <c:strCache>
                <c:ptCount val="1"/>
                <c:pt idx="0">
                  <c:v>E2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PowerPoint]20221223_System-Wide_Load_Forec'!$I$2:$I$25</c:f>
              <c:numCache>
                <c:formatCode>#,##0</c:formatCode>
                <c:ptCount val="24"/>
                <c:pt idx="0">
                  <c:v>50820.300780999998</c:v>
                </c:pt>
                <c:pt idx="1">
                  <c:v>49289.101562999997</c:v>
                </c:pt>
                <c:pt idx="2">
                  <c:v>47727.699219000002</c:v>
                </c:pt>
                <c:pt idx="3">
                  <c:v>47627.800780999998</c:v>
                </c:pt>
                <c:pt idx="4">
                  <c:v>47732.199219000002</c:v>
                </c:pt>
                <c:pt idx="5">
                  <c:v>47735.5</c:v>
                </c:pt>
                <c:pt idx="6">
                  <c:v>47919.199219000002</c:v>
                </c:pt>
                <c:pt idx="7">
                  <c:v>48001.601562999997</c:v>
                </c:pt>
                <c:pt idx="8">
                  <c:v>47904.398437999997</c:v>
                </c:pt>
                <c:pt idx="9">
                  <c:v>47794.398437999997</c:v>
                </c:pt>
                <c:pt idx="10">
                  <c:v>47852.300780999998</c:v>
                </c:pt>
                <c:pt idx="11">
                  <c:v>47825.601562999997</c:v>
                </c:pt>
                <c:pt idx="12">
                  <c:v>47793.199219000002</c:v>
                </c:pt>
                <c:pt idx="13">
                  <c:v>47662.300780999998</c:v>
                </c:pt>
                <c:pt idx="14">
                  <c:v>47634.699219000002</c:v>
                </c:pt>
                <c:pt idx="15">
                  <c:v>47742.300780999998</c:v>
                </c:pt>
                <c:pt idx="16">
                  <c:v>47498.699219000002</c:v>
                </c:pt>
                <c:pt idx="17">
                  <c:v>47377.898437999997</c:v>
                </c:pt>
                <c:pt idx="18">
                  <c:v>47344.800780999998</c:v>
                </c:pt>
                <c:pt idx="19">
                  <c:v>47591</c:v>
                </c:pt>
                <c:pt idx="20">
                  <c:v>47704.800780999998</c:v>
                </c:pt>
                <c:pt idx="21">
                  <c:v>47887.601562999997</c:v>
                </c:pt>
                <c:pt idx="22">
                  <c:v>47172.199219000002</c:v>
                </c:pt>
                <c:pt idx="23">
                  <c:v>46612.898437999997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BD-4B62-8DBC-DF3EE3D1EE64}"/>
            </c:ext>
          </c:extLst>
        </c:ser>
        <c:ser>
          <c:idx val="5"/>
          <c:order val="5"/>
          <c:tx>
            <c:strRef>
              <c:f>'[Chart in Microsoft PowerPoint]20221223_System-Wide_Load_Forec'!$J$1</c:f>
              <c:strCache>
                <c:ptCount val="1"/>
                <c:pt idx="0">
                  <c:v>E3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PowerPoint]20221223_System-Wide_Load_Forec'!$J$2:$J$25</c:f>
              <c:numCache>
                <c:formatCode>#,##0</c:formatCode>
                <c:ptCount val="24"/>
                <c:pt idx="0">
                  <c:v>48764.898437999997</c:v>
                </c:pt>
                <c:pt idx="1">
                  <c:v>47837.101562999997</c:v>
                </c:pt>
                <c:pt idx="2">
                  <c:v>46910.699219000002</c:v>
                </c:pt>
                <c:pt idx="3">
                  <c:v>46893.5</c:v>
                </c:pt>
                <c:pt idx="4">
                  <c:v>47138.898437999997</c:v>
                </c:pt>
                <c:pt idx="5">
                  <c:v>47300</c:v>
                </c:pt>
                <c:pt idx="6">
                  <c:v>47646.601562999997</c:v>
                </c:pt>
                <c:pt idx="7">
                  <c:v>47998.398437999997</c:v>
                </c:pt>
                <c:pt idx="8">
                  <c:v>48129.5</c:v>
                </c:pt>
                <c:pt idx="9">
                  <c:v>48123.898437999997</c:v>
                </c:pt>
                <c:pt idx="10">
                  <c:v>48155.398437999997</c:v>
                </c:pt>
                <c:pt idx="11">
                  <c:v>47994.800780999998</c:v>
                </c:pt>
                <c:pt idx="12">
                  <c:v>47684.300780999998</c:v>
                </c:pt>
                <c:pt idx="13">
                  <c:v>47240</c:v>
                </c:pt>
                <c:pt idx="14">
                  <c:v>46926</c:v>
                </c:pt>
                <c:pt idx="15">
                  <c:v>46833.5</c:v>
                </c:pt>
                <c:pt idx="16">
                  <c:v>46535</c:v>
                </c:pt>
                <c:pt idx="17">
                  <c:v>46555.699219000002</c:v>
                </c:pt>
                <c:pt idx="18">
                  <c:v>46790.601562999997</c:v>
                </c:pt>
                <c:pt idx="19">
                  <c:v>47153.300780999998</c:v>
                </c:pt>
                <c:pt idx="20">
                  <c:v>47338.199219000002</c:v>
                </c:pt>
                <c:pt idx="21">
                  <c:v>47603.601562999997</c:v>
                </c:pt>
                <c:pt idx="22">
                  <c:v>46708.300780999998</c:v>
                </c:pt>
                <c:pt idx="23">
                  <c:v>45968.398437999997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BD-4B62-8DBC-DF3EE3D1EE64}"/>
            </c:ext>
          </c:extLst>
        </c:ser>
        <c:ser>
          <c:idx val="6"/>
          <c:order val="6"/>
          <c:tx>
            <c:strRef>
              <c:f>'[Chart in Microsoft PowerPoint]20221223_System-Wide_Load_Forec'!$L$1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PowerPoint]20221223_System-Wide_Load_Forec'!$L$2:$L$25</c:f>
              <c:numCache>
                <c:formatCode>#,##0</c:formatCode>
                <c:ptCount val="24"/>
                <c:pt idx="0">
                  <c:v>70982.242188000004</c:v>
                </c:pt>
                <c:pt idx="1">
                  <c:v>70528.78125</c:v>
                </c:pt>
                <c:pt idx="2">
                  <c:v>70171.40625</c:v>
                </c:pt>
                <c:pt idx="3">
                  <c:v>70325.421875</c:v>
                </c:pt>
                <c:pt idx="4">
                  <c:v>70852.234375</c:v>
                </c:pt>
                <c:pt idx="5">
                  <c:v>71776.96875</c:v>
                </c:pt>
                <c:pt idx="6">
                  <c:v>72992.125</c:v>
                </c:pt>
                <c:pt idx="7">
                  <c:v>73962.601563000004</c:v>
                </c:pt>
                <c:pt idx="8">
                  <c:v>73910.460938000004</c:v>
                </c:pt>
                <c:pt idx="9">
                  <c:v>73687.898438000004</c:v>
                </c:pt>
                <c:pt idx="10">
                  <c:v>72242.3125</c:v>
                </c:pt>
                <c:pt idx="11">
                  <c:v>70034.132813000004</c:v>
                </c:pt>
                <c:pt idx="12">
                  <c:v>67487.078125</c:v>
                </c:pt>
                <c:pt idx="13">
                  <c:v>65539.226563000004</c:v>
                </c:pt>
                <c:pt idx="14">
                  <c:v>63850.8125</c:v>
                </c:pt>
                <c:pt idx="15">
                  <c:v>63395.703125</c:v>
                </c:pt>
                <c:pt idx="16">
                  <c:v>64255.175780999998</c:v>
                </c:pt>
                <c:pt idx="17">
                  <c:v>66505.492188000004</c:v>
                </c:pt>
                <c:pt idx="18">
                  <c:v>67948.1875</c:v>
                </c:pt>
                <c:pt idx="19">
                  <c:v>67977.6875</c:v>
                </c:pt>
                <c:pt idx="20">
                  <c:v>67856.914063000004</c:v>
                </c:pt>
                <c:pt idx="21">
                  <c:v>67342.507813000004</c:v>
                </c:pt>
                <c:pt idx="22">
                  <c:v>66338.453125</c:v>
                </c:pt>
                <c:pt idx="23">
                  <c:v>64822.714844000002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9BD-4B62-8DBC-DF3EE3D1E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5421999"/>
        <c:axId val="1215424079"/>
      </c:lineChart>
      <c:catAx>
        <c:axId val="12154219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5424079"/>
        <c:crosses val="autoZero"/>
        <c:auto val="1"/>
        <c:lblAlgn val="ctr"/>
        <c:lblOffset val="100"/>
        <c:noMultiLvlLbl val="0"/>
      </c:catAx>
      <c:valAx>
        <c:axId val="1215424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5421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DFW Forecasts for 12/23 @0800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DFW!$D$3:$D$12</c:f>
              <c:numCache>
                <c:formatCode>General</c:formatCode>
                <c:ptCount val="10"/>
                <c:pt idx="0">
                  <c:v>25</c:v>
                </c:pt>
                <c:pt idx="1">
                  <c:v>21</c:v>
                </c:pt>
                <c:pt idx="2">
                  <c:v>19</c:v>
                </c:pt>
                <c:pt idx="3">
                  <c:v>18</c:v>
                </c:pt>
                <c:pt idx="4">
                  <c:v>19</c:v>
                </c:pt>
                <c:pt idx="5">
                  <c:v>11</c:v>
                </c:pt>
                <c:pt idx="6">
                  <c:v>11</c:v>
                </c:pt>
                <c:pt idx="7">
                  <c:v>9</c:v>
                </c:pt>
                <c:pt idx="8">
                  <c:v>10</c:v>
                </c:pt>
                <c:pt idx="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9B-4547-9DAF-7918C00DDC26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DFW!$AA$3:$AA$12</c:f>
              <c:numCache>
                <c:formatCode>General</c:formatCode>
                <c:ptCount val="10"/>
                <c:pt idx="0">
                  <c:v>24</c:v>
                </c:pt>
                <c:pt idx="1">
                  <c:v>21</c:v>
                </c:pt>
                <c:pt idx="2">
                  <c:v>21</c:v>
                </c:pt>
                <c:pt idx="3">
                  <c:v>17</c:v>
                </c:pt>
                <c:pt idx="4">
                  <c:v>11</c:v>
                </c:pt>
                <c:pt idx="5">
                  <c:v>10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9B-4547-9DAF-7918C00DDC26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DFW!$AX$3:$AX$12</c:f>
              <c:numCache>
                <c:formatCode>General</c:formatCode>
                <c:ptCount val="10"/>
                <c:pt idx="0">
                  <c:v>21</c:v>
                </c:pt>
                <c:pt idx="1">
                  <c:v>21</c:v>
                </c:pt>
                <c:pt idx="2">
                  <c:v>19</c:v>
                </c:pt>
                <c:pt idx="3">
                  <c:v>18</c:v>
                </c:pt>
                <c:pt idx="4">
                  <c:v>18</c:v>
                </c:pt>
                <c:pt idx="5">
                  <c:v>12</c:v>
                </c:pt>
                <c:pt idx="6">
                  <c:v>14</c:v>
                </c:pt>
                <c:pt idx="7">
                  <c:v>14</c:v>
                </c:pt>
                <c:pt idx="8">
                  <c:v>13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9B-4547-9DAF-7918C00DDC26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DFW!$BI$3:$BI$12</c:f>
              <c:numCache>
                <c:formatCode>General</c:formatCode>
                <c:ptCount val="10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9B-4547-9DAF-7918C00DD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IAM Forecasts for 12/23 @0800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IAH!$D$3:$D$12</c:f>
              <c:numCache>
                <c:formatCode>General</c:formatCode>
                <c:ptCount val="10"/>
                <c:pt idx="0">
                  <c:v>30</c:v>
                </c:pt>
                <c:pt idx="1">
                  <c:v>28</c:v>
                </c:pt>
                <c:pt idx="2">
                  <c:v>24</c:v>
                </c:pt>
                <c:pt idx="3">
                  <c:v>23</c:v>
                </c:pt>
                <c:pt idx="4">
                  <c:v>24</c:v>
                </c:pt>
                <c:pt idx="5">
                  <c:v>15</c:v>
                </c:pt>
                <c:pt idx="6">
                  <c:v>18</c:v>
                </c:pt>
                <c:pt idx="7">
                  <c:v>20</c:v>
                </c:pt>
                <c:pt idx="8">
                  <c:v>15</c:v>
                </c:pt>
                <c:pt idx="9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CF-4A09-9995-4787C8414C89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IAH!$AA$3:$AA$12</c:f>
              <c:numCache>
                <c:formatCode>General</c:formatCode>
                <c:ptCount val="10"/>
                <c:pt idx="0">
                  <c:v>32</c:v>
                </c:pt>
                <c:pt idx="1">
                  <c:v>28</c:v>
                </c:pt>
                <c:pt idx="2">
                  <c:v>28</c:v>
                </c:pt>
                <c:pt idx="3">
                  <c:v>25</c:v>
                </c:pt>
                <c:pt idx="4">
                  <c:v>18</c:v>
                </c:pt>
                <c:pt idx="5">
                  <c:v>18</c:v>
                </c:pt>
                <c:pt idx="6">
                  <c:v>20</c:v>
                </c:pt>
                <c:pt idx="7">
                  <c:v>19</c:v>
                </c:pt>
                <c:pt idx="8">
                  <c:v>19</c:v>
                </c:pt>
                <c:pt idx="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CF-4A09-9995-4787C8414C89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IAH!$AX$3:$AX$12</c:f>
              <c:numCache>
                <c:formatCode>General</c:formatCode>
                <c:ptCount val="10"/>
                <c:pt idx="0">
                  <c:v>30</c:v>
                </c:pt>
                <c:pt idx="1">
                  <c:v>28</c:v>
                </c:pt>
                <c:pt idx="2">
                  <c:v>24</c:v>
                </c:pt>
                <c:pt idx="3">
                  <c:v>23</c:v>
                </c:pt>
                <c:pt idx="4">
                  <c:v>24</c:v>
                </c:pt>
                <c:pt idx="5">
                  <c:v>18</c:v>
                </c:pt>
                <c:pt idx="6">
                  <c:v>19</c:v>
                </c:pt>
                <c:pt idx="7">
                  <c:v>19</c:v>
                </c:pt>
                <c:pt idx="8">
                  <c:v>18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CF-4A09-9995-4787C8414C89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IAH!$BI$3:$BI$12</c:f>
              <c:numCache>
                <c:formatCode>General</c:formatCode>
                <c:ptCount val="10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CF-4A09-9995-4787C8414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AUS Forecasts for 12/23 @0800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AUS!$D$3:$D$12</c:f>
              <c:numCache>
                <c:formatCode>General</c:formatCode>
                <c:ptCount val="10"/>
                <c:pt idx="0">
                  <c:v>24</c:v>
                </c:pt>
                <c:pt idx="1">
                  <c:v>23</c:v>
                </c:pt>
                <c:pt idx="2">
                  <c:v>22</c:v>
                </c:pt>
                <c:pt idx="3">
                  <c:v>20</c:v>
                </c:pt>
                <c:pt idx="4">
                  <c:v>18</c:v>
                </c:pt>
                <c:pt idx="5">
                  <c:v>16</c:v>
                </c:pt>
                <c:pt idx="6">
                  <c:v>17</c:v>
                </c:pt>
                <c:pt idx="7">
                  <c:v>14</c:v>
                </c:pt>
                <c:pt idx="8">
                  <c:v>16</c:v>
                </c:pt>
                <c:pt idx="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8-4A55-865D-3C37E9A53FAD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AUS!$AA$3:$AA$12</c:f>
              <c:numCache>
                <c:formatCode>General</c:formatCode>
                <c:ptCount val="10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23</c:v>
                </c:pt>
                <c:pt idx="4">
                  <c:v>16</c:v>
                </c:pt>
                <c:pt idx="5">
                  <c:v>16</c:v>
                </c:pt>
                <c:pt idx="6">
                  <c:v>18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D8-4A55-865D-3C37E9A53FAD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AUS!$AX$3:$AX$12</c:f>
              <c:numCache>
                <c:formatCode>General</c:formatCode>
                <c:ptCount val="10"/>
                <c:pt idx="0">
                  <c:v>22</c:v>
                </c:pt>
                <c:pt idx="1">
                  <c:v>24</c:v>
                </c:pt>
                <c:pt idx="2">
                  <c:v>22</c:v>
                </c:pt>
                <c:pt idx="3">
                  <c:v>20</c:v>
                </c:pt>
                <c:pt idx="4">
                  <c:v>18</c:v>
                </c:pt>
                <c:pt idx="5">
                  <c:v>15</c:v>
                </c:pt>
                <c:pt idx="6">
                  <c:v>17</c:v>
                </c:pt>
                <c:pt idx="7">
                  <c:v>17</c:v>
                </c:pt>
                <c:pt idx="8">
                  <c:v>17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D8-4A55-865D-3C37E9A53FAD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AUS!$BI$3:$BI$12</c:f>
              <c:numCache>
                <c:formatCode>General</c:formatCode>
                <c:ptCount val="10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D8-4A55-865D-3C37E9A53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Selected Forecast Peak Demand for 12/23 @0900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A3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983-47CF-8B92-1C1AF6421F0D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983-47CF-8B92-1C1AF6421F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'20221223_System-Wide_Load_Forec'!$A$2:$A$8</c:f>
              <c:numCache>
                <c:formatCode>m/d/yyyy\ h:mm</c:formatCode>
                <c:ptCount val="7"/>
                <c:pt idx="0">
                  <c:v>44918.334722222222</c:v>
                </c:pt>
                <c:pt idx="1">
                  <c:v>44917.334722222222</c:v>
                </c:pt>
                <c:pt idx="2">
                  <c:v>44916.334722222222</c:v>
                </c:pt>
                <c:pt idx="3">
                  <c:v>44915.334722222222</c:v>
                </c:pt>
                <c:pt idx="4">
                  <c:v>44914.334722222222</c:v>
                </c:pt>
                <c:pt idx="5">
                  <c:v>44913.334722222222</c:v>
                </c:pt>
                <c:pt idx="6">
                  <c:v>44912.334722222222</c:v>
                </c:pt>
              </c:numCache>
            </c:numRef>
          </c:cat>
          <c:val>
            <c:numRef>
              <c:f>'20221223_System-Wide_Load_Forec'!$D$2:$D$8</c:f>
              <c:numCache>
                <c:formatCode>#,##0</c:formatCode>
                <c:ptCount val="7"/>
                <c:pt idx="1">
                  <c:v>70898.210938000004</c:v>
                </c:pt>
                <c:pt idx="2">
                  <c:v>67574.265625</c:v>
                </c:pt>
                <c:pt idx="3">
                  <c:v>67943.210938000004</c:v>
                </c:pt>
                <c:pt idx="4">
                  <c:v>69313.125</c:v>
                </c:pt>
                <c:pt idx="5">
                  <c:v>69324.304688000004</c:v>
                </c:pt>
                <c:pt idx="6">
                  <c:v>67237.898438000004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83-47CF-8B92-1C1AF6421F0D}"/>
            </c:ext>
          </c:extLst>
        </c:ser>
        <c:ser>
          <c:idx val="1"/>
          <c:order val="1"/>
          <c:tx>
            <c:v>Actual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'20221223_System-Wide_Load_Forec'!$E$2:$E$8</c:f>
              <c:numCache>
                <c:formatCode>General</c:formatCode>
                <c:ptCount val="7"/>
                <c:pt idx="0" formatCode="#,##0">
                  <c:v>73910.460938000004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83-47CF-8B92-1C1AF6421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099664"/>
        <c:axId val="1393093424"/>
      </c:barChart>
      <c:dateAx>
        <c:axId val="1393099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  <a:endParaRPr lang="en-US" baseline="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093424"/>
        <c:crosses val="autoZero"/>
        <c:auto val="1"/>
        <c:lblOffset val="100"/>
        <c:baseTimeUnit val="days"/>
      </c:dateAx>
      <c:valAx>
        <c:axId val="139309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09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0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847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19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52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118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26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18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44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11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3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311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407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278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654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500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649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91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4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7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09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8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51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819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68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37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36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3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0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31" r:id="rId1"/>
    <p:sldLayoutId id="2147493532" r:id="rId2"/>
    <p:sldLayoutId id="2147493533" r:id="rId3"/>
    <p:sldLayoutId id="2147493534" r:id="rId4"/>
    <p:sldLayoutId id="2147493535" r:id="rId5"/>
    <p:sldLayoutId id="2147493536" r:id="rId6"/>
    <p:sldLayoutId id="2147493537" r:id="rId7"/>
    <p:sldLayoutId id="2147493538" r:id="rId8"/>
    <p:sldLayoutId id="2147493539" r:id="rId9"/>
    <p:sldLayoutId id="2147493540" r:id="rId10"/>
    <p:sldLayoutId id="21474935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calendar/06242022-SAWG-Meeting-by-Webe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>
                <a:solidFill>
                  <a:prstClr val="black"/>
                </a:solidFill>
              </a:rPr>
              <a:t>MTLF </a:t>
            </a:r>
          </a:p>
          <a:p>
            <a:pPr>
              <a:defRPr/>
            </a:pPr>
            <a:r>
              <a:rPr lang="en-US" sz="3600" b="1" kern="0" dirty="0">
                <a:solidFill>
                  <a:prstClr val="black"/>
                </a:solidFill>
              </a:rPr>
              <a:t>Winter Storm Elliott Review</a:t>
            </a: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OWG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2/16/2023</a:t>
            </a: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Software Upgrade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95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Software Upgrade and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 software upgrade for Itron went live on 12/6/2022</a:t>
            </a: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 change in how holidays are accounted for was not uncovered during testing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Resulted in holidays being significantly under-forecasted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Rendered E, E1, E2, and E3 unusable for most of the week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All enhancements/improvements previously implemented in the Itron created MTLFs were unavailable </a:t>
            </a:r>
            <a:r>
              <a:rPr lang="en-US" sz="2200" dirty="0"/>
              <a:t>because these forecasts were unusable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Ability to select from any available raw weather model (like Euro, GFS, 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Ability to apply error correction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Extreme weather forecasting improvements</a:t>
            </a:r>
          </a:p>
          <a:p>
            <a:pPr marL="0" indent="0">
              <a:buNone/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1800" b="1" dirty="0"/>
          </a:p>
          <a:p>
            <a:pPr>
              <a:tabLst>
                <a:tab pos="5888038" algn="dec"/>
              </a:tabLst>
            </a:pP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33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Software Upgrade and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D2050EB-CFE2-41AA-B24A-568DDD048C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159691"/>
              </p:ext>
            </p:extLst>
          </p:nvPr>
        </p:nvGraphicFramePr>
        <p:xfrm>
          <a:off x="109538" y="1211262"/>
          <a:ext cx="8924924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582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Winter Storm Elliott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525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637" y="810127"/>
            <a:ext cx="8534400" cy="4351420"/>
          </a:xfrm>
        </p:spPr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0527B4A-53E9-4B89-ACE0-15CC3AA4E3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138428"/>
              </p:ext>
            </p:extLst>
          </p:nvPr>
        </p:nvGraphicFramePr>
        <p:xfrm>
          <a:off x="878305" y="1076826"/>
          <a:ext cx="7453563" cy="383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1B74904-4D66-4233-A6DF-3E83F591B94D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1624701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31F31D6-3E91-4DC7-9515-EFE03D481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106282"/>
              </p:ext>
            </p:extLst>
          </p:nvPr>
        </p:nvGraphicFramePr>
        <p:xfrm>
          <a:off x="877824" y="1078992"/>
          <a:ext cx="7452360" cy="3855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94C451-4EEB-41FD-8AC9-90AE06A6E181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3036880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E468F05-2C2D-4C1D-901C-75C9CA72B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245985"/>
              </p:ext>
            </p:extLst>
          </p:nvPr>
        </p:nvGraphicFramePr>
        <p:xfrm>
          <a:off x="877824" y="1078992"/>
          <a:ext cx="74523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68FCAA3-DF72-492B-8EA5-3753A9329BDB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38959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Load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D1C621A-3555-4398-A6D7-7D1D3222E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575062"/>
              </p:ext>
            </p:extLst>
          </p:nvPr>
        </p:nvGraphicFramePr>
        <p:xfrm>
          <a:off x="830178" y="990601"/>
          <a:ext cx="7513721" cy="4367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3C4F57-7835-4106-96C4-B84DA07BD852}"/>
              </a:ext>
            </a:extLst>
          </p:cNvPr>
          <p:cNvSpPr txBox="1"/>
          <p:nvPr/>
        </p:nvSpPr>
        <p:spPr>
          <a:xfrm>
            <a:off x="1118937" y="5203658"/>
            <a:ext cx="6268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dirty="0"/>
              <a:t>Forecasts were created at 8:02 am each day</a:t>
            </a:r>
          </a:p>
        </p:txBody>
      </p:sp>
    </p:spTree>
    <p:extLst>
      <p:ext uri="{BB962C8B-B14F-4D97-AF65-F5344CB8AC3E}">
        <p14:creationId xmlns:p14="http://schemas.microsoft.com/office/powerpoint/2010/main" val="212191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Forecast Error Sources During Elliott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Using the A3 model resulted in an increase in forecast errors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Ramifications of using A3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Based on MDA’s weather forecast instead of the weather forecast (NAM) recommended by our meteorologists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Seeing that the NAM forecast was better than MDA’s forecast in the days leading up to 12/23, the result was higher forecast errors than if the Itron models </a:t>
            </a:r>
            <a:r>
              <a:rPr lang="en-US" sz="1800" dirty="0"/>
              <a:t>had</a:t>
            </a:r>
            <a:r>
              <a:rPr lang="en-US" sz="1800" dirty="0">
                <a:solidFill>
                  <a:prstClr val="black"/>
                </a:solidFill>
              </a:rPr>
              <a:t> been operational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Limited features/flexibility as compared to the Itron models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Limited historical data on cold weather events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Uri data after 2/14/21 was of no value due to system outages</a:t>
            </a: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Weather forecast error</a:t>
            </a: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Load forecasting model error</a:t>
            </a:r>
          </a:p>
          <a:p>
            <a:pPr marL="0" indent="0">
              <a:buNone/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852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Load-Weighted Temperatures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825F56-25B7-4E18-A4B7-2EBA7F7E5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81521"/>
            <a:ext cx="8456950" cy="496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MTLF Model Review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Software Upgrade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Winter Storm Elliott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Corrective Action Plan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25367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Corrective Action Plan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877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Corrective Actions Currently Planned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1 – Reduce forecast errors from the alternative load forecasting source (currently the GE models A3, A6)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Add an external load forecast that will complement ERCOT’s Itron models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Must have the ability to seamlessly switch weather forecasts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2 – Develop an innovative process for developing extreme cold weather forecasts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Develop a process for creating specialized extreme cold weather models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Based on a robust set of historical cold weather data</a:t>
            </a:r>
          </a:p>
          <a:p>
            <a:pPr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89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Corrective Actions Currently Planned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3 – Reduce weather forecast error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Add more raw weather forecasting models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If the Canadian forecast was available, the day(s) ahead forecast would have been better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If the HRRR forecast was available, the intraday forecast would have been better</a:t>
            </a:r>
          </a:p>
          <a:p>
            <a:pPr lvl="1"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4 – Improve Itron software upgrade testing process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Create a more robust testing environment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Update testing procedures to include holidays and other outlier phenomena</a:t>
            </a:r>
          </a:p>
          <a:p>
            <a:pPr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65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7" y="2393155"/>
            <a:ext cx="2018691" cy="3291840"/>
          </a:xfrm>
        </p:spPr>
      </p:pic>
    </p:spTree>
    <p:extLst>
      <p:ext uri="{BB962C8B-B14F-4D97-AF65-F5344CB8AC3E}">
        <p14:creationId xmlns:p14="http://schemas.microsoft.com/office/powerpoint/2010/main" val="181649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MTLF Models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81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Two Independent Forecasting Systems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Itron (creates the E, E1, E2, and E3 forecasts)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lvl="1" indent="0"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 (creates the A3, </a:t>
            </a: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A6, and M forecasts)</a:t>
            </a:r>
          </a:p>
          <a:p>
            <a:pPr lvl="1"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2">
              <a:tabLst>
                <a:tab pos="1430338" algn="l"/>
                <a:tab pos="5888038" algn="dec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Residing on separate computer systems provides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redundancy </a:t>
            </a: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in case one system is unavailable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hlinkClick r:id="rId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22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E, E1, E2, E3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Based on neural network and linear regression models with a separate model for each hour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49 weather stations (expanded set)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Can easily switch between any available weather forecast provider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16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A3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Uses recent history to update the model coefficients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Limited to a single weather forecast provider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Requires coding changes to switch to alternative weather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/>
              <a:t>Provides a reasonable backup to the Itron models during the normal range of weather conditions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hlinkClick r:id="rId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41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A6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Uses recent history to update the model coefficients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Only uses one weather station per weather zone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Limited to a single weather forecast provider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Requires coding changes to switch to alternative weather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/>
              <a:t>Provides a reasonable backup to the Itron models during the normal range of weather conditions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33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weighted average of the 6 other models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Historically has shown to be the most accurate Day Ahead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Provides a good benchmark for other models</a:t>
            </a: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lang="en-US" sz="2000" noProof="0" dirty="0">
              <a:solidFill>
                <a:prstClr val="black"/>
              </a:solidFill>
              <a:latin typeface="Arial" panose="020B0604020202020204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lang="en-US" sz="2200" b="1" dirty="0">
              <a:solidFill>
                <a:prstClr val="black"/>
              </a:solidFill>
              <a:latin typeface="Arial" panose="020B0604020202020204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more </a:t>
            </a:r>
            <a:r>
              <a:rPr lang="en-US" sz="2200" b="1" dirty="0">
                <a:solidFill>
                  <a:prstClr val="black"/>
                </a:solidFill>
                <a:latin typeface="Arial" panose="020B0604020202020204"/>
              </a:rPr>
              <a:t>d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etails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https://www.ercot.com/calendar/04042022-SAWG-Meeting-by-Webex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4"/>
              </a:rPr>
              <a:t>https://www.ercot.com/calendar/06242022-SAWG-Meeting-by-Webex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indent="-285750">
              <a:buFont typeface="Arial"/>
              <a:buChar char="–"/>
              <a:tabLst>
                <a:tab pos="1430338" algn="l"/>
                <a:tab pos="5888038" algn="dec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097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MTLF Available Weather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The following weather forecasts are available </a:t>
            </a:r>
            <a:r>
              <a:rPr lang="en-US" sz="2200" dirty="0"/>
              <a:t>for the Itron models:</a:t>
            </a:r>
            <a:endParaRPr lang="en-US" sz="2000" dirty="0"/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European Model (Euro)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(GFS)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Ensemble (GENS)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North American Model (NAM)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3 vendor models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srgbClr val="FF0000"/>
                </a:solidFill>
              </a:rPr>
              <a:t>ERCOT was the first ISO that incorporated raw weather forecasts into their operational load forecasts</a:t>
            </a:r>
          </a:p>
          <a:p>
            <a:pPr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ERCOT is actively working on increasing the number of raw weather forecasts to those mentioned above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Particularly of interest are the Canadian and HRRR models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099679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14106</TotalTime>
  <Words>852</Words>
  <Application>Microsoft Office PowerPoint</Application>
  <PresentationFormat>On-screen Show (4:3)</PresentationFormat>
  <Paragraphs>258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2_Custom Design</vt:lpstr>
      <vt:lpstr>1_Office Theme</vt:lpstr>
      <vt:lpstr>4_Office Theme</vt:lpstr>
      <vt:lpstr>3_Office Theme</vt:lpstr>
      <vt:lpstr>PowerPoint Presentation</vt:lpstr>
      <vt:lpstr>Agenda</vt:lpstr>
      <vt:lpstr>PowerPoint Presentation</vt:lpstr>
      <vt:lpstr>MTLF Models</vt:lpstr>
      <vt:lpstr>MTLF Models</vt:lpstr>
      <vt:lpstr>MTLF Models</vt:lpstr>
      <vt:lpstr>MTLF Models</vt:lpstr>
      <vt:lpstr>MTLF Models</vt:lpstr>
      <vt:lpstr>MTLF Available Weather Forecasts</vt:lpstr>
      <vt:lpstr>PowerPoint Presentation</vt:lpstr>
      <vt:lpstr>Software Upgrade and Impacts</vt:lpstr>
      <vt:lpstr>Software Upgrade and Impacts</vt:lpstr>
      <vt:lpstr>PowerPoint Presentation</vt:lpstr>
      <vt:lpstr>Weather Forecasts</vt:lpstr>
      <vt:lpstr>Weather Forecasts</vt:lpstr>
      <vt:lpstr>Weather Forecasts</vt:lpstr>
      <vt:lpstr>Load Forecasts</vt:lpstr>
      <vt:lpstr>Forecast Error Sources During Elliott</vt:lpstr>
      <vt:lpstr>ERCOT Load-Weighted Temperatures</vt:lpstr>
      <vt:lpstr>PowerPoint Presentation</vt:lpstr>
      <vt:lpstr>Corrective Actions Currently Planned</vt:lpstr>
      <vt:lpstr>Corrective Actions Currently Planned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Opheim, Calvin</cp:lastModifiedBy>
  <cp:revision>916</cp:revision>
  <cp:lastPrinted>2015-06-01T15:38:52Z</cp:lastPrinted>
  <dcterms:created xsi:type="dcterms:W3CDTF">2010-04-12T23:12:02Z</dcterms:created>
  <dcterms:modified xsi:type="dcterms:W3CDTF">2023-02-15T18:34:48Z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