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6"/>
  </p:notesMasterIdLst>
  <p:handoutMasterIdLst>
    <p:handoutMasterId r:id="rId37"/>
  </p:handoutMasterIdLst>
  <p:sldIdLst>
    <p:sldId id="260" r:id="rId7"/>
    <p:sldId id="301" r:id="rId8"/>
    <p:sldId id="289" r:id="rId9"/>
    <p:sldId id="270" r:id="rId10"/>
    <p:sldId id="279" r:id="rId11"/>
    <p:sldId id="273" r:id="rId12"/>
    <p:sldId id="265" r:id="rId13"/>
    <p:sldId id="269" r:id="rId14"/>
    <p:sldId id="267" r:id="rId15"/>
    <p:sldId id="266" r:id="rId16"/>
    <p:sldId id="290" r:id="rId17"/>
    <p:sldId id="288" r:id="rId18"/>
    <p:sldId id="287" r:id="rId19"/>
    <p:sldId id="291" r:id="rId20"/>
    <p:sldId id="280" r:id="rId21"/>
    <p:sldId id="281" r:id="rId22"/>
    <p:sldId id="293" r:id="rId23"/>
    <p:sldId id="302" r:id="rId24"/>
    <p:sldId id="303" r:id="rId25"/>
    <p:sldId id="292" r:id="rId26"/>
    <p:sldId id="284" r:id="rId27"/>
    <p:sldId id="285" r:id="rId28"/>
    <p:sldId id="286" r:id="rId29"/>
    <p:sldId id="304" r:id="rId30"/>
    <p:sldId id="305" r:id="rId31"/>
    <p:sldId id="296" r:id="rId32"/>
    <p:sldId id="297" r:id="rId33"/>
    <p:sldId id="307" r:id="rId34"/>
    <p:sldId id="264"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83196" autoAdjust="0"/>
  </p:normalViewPr>
  <p:slideViewPr>
    <p:cSldViewPr showGuides="1">
      <p:cViewPr varScale="1">
        <p:scale>
          <a:sx n="95" d="100"/>
          <a:sy n="95" d="100"/>
        </p:scale>
        <p:origin x="2112" y="78"/>
      </p:cViewPr>
      <p:guideLst>
        <p:guide orient="horz" pos="2160"/>
        <p:guide pos="2880"/>
      </p:guideLst>
    </p:cSldViewPr>
  </p:slideViewPr>
  <p:notesTextViewPr>
    <p:cViewPr>
      <p:scale>
        <a:sx n="75" d="100"/>
        <a:sy n="7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2/13/2023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2/13/2023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7654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data with 10 years shown instead of 15</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04005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Jan 2022 and Jan 2023, we see fewer instances of frequency hovering at or below the lower </a:t>
            </a:r>
            <a:r>
              <a:rPr lang="en-US" dirty="0" err="1"/>
              <a:t>deadband</a:t>
            </a:r>
            <a:r>
              <a:rPr lang="en-US" dirty="0"/>
              <a:t> in Jan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425577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Jan 2021 and Jan 2023, we see fewer instances of frequency hovering at or below the lower </a:t>
            </a:r>
            <a:r>
              <a:rPr lang="en-US" dirty="0" err="1"/>
              <a:t>deadband</a:t>
            </a:r>
            <a:r>
              <a:rPr lang="en-US" dirty="0"/>
              <a:t> in Jan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902114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We did not make time error corrections and the time error was fairly small during the entire month of Dec.</a:t>
            </a:r>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789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46421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BAL-003</a:t>
            </a:r>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80947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OP2018: FRO = -381.0, </a:t>
            </a:r>
            <a:r>
              <a:rPr lang="en-US" baseline="0" dirty="0" err="1"/>
              <a:t>FRM_median</a:t>
            </a:r>
            <a:r>
              <a:rPr lang="en-US" baseline="0" dirty="0"/>
              <a:t> = -843.17, </a:t>
            </a:r>
            <a:r>
              <a:rPr lang="en-US" baseline="0" dirty="0" err="1"/>
              <a:t>FRM_average</a:t>
            </a:r>
            <a:r>
              <a:rPr lang="en-US" baseline="0" dirty="0"/>
              <a:t> = -959.7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OP2019: FRO = -381.0, </a:t>
            </a:r>
            <a:r>
              <a:rPr lang="en-US" baseline="0" dirty="0" err="1"/>
              <a:t>FRM_median</a:t>
            </a:r>
            <a:r>
              <a:rPr lang="en-US" baseline="0" dirty="0"/>
              <a:t> = -811.14, </a:t>
            </a:r>
            <a:r>
              <a:rPr lang="en-US" baseline="0" dirty="0" err="1"/>
              <a:t>FRM_average</a:t>
            </a:r>
            <a:r>
              <a:rPr lang="en-US" baseline="0" dirty="0"/>
              <a:t> = -892.5</a:t>
            </a:r>
          </a:p>
          <a:p>
            <a:r>
              <a:rPr lang="en-US" baseline="0" dirty="0"/>
              <a:t>OP2020: FRO = -425.0, FRM median = -789.34, FRM average = -879.0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OP2021: FRO = -471.0, FRM median = -913.56, FRM average = -992.</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2118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chemeClr val="accent2"/>
                </a:solidFill>
              </a:rPr>
              <a:t>32,277,477 MWh</a:t>
            </a:r>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164223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2"/>
                </a:solidFill>
              </a:rPr>
              <a:t>10,909,355 MWH</a:t>
            </a:r>
          </a:p>
          <a:p>
            <a:pPr lvl="1"/>
            <a:endParaRPr lang="en-US" sz="1200" b="1" dirty="0">
              <a:solidFill>
                <a:schemeClr val="accent2"/>
              </a:solidFill>
            </a:endParaRPr>
          </a:p>
          <a:p>
            <a:pPr lvl="1"/>
            <a:endParaRPr lang="en-US" sz="1200" b="1"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33187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effectLst/>
                <a:latin typeface="Arial" panose="020B0604020202020204" pitchFamily="34" charset="0"/>
              </a:rPr>
              <a:t>33.80%</a:t>
            </a:r>
          </a:p>
          <a:p>
            <a:endParaRPr lang="en-US"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of total energy was provided by wind generation</a:t>
            </a:r>
            <a:endParaRPr lang="en-US" sz="10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57407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3733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2"/>
                </a:solidFill>
              </a:rPr>
              <a:t>1,516,586 MWh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888508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effectLst/>
                <a:latin typeface="Arial" panose="020B0604020202020204" pitchFamily="34" charset="0"/>
              </a:rPr>
              <a:t>4.70% </a:t>
            </a:r>
            <a:r>
              <a:rPr lang="en-US" sz="1200" b="0" i="0" u="none" strike="noStrike" dirty="0">
                <a:effectLst/>
                <a:latin typeface="Arial" panose="020B0604020202020204" pitchFamily="34" charset="0"/>
              </a:rPr>
              <a:t>of total </a:t>
            </a:r>
          </a:p>
          <a:p>
            <a:r>
              <a:rPr lang="en-US" sz="1200" b="0" i="0" u="none" strike="noStrike" dirty="0">
                <a:effectLst/>
                <a:latin typeface="Arial" panose="020B0604020202020204" pitchFamily="34" charset="0"/>
              </a:rPr>
              <a:t>energy was provided by solar generation, which is highest solar  penetration level so far.</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779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Minimum Inertia</a:t>
            </a:r>
            <a:r>
              <a:rPr lang="en-US" baseline="0" dirty="0"/>
              <a:t> =</a:t>
            </a:r>
            <a:r>
              <a:rPr lang="en-US" sz="1800" b="0" i="0" u="none" strike="noStrike" dirty="0">
                <a:solidFill>
                  <a:srgbClr val="000000"/>
                </a:solidFill>
                <a:effectLst/>
                <a:latin typeface="Calibri" panose="020F0502020204030204" pitchFamily="34" charset="0"/>
              </a:rPr>
              <a:t>135,268</a:t>
            </a:r>
            <a:r>
              <a:rPr lang="en-US" dirty="0"/>
              <a:t> </a:t>
            </a:r>
            <a:r>
              <a:rPr lang="en-US" baseline="0" dirty="0"/>
              <a:t> MW*s on 1/15/2023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Previous Minimum was 109,029 MW*s on 3/22/2021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Mean: </a:t>
            </a:r>
            <a:r>
              <a:rPr lang="en-US" sz="1800" b="1" i="0" u="none" strike="noStrike" dirty="0">
                <a:solidFill>
                  <a:srgbClr val="000000"/>
                </a:solidFill>
                <a:effectLst/>
                <a:latin typeface="Calibri" panose="020F0502020204030204" pitchFamily="34" charset="0"/>
              </a:rPr>
              <a:t>178,997</a:t>
            </a:r>
            <a:r>
              <a:rPr lang="en-US" sz="2400" dirty="0"/>
              <a:t> </a:t>
            </a:r>
            <a:r>
              <a:rPr lang="en-US" sz="1600" b="1" baseline="0" dirty="0"/>
              <a:t> </a:t>
            </a:r>
            <a:r>
              <a:rPr lang="en-US" sz="1600" b="1" dirty="0">
                <a:solidFill>
                  <a:schemeClr val="accent2"/>
                </a:solidFill>
              </a:rPr>
              <a:t>MW*s</a:t>
            </a:r>
            <a:endParaRPr lang="en-US" sz="16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Max: </a:t>
            </a:r>
            <a:r>
              <a:rPr lang="en-US" sz="1800" b="1" i="0" u="none" strike="noStrike" dirty="0">
                <a:solidFill>
                  <a:srgbClr val="000000"/>
                </a:solidFill>
                <a:effectLst/>
                <a:latin typeface="Calibri" panose="020F0502020204030204" pitchFamily="34" charset="0"/>
              </a:rPr>
              <a:t>348,505</a:t>
            </a:r>
            <a:r>
              <a:rPr lang="en-US" sz="1600" b="1" dirty="0">
                <a:solidFill>
                  <a:schemeClr val="accent2"/>
                </a:solidFill>
              </a:rPr>
              <a:t> MW*s</a:t>
            </a:r>
            <a:r>
              <a:rPr lang="en-US" sz="1600" b="1" baseline="0" dirty="0">
                <a:solidFill>
                  <a:schemeClr val="accent2"/>
                </a:solidFill>
              </a:rPr>
              <a:t>  </a:t>
            </a:r>
            <a:r>
              <a:rPr lang="en-US" sz="1600" dirty="0">
                <a:solidFill>
                  <a:schemeClr val="accent2"/>
                </a:solidFill>
              </a:rPr>
              <a:t>on Jan 31st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Min: </a:t>
            </a:r>
            <a:r>
              <a:rPr lang="en-US" sz="1600" b="1" baseline="0" dirty="0">
                <a:solidFill>
                  <a:schemeClr val="accent2"/>
                </a:solidFill>
              </a:rPr>
              <a:t>135,268</a:t>
            </a:r>
            <a:r>
              <a:rPr lang="en-US" sz="1600" b="1" dirty="0">
                <a:solidFill>
                  <a:schemeClr val="accent2"/>
                </a:solidFill>
              </a:rPr>
              <a:t> MW*s</a:t>
            </a:r>
            <a:r>
              <a:rPr lang="en-US" sz="1600" b="1" baseline="0" dirty="0">
                <a:solidFill>
                  <a:schemeClr val="accent2"/>
                </a:solidFill>
              </a:rPr>
              <a:t> </a:t>
            </a:r>
            <a:r>
              <a:rPr lang="en-US" sz="1600" b="1" dirty="0">
                <a:solidFill>
                  <a:schemeClr val="accent2"/>
                </a:solidFill>
              </a:rPr>
              <a:t> </a:t>
            </a:r>
            <a:r>
              <a:rPr lang="en-US" sz="1600" dirty="0">
                <a:solidFill>
                  <a:schemeClr val="accent2"/>
                </a:solidFill>
              </a:rPr>
              <a:t>on Jan 15th</a:t>
            </a:r>
            <a:endParaRPr lang="en-US" sz="1600"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461496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For each box, the central mark (red line) is the median, the edges of the box (in blue) are the 25th and 75th percentiles, the whiskers correspond to +/- 2.7 sigma (i.e., represent 99.3% coverage, assuming the data are normally distributed. The corresponding lowest inertia in each year is given in the</a:t>
            </a:r>
            <a:r>
              <a:rPr lang="en-US" sz="1200" kern="1200" baseline="0" dirty="0">
                <a:solidFill>
                  <a:schemeClr val="tx1"/>
                </a:solidFill>
                <a:effectLst/>
                <a:latin typeface="Times New Roman" pitchFamily="18" charset="0"/>
                <a:ea typeface="+mn-ea"/>
                <a:cs typeface="+mn-cs"/>
              </a:rPr>
              <a:t> table</a:t>
            </a:r>
            <a:r>
              <a:rPr lang="en-US" sz="1200" kern="1200" dirty="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circle on each boxplot is showing inertia during time when highest portion of load was served by wind/solar generation in that year.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4385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28551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93.80</a:t>
            </a:r>
            <a:r>
              <a:rPr lang="en-US" b="1" i="0" dirty="0">
                <a:solidFill>
                  <a:srgbClr val="000000"/>
                </a:solidFill>
                <a:effectLst/>
                <a:highlight>
                  <a:srgbClr val="FFFF00"/>
                </a:highlight>
                <a:latin typeface="Source Sans Pro" panose="020B0503030403020204" pitchFamily="34" charset="0"/>
              </a:rPr>
              <a:t>%@ 1/12/2023 HE 2:00</a:t>
            </a:r>
            <a:r>
              <a:rPr kumimoji="0" lang="en-US" sz="1200" b="1"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Between 1:00-2:00, frequency had an extended period sitting above the high dead band due to a site failing to follow curtailment flags due to a control error. Due to this failure to control, the breakers for the site were eventually opened, bringing frequency back below the high dead band. This failure to follow base points    	carried a greater impact due to the time of day, when load was near its nadir and system inertia was lower.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b="1" baseline="0" dirty="0"/>
              <a:t>Regulation</a:t>
            </a:r>
            <a:r>
              <a:rPr lang="en-US" baseline="0" dirty="0"/>
              <a:t>: Regulation down was exhausted for the entire period above the high dead band (roughly half of the hour).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2. 98.60%@ 1/24/2023 HE 2:00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Between 1:00-2:00, frequency had an extended period sitting below the low dead band due to a significant and rapid decline in wind generation in the west weather zone (117 MWs/min), which carried a greater impact due to the time of day, when load was near its nadir and system inertia was lower.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Regulation: </a:t>
            </a:r>
            <a:r>
              <a:rPr kumimoji="0" lang="en-US" sz="1200" b="0" i="0" u="none" strike="noStrike" kern="1200" cap="none" spc="0" normalizeH="0" baseline="0" noProof="0" dirty="0">
                <a:ln>
                  <a:noFill/>
                </a:ln>
                <a:solidFill>
                  <a:prstClr val="black"/>
                </a:solidFill>
                <a:effectLst/>
                <a:uLnTx/>
                <a:uFillTx/>
                <a:latin typeface="+mn-lt"/>
                <a:ea typeface="+mn-ea"/>
                <a:cs typeface="+mn-cs"/>
              </a:rPr>
              <a:t>Regulation up was exhausted for the majority of the hour, and a 250 MW manual offset was inserted for ~ 6 minutes from 01:24 to 01:30. Manual SCED runs were initiated at 01:22 and 01:28.</a:t>
            </a:r>
            <a:r>
              <a:rPr lang="en-US" b="1"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39240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96934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the 15 min CPS1 score is consistently above 160</a:t>
            </a:r>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90742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month rolling average CPS1 score is 173.48, which is in line with expectations, and the CPS1 score for Jan is slightly higher than the last month.</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84278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Daily RMS1 frequency by year is so far slightly smaller overall compared with the 2021.</a:t>
            </a:r>
          </a:p>
          <a:p>
            <a:pPr lvl="1"/>
            <a:r>
              <a:rPr lang="en-US" sz="1600" dirty="0">
                <a:solidFill>
                  <a:schemeClr val="accent2"/>
                </a:solidFill>
              </a:rPr>
              <a:t>Mean: 14.46 mHz</a:t>
            </a:r>
          </a:p>
          <a:p>
            <a:pPr lvl="1"/>
            <a:r>
              <a:rPr lang="en-US" sz="1600" dirty="0">
                <a:solidFill>
                  <a:schemeClr val="accent2"/>
                </a:solidFill>
              </a:rPr>
              <a:t>Min: 12.0 mHz</a:t>
            </a:r>
          </a:p>
          <a:p>
            <a:pPr lvl="1"/>
            <a:r>
              <a:rPr lang="en-US" sz="1600" dirty="0">
                <a:solidFill>
                  <a:schemeClr val="accent2"/>
                </a:solidFill>
              </a:rPr>
              <a:t>Max: 17.3 mHz</a:t>
            </a:r>
          </a:p>
          <a:p>
            <a:pPr marL="457200" lvl="1" indent="0">
              <a:buFont typeface="Arial" panose="020B0604020202020204" pitchFamily="34" charset="0"/>
              <a:buNone/>
            </a:pP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56977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A More granular look at last 15 years of RMS1 by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14.46Mhz on avg for Jan 2023</a:t>
            </a:r>
          </a:p>
          <a:p>
            <a:pPr lvl="0"/>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14390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2031325"/>
          </a:xfrm>
          <a:prstGeom prst="rect">
            <a:avLst/>
          </a:prstGeom>
          <a:noFill/>
        </p:spPr>
        <p:txBody>
          <a:bodyPr wrap="square" rtlCol="0">
            <a:spAutoFit/>
          </a:bodyPr>
          <a:lstStyle/>
          <a:p>
            <a:r>
              <a:rPr lang="en-US" b="1" dirty="0"/>
              <a:t>ERCOT Frequency Control Report</a:t>
            </a:r>
          </a:p>
          <a:p>
            <a:r>
              <a:rPr lang="en-US" b="1" dirty="0"/>
              <a:t>January 2023</a:t>
            </a:r>
          </a:p>
          <a:p>
            <a:endParaRPr lang="en-US" dirty="0"/>
          </a:p>
          <a:p>
            <a:r>
              <a:rPr lang="en-US" dirty="0"/>
              <a:t>ERCOT</a:t>
            </a:r>
          </a:p>
          <a:p>
            <a:r>
              <a:rPr lang="en-US" dirty="0"/>
              <a:t>Operations Planning</a:t>
            </a:r>
          </a:p>
          <a:p>
            <a:endParaRPr lang="en-US" dirty="0"/>
          </a:p>
          <a:p>
            <a:r>
              <a:rPr lang="en-US" dirty="0"/>
              <a:t>PDCWG | February 15</a:t>
            </a:r>
            <a:r>
              <a:rPr lang="en-US" baseline="30000" dirty="0"/>
              <a:t>th</a:t>
            </a:r>
            <a:r>
              <a:rPr lang="en-US" dirty="0"/>
              <a:t>, 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3" name="Picture 2">
            <a:extLst>
              <a:ext uri="{FF2B5EF4-FFF2-40B4-BE49-F238E27FC236}">
                <a16:creationId xmlns:a16="http://schemas.microsoft.com/office/drawing/2014/main" id="{B344FDC2-0E7E-4207-BEAD-5D9DD68A6719}"/>
              </a:ext>
            </a:extLst>
          </p:cNvPr>
          <p:cNvPicPr>
            <a:picLocks noChangeAspect="1"/>
          </p:cNvPicPr>
          <p:nvPr/>
        </p:nvPicPr>
        <p:blipFill>
          <a:blip r:embed="rId3"/>
          <a:stretch>
            <a:fillRect/>
          </a:stretch>
        </p:blipFill>
        <p:spPr>
          <a:xfrm>
            <a:off x="857532" y="838200"/>
            <a:ext cx="7428936" cy="5399543"/>
          </a:xfrm>
          <a:prstGeom prst="rect">
            <a:avLst/>
          </a:prstGeom>
        </p:spPr>
      </p:pic>
    </p:spTree>
    <p:extLst>
      <p:ext uri="{BB962C8B-B14F-4D97-AF65-F5344CB8AC3E}">
        <p14:creationId xmlns:p14="http://schemas.microsoft.com/office/powerpoint/2010/main" val="116576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Profile Comparison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06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3" name="Picture 2">
            <a:extLst>
              <a:ext uri="{FF2B5EF4-FFF2-40B4-BE49-F238E27FC236}">
                <a16:creationId xmlns:a16="http://schemas.microsoft.com/office/drawing/2014/main" id="{ECF02C6F-EE21-41FE-BDFD-04101C9F9376}"/>
              </a:ext>
            </a:extLst>
          </p:cNvPr>
          <p:cNvPicPr>
            <a:picLocks noChangeAspect="1"/>
          </p:cNvPicPr>
          <p:nvPr/>
        </p:nvPicPr>
        <p:blipFill>
          <a:blip r:embed="rId3"/>
          <a:stretch>
            <a:fillRect/>
          </a:stretch>
        </p:blipFill>
        <p:spPr>
          <a:xfrm>
            <a:off x="781718" y="762000"/>
            <a:ext cx="7580564" cy="5509751"/>
          </a:xfrm>
          <a:prstGeom prst="rect">
            <a:avLst/>
          </a:prstGeom>
        </p:spPr>
      </p:pic>
    </p:spTree>
    <p:extLst>
      <p:ext uri="{BB962C8B-B14F-4D97-AF65-F5344CB8AC3E}">
        <p14:creationId xmlns:p14="http://schemas.microsoft.com/office/powerpoint/2010/main" val="274428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5" name="Picture 4">
            <a:extLst>
              <a:ext uri="{FF2B5EF4-FFF2-40B4-BE49-F238E27FC236}">
                <a16:creationId xmlns:a16="http://schemas.microsoft.com/office/drawing/2014/main" id="{FACF80C5-E6BC-4682-B758-9F465C12258D}"/>
              </a:ext>
            </a:extLst>
          </p:cNvPr>
          <p:cNvPicPr>
            <a:picLocks noChangeAspect="1"/>
          </p:cNvPicPr>
          <p:nvPr/>
        </p:nvPicPr>
        <p:blipFill>
          <a:blip r:embed="rId3"/>
          <a:stretch>
            <a:fillRect/>
          </a:stretch>
        </p:blipFill>
        <p:spPr>
          <a:xfrm>
            <a:off x="231272" y="274046"/>
            <a:ext cx="8681456" cy="6309907"/>
          </a:xfrm>
          <a:prstGeom prst="rect">
            <a:avLst/>
          </a:prstGeom>
        </p:spPr>
      </p:pic>
    </p:spTree>
    <p:extLst>
      <p:ext uri="{BB962C8B-B14F-4D97-AF65-F5344CB8AC3E}">
        <p14:creationId xmlns:p14="http://schemas.microsoft.com/office/powerpoint/2010/main" val="17660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Correction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259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Daily Time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6" name="Picture 5">
            <a:extLst>
              <a:ext uri="{FF2B5EF4-FFF2-40B4-BE49-F238E27FC236}">
                <a16:creationId xmlns:a16="http://schemas.microsoft.com/office/drawing/2014/main" id="{3B832978-29EC-44CE-A030-4808A190EE4E}"/>
              </a:ext>
            </a:extLst>
          </p:cNvPr>
          <p:cNvPicPr>
            <a:picLocks noChangeAspect="1"/>
          </p:cNvPicPr>
          <p:nvPr/>
        </p:nvPicPr>
        <p:blipFill>
          <a:blip r:embed="rId3"/>
          <a:stretch>
            <a:fillRect/>
          </a:stretch>
        </p:blipFill>
        <p:spPr>
          <a:xfrm>
            <a:off x="969429" y="784723"/>
            <a:ext cx="7281341" cy="5288553"/>
          </a:xfrm>
          <a:prstGeom prst="rect">
            <a:avLst/>
          </a:prstGeom>
        </p:spPr>
      </p:pic>
    </p:spTree>
    <p:extLst>
      <p:ext uri="{BB962C8B-B14F-4D97-AF65-F5344CB8AC3E}">
        <p14:creationId xmlns:p14="http://schemas.microsoft.com/office/powerpoint/2010/main" val="75664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Corrections Log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3" name="Content Placeholder 2"/>
          <p:cNvSpPr>
            <a:spLocks noGrp="1"/>
          </p:cNvSpPr>
          <p:nvPr>
            <p:ph idx="1"/>
          </p:nvPr>
        </p:nvSpPr>
        <p:spPr/>
        <p:txBody>
          <a:bodyPr/>
          <a:lstStyle/>
          <a:p>
            <a:r>
              <a:rPr lang="en-US" sz="2400" dirty="0"/>
              <a:t>There have been no time error corrections since December 2016</a:t>
            </a:r>
          </a:p>
        </p:txBody>
      </p:sp>
    </p:spTree>
    <p:extLst>
      <p:ext uri="{BB962C8B-B14F-4D97-AF65-F5344CB8AC3E}">
        <p14:creationId xmlns:p14="http://schemas.microsoft.com/office/powerpoint/2010/main" val="195539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BAL-003 Performance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9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84805"/>
            <a:ext cx="7886700" cy="1505883"/>
          </a:xfrm>
        </p:spPr>
        <p:txBody>
          <a:bodyPr vert="horz" lIns="91440" tIns="45720" rIns="91440" bIns="45720" rtlCol="0" anchor="ctr">
            <a:normAutofit/>
          </a:bodyPr>
          <a:lstStyle/>
          <a:p>
            <a:pPr>
              <a:lnSpc>
                <a:spcPct val="90000"/>
              </a:lnSpc>
            </a:pPr>
            <a:r>
              <a:rPr lang="en-US" sz="4500" kern="1200" dirty="0">
                <a:solidFill>
                  <a:schemeClr val="tx1"/>
                </a:solidFill>
                <a:latin typeface="+mj-lt"/>
                <a:ea typeface="+mj-ea"/>
                <a:cs typeface="+mj-cs"/>
              </a:rPr>
              <a:t>Op. Year 2021 BAL-003 Selected Events – Update</a:t>
            </a:r>
          </a:p>
        </p:txBody>
      </p:sp>
      <p:sp>
        <p:nvSpPr>
          <p:cNvPr id="4" name="Slide Number Placeholder 3"/>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18</a:t>
            </a:fld>
            <a:endParaRPr lang="en-US"/>
          </a:p>
        </p:txBody>
      </p:sp>
      <p:pic>
        <p:nvPicPr>
          <p:cNvPr id="5" name="Picture 4">
            <a:extLst>
              <a:ext uri="{FF2B5EF4-FFF2-40B4-BE49-F238E27FC236}">
                <a16:creationId xmlns:a16="http://schemas.microsoft.com/office/drawing/2014/main" id="{3EFFBB46-C880-4977-997B-1297BE6F8459}"/>
              </a:ext>
            </a:extLst>
          </p:cNvPr>
          <p:cNvPicPr>
            <a:picLocks noChangeAspect="1"/>
          </p:cNvPicPr>
          <p:nvPr/>
        </p:nvPicPr>
        <p:blipFill>
          <a:blip r:embed="rId3"/>
          <a:stretch>
            <a:fillRect/>
          </a:stretch>
        </p:blipFill>
        <p:spPr>
          <a:xfrm>
            <a:off x="360807" y="1604962"/>
            <a:ext cx="8420100" cy="4933950"/>
          </a:xfrm>
          <a:prstGeom prst="rect">
            <a:avLst/>
          </a:prstGeom>
        </p:spPr>
      </p:pic>
    </p:spTree>
    <p:extLst>
      <p:ext uri="{BB962C8B-B14F-4D97-AF65-F5344CB8AC3E}">
        <p14:creationId xmlns:p14="http://schemas.microsoft.com/office/powerpoint/2010/main" val="329186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2021 BAL-003 FRM Performance - Update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12" name="Picture 11">
            <a:extLst>
              <a:ext uri="{FF2B5EF4-FFF2-40B4-BE49-F238E27FC236}">
                <a16:creationId xmlns:a16="http://schemas.microsoft.com/office/drawing/2014/main" id="{C03F3404-77C3-4926-AFFF-B942CFC4C808}"/>
              </a:ext>
            </a:extLst>
          </p:cNvPr>
          <p:cNvPicPr>
            <a:picLocks noChangeAspect="1"/>
          </p:cNvPicPr>
          <p:nvPr/>
        </p:nvPicPr>
        <p:blipFill>
          <a:blip r:embed="rId3"/>
          <a:stretch>
            <a:fillRect/>
          </a:stretch>
        </p:blipFill>
        <p:spPr>
          <a:xfrm>
            <a:off x="76200" y="2805112"/>
            <a:ext cx="8991600" cy="1247775"/>
          </a:xfrm>
          <a:prstGeom prst="rect">
            <a:avLst/>
          </a:prstGeom>
        </p:spPr>
      </p:pic>
    </p:spTree>
    <p:extLst>
      <p:ext uri="{BB962C8B-B14F-4D97-AF65-F5344CB8AC3E}">
        <p14:creationId xmlns:p14="http://schemas.microsoft.com/office/powerpoint/2010/main" val="118108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411208"/>
          </a:xfrm>
        </p:spPr>
        <p:txBody>
          <a:bodyPr/>
          <a:lstStyle/>
          <a:p>
            <a:r>
              <a:rPr lang="en-US" dirty="0"/>
              <a:t>Summary of January 2023</a:t>
            </a:r>
          </a:p>
        </p:txBody>
      </p:sp>
      <p:sp>
        <p:nvSpPr>
          <p:cNvPr id="3" name="Content Placeholder 2"/>
          <p:cNvSpPr>
            <a:spLocks noGrp="1"/>
          </p:cNvSpPr>
          <p:nvPr>
            <p:ph idx="1"/>
          </p:nvPr>
        </p:nvSpPr>
        <p:spPr>
          <a:xfrm>
            <a:off x="492967" y="1583158"/>
            <a:ext cx="4114800" cy="4110831"/>
          </a:xfrm>
        </p:spPr>
        <p:txBody>
          <a:bodyPr/>
          <a:lstStyle/>
          <a:p>
            <a:pPr>
              <a:spcBef>
                <a:spcPts val="600"/>
              </a:spcBef>
            </a:pPr>
            <a:r>
              <a:rPr lang="en-US" sz="1800" dirty="0">
                <a:solidFill>
                  <a:schemeClr val="accent2"/>
                </a:solidFill>
              </a:rPr>
              <a:t>CPS1: </a:t>
            </a:r>
            <a:r>
              <a:rPr lang="en-US" sz="1800" b="1" dirty="0">
                <a:solidFill>
                  <a:schemeClr val="accent2"/>
                </a:solidFill>
              </a:rPr>
              <a:t>176.58%</a:t>
            </a:r>
            <a:endParaRPr lang="en-US" sz="1800" dirty="0">
              <a:solidFill>
                <a:schemeClr val="accent2"/>
              </a:solidFill>
            </a:endParaRPr>
          </a:p>
          <a:p>
            <a:pPr>
              <a:spcBef>
                <a:spcPts val="600"/>
              </a:spcBef>
            </a:pPr>
            <a:r>
              <a:rPr lang="en-US" sz="1800" dirty="0">
                <a:solidFill>
                  <a:schemeClr val="accent2"/>
                </a:solidFill>
              </a:rPr>
              <a:t>Current CPS1 12-Month Rolling Average: </a:t>
            </a:r>
            <a:r>
              <a:rPr lang="en-US" sz="1800" b="1" dirty="0">
                <a:solidFill>
                  <a:schemeClr val="accent2"/>
                </a:solidFill>
              </a:rPr>
              <a:t>173.48%</a:t>
            </a:r>
            <a:endParaRPr lang="en-US" sz="1800" dirty="0">
              <a:solidFill>
                <a:schemeClr val="accent2"/>
              </a:solidFill>
            </a:endParaRPr>
          </a:p>
          <a:p>
            <a:pPr>
              <a:spcBef>
                <a:spcPts val="600"/>
              </a:spcBef>
            </a:pPr>
            <a:r>
              <a:rPr lang="en-US" sz="1800" b="1" dirty="0">
                <a:solidFill>
                  <a:schemeClr val="accent2"/>
                </a:solidFill>
              </a:rPr>
              <a:t>0</a:t>
            </a:r>
            <a:r>
              <a:rPr lang="en-US" sz="1800" dirty="0">
                <a:solidFill>
                  <a:schemeClr val="accent2"/>
                </a:solidFill>
              </a:rPr>
              <a:t> BAAL Exceedance(s)</a:t>
            </a:r>
          </a:p>
          <a:p>
            <a:pPr>
              <a:spcBef>
                <a:spcPts val="600"/>
              </a:spcBef>
            </a:pPr>
            <a:r>
              <a:rPr lang="en-US" sz="1800" b="1" dirty="0">
                <a:solidFill>
                  <a:schemeClr val="accent2"/>
                </a:solidFill>
              </a:rPr>
              <a:t>2 </a:t>
            </a:r>
            <a:r>
              <a:rPr lang="en-US" sz="1800" dirty="0">
                <a:solidFill>
                  <a:schemeClr val="accent2"/>
                </a:solidFill>
              </a:rPr>
              <a:t>hourly CPS1 score below 100%</a:t>
            </a:r>
          </a:p>
          <a:p>
            <a:pPr>
              <a:spcBef>
                <a:spcPts val="600"/>
              </a:spcBef>
            </a:pPr>
            <a:r>
              <a:rPr lang="en-US" sz="1800" dirty="0">
                <a:solidFill>
                  <a:schemeClr val="accent2"/>
                </a:solidFill>
              </a:rPr>
              <a:t>BAAL-003 Events have updated through 2021</a:t>
            </a:r>
          </a:p>
          <a:p>
            <a:pPr>
              <a:spcBef>
                <a:spcPts val="600"/>
              </a:spcBef>
            </a:pPr>
            <a:r>
              <a:rPr lang="en-US" sz="1800" dirty="0">
                <a:solidFill>
                  <a:schemeClr val="accent2"/>
                </a:solidFill>
              </a:rPr>
              <a:t>2021 BAAL-003 FRM Performance: </a:t>
            </a:r>
            <a:r>
              <a:rPr lang="en-US" sz="1800" b="1" dirty="0">
                <a:solidFill>
                  <a:schemeClr val="accent2"/>
                </a:solidFill>
              </a:rPr>
              <a:t>-913.56</a:t>
            </a:r>
          </a:p>
          <a:p>
            <a:endParaRPr lang="en-US" sz="1800" dirty="0">
              <a:solidFill>
                <a:schemeClr val="accent2"/>
              </a:solidFill>
            </a:endParaRPr>
          </a:p>
          <a:p>
            <a:pPr marL="457200" lvl="1" indent="0">
              <a:buNone/>
            </a:pPr>
            <a:endParaRPr lang="en-US" sz="1800" dirty="0">
              <a:solidFill>
                <a:schemeClr val="accent2"/>
              </a:solidFill>
            </a:endParaRP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4"/>
          </p:nvPr>
        </p:nvSpPr>
        <p:spPr>
          <a:xfrm>
            <a:off x="8610600" y="6561139"/>
            <a:ext cx="457200" cy="168766"/>
          </a:xfrm>
        </p:spPr>
        <p:txBody>
          <a:bodyPr/>
          <a:lstStyle/>
          <a:p>
            <a:fld id="{1D93BD3E-1E9A-4970-A6F7-E7AC52762E0C}" type="slidenum">
              <a:rPr lang="en-US" smtClean="0"/>
              <a:pPr/>
              <a:t>2</a:t>
            </a:fld>
            <a:endParaRPr lang="en-US"/>
          </a:p>
        </p:txBody>
      </p:sp>
      <p:sp>
        <p:nvSpPr>
          <p:cNvPr id="5" name="Content Placeholder 2"/>
          <p:cNvSpPr txBox="1">
            <a:spLocks/>
          </p:cNvSpPr>
          <p:nvPr/>
        </p:nvSpPr>
        <p:spPr>
          <a:xfrm>
            <a:off x="4550978" y="1524000"/>
            <a:ext cx="4516821"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accent2"/>
                </a:solidFill>
              </a:rPr>
              <a:t>2023 RMS1 Statistics</a:t>
            </a:r>
          </a:p>
          <a:p>
            <a:pPr lvl="1"/>
            <a:r>
              <a:rPr lang="en-US" sz="1600" dirty="0">
                <a:solidFill>
                  <a:schemeClr val="accent2"/>
                </a:solidFill>
              </a:rPr>
              <a:t>Mean: </a:t>
            </a:r>
            <a:r>
              <a:rPr lang="en-US" sz="1600" b="1" dirty="0">
                <a:solidFill>
                  <a:schemeClr val="accent2"/>
                </a:solidFill>
              </a:rPr>
              <a:t>14.46 </a:t>
            </a:r>
            <a:r>
              <a:rPr lang="en-US" sz="1600" dirty="0" err="1">
                <a:solidFill>
                  <a:schemeClr val="accent2"/>
                </a:solidFill>
              </a:rPr>
              <a:t>mHz</a:t>
            </a:r>
            <a:endParaRPr lang="en-US" sz="1600" dirty="0">
              <a:solidFill>
                <a:schemeClr val="accent2"/>
              </a:solidFill>
            </a:endParaRPr>
          </a:p>
          <a:p>
            <a:pPr lvl="1"/>
            <a:r>
              <a:rPr lang="en-US" sz="1600" dirty="0">
                <a:solidFill>
                  <a:schemeClr val="accent2"/>
                </a:solidFill>
              </a:rPr>
              <a:t>Min: </a:t>
            </a:r>
            <a:r>
              <a:rPr lang="en-US" sz="1600" b="1" dirty="0">
                <a:solidFill>
                  <a:schemeClr val="accent2"/>
                </a:solidFill>
              </a:rPr>
              <a:t>12.0 </a:t>
            </a:r>
            <a:r>
              <a:rPr lang="en-US" sz="1600" dirty="0" err="1">
                <a:solidFill>
                  <a:schemeClr val="accent2"/>
                </a:solidFill>
              </a:rPr>
              <a:t>mHz</a:t>
            </a:r>
            <a:endParaRPr lang="en-US" sz="1600" dirty="0">
              <a:solidFill>
                <a:schemeClr val="accent2"/>
              </a:solidFill>
            </a:endParaRPr>
          </a:p>
          <a:p>
            <a:pPr lvl="1"/>
            <a:r>
              <a:rPr lang="en-US" sz="1600" dirty="0">
                <a:solidFill>
                  <a:schemeClr val="accent2"/>
                </a:solidFill>
              </a:rPr>
              <a:t>Max: </a:t>
            </a:r>
            <a:r>
              <a:rPr lang="en-US" sz="1600" b="1" dirty="0">
                <a:solidFill>
                  <a:schemeClr val="accent2"/>
                </a:solidFill>
              </a:rPr>
              <a:t>17.3 </a:t>
            </a:r>
            <a:r>
              <a:rPr lang="en-US" sz="1600" dirty="0" err="1">
                <a:solidFill>
                  <a:schemeClr val="accent2"/>
                </a:solidFill>
              </a:rPr>
              <a:t>mHz</a:t>
            </a:r>
            <a:endParaRPr lang="en-US" sz="1600" dirty="0">
              <a:solidFill>
                <a:schemeClr val="accent2"/>
              </a:solidFill>
            </a:endParaRPr>
          </a:p>
          <a:p>
            <a:r>
              <a:rPr lang="en-US" sz="1800" dirty="0">
                <a:solidFill>
                  <a:schemeClr val="accent2"/>
                </a:solidFill>
              </a:rPr>
              <a:t>Energy Statistics</a:t>
            </a:r>
          </a:p>
          <a:p>
            <a:pPr lvl="1"/>
            <a:r>
              <a:rPr lang="en-US" sz="1600" dirty="0">
                <a:solidFill>
                  <a:schemeClr val="accent2"/>
                </a:solidFill>
              </a:rPr>
              <a:t>Total Energy: </a:t>
            </a:r>
            <a:r>
              <a:rPr lang="en-US" sz="1600" b="1" dirty="0">
                <a:solidFill>
                  <a:schemeClr val="accent2"/>
                </a:solidFill>
              </a:rPr>
              <a:t>32,277,477 MWh</a:t>
            </a:r>
          </a:p>
          <a:p>
            <a:pPr lvl="1"/>
            <a:r>
              <a:rPr lang="en-US" sz="1600" dirty="0">
                <a:solidFill>
                  <a:schemeClr val="accent2"/>
                </a:solidFill>
              </a:rPr>
              <a:t>Wind Energy: </a:t>
            </a:r>
            <a:r>
              <a:rPr lang="en-US" sz="1600" b="1" dirty="0">
                <a:solidFill>
                  <a:schemeClr val="accent2"/>
                </a:solidFill>
              </a:rPr>
              <a:t>10,909,355 MWh</a:t>
            </a:r>
          </a:p>
          <a:p>
            <a:pPr lvl="1"/>
            <a:r>
              <a:rPr lang="en-US" sz="1600" dirty="0">
                <a:solidFill>
                  <a:schemeClr val="accent2"/>
                </a:solidFill>
              </a:rPr>
              <a:t>Percent Energy from Wind: </a:t>
            </a:r>
            <a:r>
              <a:rPr lang="en-US" sz="1600" b="1" dirty="0">
                <a:solidFill>
                  <a:schemeClr val="accent2"/>
                </a:solidFill>
              </a:rPr>
              <a:t>33.80% </a:t>
            </a:r>
          </a:p>
          <a:p>
            <a:pPr lvl="1"/>
            <a:r>
              <a:rPr lang="en-US" sz="1600" dirty="0">
                <a:solidFill>
                  <a:schemeClr val="accent2"/>
                </a:solidFill>
              </a:rPr>
              <a:t>Solar Energy: </a:t>
            </a:r>
            <a:r>
              <a:rPr lang="en-US" sz="1600" b="1" dirty="0">
                <a:solidFill>
                  <a:schemeClr val="accent2"/>
                </a:solidFill>
              </a:rPr>
              <a:t>1,516,586 MWh </a:t>
            </a:r>
          </a:p>
          <a:p>
            <a:pPr lvl="1"/>
            <a:r>
              <a:rPr lang="en-US" sz="1600" dirty="0">
                <a:solidFill>
                  <a:schemeClr val="accent2"/>
                </a:solidFill>
              </a:rPr>
              <a:t>Percent Energy from Solar: </a:t>
            </a:r>
            <a:r>
              <a:rPr lang="en-US" sz="1600" b="1" dirty="0">
                <a:solidFill>
                  <a:schemeClr val="accent2"/>
                </a:solidFill>
              </a:rPr>
              <a:t>4.70%</a:t>
            </a:r>
          </a:p>
          <a:p>
            <a:r>
              <a:rPr lang="en-US" sz="1800" dirty="0">
                <a:solidFill>
                  <a:schemeClr val="accent2"/>
                </a:solidFill>
              </a:rPr>
              <a:t>Minimum System Inertia</a:t>
            </a:r>
          </a:p>
          <a:p>
            <a:pPr lvl="1"/>
            <a:r>
              <a:rPr lang="en-US" sz="1600" dirty="0">
                <a:solidFill>
                  <a:schemeClr val="accent2"/>
                </a:solidFill>
              </a:rPr>
              <a:t>Mean: </a:t>
            </a:r>
            <a:r>
              <a:rPr lang="en-US" sz="1600" b="1" dirty="0">
                <a:solidFill>
                  <a:schemeClr val="accent2"/>
                </a:solidFill>
              </a:rPr>
              <a:t>178,997 </a:t>
            </a:r>
            <a:r>
              <a:rPr lang="en-US" sz="1600" dirty="0">
                <a:solidFill>
                  <a:schemeClr val="accent2"/>
                </a:solidFill>
              </a:rPr>
              <a:t>MW*s</a:t>
            </a:r>
          </a:p>
          <a:p>
            <a:pPr lvl="1"/>
            <a:r>
              <a:rPr lang="en-US" sz="1600" dirty="0">
                <a:solidFill>
                  <a:schemeClr val="accent2"/>
                </a:solidFill>
              </a:rPr>
              <a:t>Max: </a:t>
            </a:r>
            <a:r>
              <a:rPr lang="en-US" sz="1600" b="1" dirty="0">
                <a:solidFill>
                  <a:schemeClr val="accent2"/>
                </a:solidFill>
              </a:rPr>
              <a:t>348,505</a:t>
            </a:r>
            <a:r>
              <a:rPr lang="en-US" sz="1600" dirty="0">
                <a:solidFill>
                  <a:schemeClr val="accent2"/>
                </a:solidFill>
              </a:rPr>
              <a:t> MW*s on Jan 31</a:t>
            </a:r>
            <a:r>
              <a:rPr lang="en-US" sz="1600" baseline="30000" dirty="0">
                <a:solidFill>
                  <a:schemeClr val="accent2"/>
                </a:solidFill>
              </a:rPr>
              <a:t>st</a:t>
            </a:r>
            <a:r>
              <a:rPr lang="en-US" sz="1600" dirty="0">
                <a:solidFill>
                  <a:schemeClr val="accent2"/>
                </a:solidFill>
              </a:rPr>
              <a:t> </a:t>
            </a:r>
          </a:p>
          <a:p>
            <a:pPr lvl="1"/>
            <a:r>
              <a:rPr lang="en-US" sz="1600" dirty="0">
                <a:solidFill>
                  <a:schemeClr val="accent2"/>
                </a:solidFill>
              </a:rPr>
              <a:t>Min: </a:t>
            </a:r>
            <a:r>
              <a:rPr lang="en-US" sz="1600" b="1" dirty="0">
                <a:solidFill>
                  <a:schemeClr val="accent2"/>
                </a:solidFill>
              </a:rPr>
              <a:t>135,268 </a:t>
            </a:r>
            <a:r>
              <a:rPr lang="en-US" sz="1600" dirty="0">
                <a:solidFill>
                  <a:schemeClr val="accent2"/>
                </a:solidFill>
              </a:rPr>
              <a:t>MW*s on Jan 15</a:t>
            </a:r>
            <a:r>
              <a:rPr lang="en-US" sz="1600" baseline="30000" dirty="0">
                <a:solidFill>
                  <a:schemeClr val="accent2"/>
                </a:solidFill>
              </a:rPr>
              <a:t>th</a:t>
            </a:r>
            <a:r>
              <a:rPr lang="en-US" sz="1600" dirty="0">
                <a:solidFill>
                  <a:schemeClr val="accent2"/>
                </a:solidFill>
              </a:rPr>
              <a:t> </a:t>
            </a:r>
          </a:p>
          <a:p>
            <a:pPr lvl="1"/>
            <a:endParaRPr lang="en-US" sz="1600" dirty="0">
              <a:solidFill>
                <a:schemeClr val="accent2"/>
              </a:solidFill>
            </a:endParaRPr>
          </a:p>
          <a:p>
            <a:pPr marL="457200" lvl="1" indent="0">
              <a:buFont typeface="Arial" panose="020B0604020202020204" pitchFamily="34" charse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1259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Energy Statistics</a:t>
            </a:r>
          </a:p>
        </p:txBody>
      </p:sp>
    </p:spTree>
    <p:extLst>
      <p:ext uri="{BB962C8B-B14F-4D97-AF65-F5344CB8AC3E}">
        <p14:creationId xmlns:p14="http://schemas.microsoft.com/office/powerpoint/2010/main" val="127521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5" name="Picture 4">
            <a:extLst>
              <a:ext uri="{FF2B5EF4-FFF2-40B4-BE49-F238E27FC236}">
                <a16:creationId xmlns:a16="http://schemas.microsoft.com/office/drawing/2014/main" id="{F57F9628-AE50-4EAC-BDCA-0CAA2BB45698}"/>
              </a:ext>
            </a:extLst>
          </p:cNvPr>
          <p:cNvPicPr>
            <a:picLocks noChangeAspect="1"/>
          </p:cNvPicPr>
          <p:nvPr/>
        </p:nvPicPr>
        <p:blipFill>
          <a:blip r:embed="rId3"/>
          <a:stretch>
            <a:fillRect/>
          </a:stretch>
        </p:blipFill>
        <p:spPr>
          <a:xfrm>
            <a:off x="991936" y="801766"/>
            <a:ext cx="7236328" cy="5254468"/>
          </a:xfrm>
          <a:prstGeom prst="rect">
            <a:avLst/>
          </a:prstGeom>
        </p:spPr>
      </p:pic>
    </p:spTree>
    <p:extLst>
      <p:ext uri="{BB962C8B-B14F-4D97-AF65-F5344CB8AC3E}">
        <p14:creationId xmlns:p14="http://schemas.microsoft.com/office/powerpoint/2010/main" val="2630229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3" name="Picture 2">
            <a:extLst>
              <a:ext uri="{FF2B5EF4-FFF2-40B4-BE49-F238E27FC236}">
                <a16:creationId xmlns:a16="http://schemas.microsoft.com/office/drawing/2014/main" id="{A3D0F055-9CF5-403C-AAE0-B5B05BFFB3E2}"/>
              </a:ext>
            </a:extLst>
          </p:cNvPr>
          <p:cNvPicPr>
            <a:picLocks noChangeAspect="1"/>
          </p:cNvPicPr>
          <p:nvPr/>
        </p:nvPicPr>
        <p:blipFill>
          <a:blip r:embed="rId3"/>
          <a:stretch>
            <a:fillRect/>
          </a:stretch>
        </p:blipFill>
        <p:spPr>
          <a:xfrm>
            <a:off x="838868" y="762000"/>
            <a:ext cx="7466264" cy="5421431"/>
          </a:xfrm>
          <a:prstGeom prst="rect">
            <a:avLst/>
          </a:prstGeom>
        </p:spPr>
      </p:pic>
    </p:spTree>
    <p:extLst>
      <p:ext uri="{BB962C8B-B14F-4D97-AF65-F5344CB8AC3E}">
        <p14:creationId xmlns:p14="http://schemas.microsoft.com/office/powerpoint/2010/main" val="400569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3" name="Picture 2">
            <a:extLst>
              <a:ext uri="{FF2B5EF4-FFF2-40B4-BE49-F238E27FC236}">
                <a16:creationId xmlns:a16="http://schemas.microsoft.com/office/drawing/2014/main" id="{D4E0149C-4A38-4C72-87A6-4D2C814111B2}"/>
              </a:ext>
            </a:extLst>
          </p:cNvPr>
          <p:cNvPicPr>
            <a:picLocks noChangeAspect="1"/>
          </p:cNvPicPr>
          <p:nvPr/>
        </p:nvPicPr>
        <p:blipFill>
          <a:blip r:embed="rId3"/>
          <a:stretch>
            <a:fillRect/>
          </a:stretch>
        </p:blipFill>
        <p:spPr>
          <a:xfrm>
            <a:off x="800100" y="724270"/>
            <a:ext cx="7620000" cy="5531596"/>
          </a:xfrm>
          <a:prstGeom prst="rect">
            <a:avLst/>
          </a:prstGeom>
        </p:spPr>
      </p:pic>
    </p:spTree>
    <p:extLst>
      <p:ext uri="{BB962C8B-B14F-4D97-AF65-F5344CB8AC3E}">
        <p14:creationId xmlns:p14="http://schemas.microsoft.com/office/powerpoint/2010/main" val="2928700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3" name="Picture 2">
            <a:extLst>
              <a:ext uri="{FF2B5EF4-FFF2-40B4-BE49-F238E27FC236}">
                <a16:creationId xmlns:a16="http://schemas.microsoft.com/office/drawing/2014/main" id="{C067208D-A301-4623-862C-5D1354A81C08}"/>
              </a:ext>
            </a:extLst>
          </p:cNvPr>
          <p:cNvPicPr>
            <a:picLocks noChangeAspect="1"/>
          </p:cNvPicPr>
          <p:nvPr/>
        </p:nvPicPr>
        <p:blipFill>
          <a:blip r:embed="rId3"/>
          <a:stretch>
            <a:fillRect/>
          </a:stretch>
        </p:blipFill>
        <p:spPr>
          <a:xfrm>
            <a:off x="838012" y="691920"/>
            <a:ext cx="7544176" cy="5474160"/>
          </a:xfrm>
          <a:prstGeom prst="rect">
            <a:avLst/>
          </a:prstGeom>
        </p:spPr>
      </p:pic>
    </p:spTree>
    <p:extLst>
      <p:ext uri="{BB962C8B-B14F-4D97-AF65-F5344CB8AC3E}">
        <p14:creationId xmlns:p14="http://schemas.microsoft.com/office/powerpoint/2010/main" val="168072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3" name="Picture 2">
            <a:extLst>
              <a:ext uri="{FF2B5EF4-FFF2-40B4-BE49-F238E27FC236}">
                <a16:creationId xmlns:a16="http://schemas.microsoft.com/office/drawing/2014/main" id="{12491346-47DD-4CB2-9D4D-15413BBFB54F}"/>
              </a:ext>
            </a:extLst>
          </p:cNvPr>
          <p:cNvPicPr>
            <a:picLocks noChangeAspect="1"/>
          </p:cNvPicPr>
          <p:nvPr/>
        </p:nvPicPr>
        <p:blipFill>
          <a:blip r:embed="rId3"/>
          <a:stretch>
            <a:fillRect/>
          </a:stretch>
        </p:blipFill>
        <p:spPr>
          <a:xfrm>
            <a:off x="800100" y="762000"/>
            <a:ext cx="7543800" cy="5486882"/>
          </a:xfrm>
          <a:prstGeom prst="rect">
            <a:avLst/>
          </a:prstGeom>
        </p:spPr>
      </p:pic>
    </p:spTree>
    <p:extLst>
      <p:ext uri="{BB962C8B-B14F-4D97-AF65-F5344CB8AC3E}">
        <p14:creationId xmlns:p14="http://schemas.microsoft.com/office/powerpoint/2010/main" val="292751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System Inertia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394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Minimum System Inertia</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3" name="Picture 2">
            <a:extLst>
              <a:ext uri="{FF2B5EF4-FFF2-40B4-BE49-F238E27FC236}">
                <a16:creationId xmlns:a16="http://schemas.microsoft.com/office/drawing/2014/main" id="{AD3922FE-9E0C-40ED-8C47-480A0E6C6588}"/>
              </a:ext>
            </a:extLst>
          </p:cNvPr>
          <p:cNvPicPr>
            <a:picLocks noChangeAspect="1"/>
          </p:cNvPicPr>
          <p:nvPr/>
        </p:nvPicPr>
        <p:blipFill>
          <a:blip r:embed="rId3"/>
          <a:stretch>
            <a:fillRect/>
          </a:stretch>
        </p:blipFill>
        <p:spPr>
          <a:xfrm>
            <a:off x="914083" y="780058"/>
            <a:ext cx="7315834" cy="5297883"/>
          </a:xfrm>
          <a:prstGeom prst="rect">
            <a:avLst/>
          </a:prstGeom>
        </p:spPr>
      </p:pic>
    </p:spTree>
    <p:extLst>
      <p:ext uri="{BB962C8B-B14F-4D97-AF65-F5344CB8AC3E}">
        <p14:creationId xmlns:p14="http://schemas.microsoft.com/office/powerpoint/2010/main" val="2614364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ERCOT Inertia 2013-2022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28</a:t>
            </a:fld>
            <a:endParaRPr lang="en-US">
              <a:solidFill>
                <a:prstClr val="black">
                  <a:tint val="75000"/>
                </a:prstClr>
              </a:solidFill>
            </a:endParaRPr>
          </a:p>
        </p:txBody>
      </p:sp>
      <p:pic>
        <p:nvPicPr>
          <p:cNvPr id="3" name="Picture 2">
            <a:extLst>
              <a:ext uri="{FF2B5EF4-FFF2-40B4-BE49-F238E27FC236}">
                <a16:creationId xmlns:a16="http://schemas.microsoft.com/office/drawing/2014/main" id="{49C0F4BD-D583-4B11-B9D2-E9ECACE3535E}"/>
              </a:ext>
            </a:extLst>
          </p:cNvPr>
          <p:cNvPicPr>
            <a:picLocks noChangeAspect="1"/>
          </p:cNvPicPr>
          <p:nvPr/>
        </p:nvPicPr>
        <p:blipFill>
          <a:blip r:embed="rId3"/>
          <a:stretch>
            <a:fillRect/>
          </a:stretch>
        </p:blipFill>
        <p:spPr>
          <a:xfrm>
            <a:off x="1048206" y="487298"/>
            <a:ext cx="7047587" cy="3853006"/>
          </a:xfrm>
          <a:prstGeom prst="rect">
            <a:avLst/>
          </a:prstGeom>
        </p:spPr>
      </p:pic>
      <p:pic>
        <p:nvPicPr>
          <p:cNvPr id="10" name="Content Placeholder 9">
            <a:extLst>
              <a:ext uri="{FF2B5EF4-FFF2-40B4-BE49-F238E27FC236}">
                <a16:creationId xmlns:a16="http://schemas.microsoft.com/office/drawing/2014/main" id="{0FF2B0D9-4A02-4BAE-86E0-E85DA3B386FA}"/>
              </a:ext>
            </a:extLst>
          </p:cNvPr>
          <p:cNvPicPr>
            <a:picLocks noGrp="1" noChangeAspect="1"/>
          </p:cNvPicPr>
          <p:nvPr>
            <p:ph idx="1"/>
          </p:nvPr>
        </p:nvPicPr>
        <p:blipFill>
          <a:blip r:embed="rId4"/>
          <a:stretch>
            <a:fillRect/>
          </a:stretch>
        </p:blipFill>
        <p:spPr>
          <a:xfrm>
            <a:off x="304800" y="4260697"/>
            <a:ext cx="8534400" cy="2041863"/>
          </a:xfrm>
        </p:spPr>
      </p:pic>
    </p:spTree>
    <p:extLst>
      <p:ext uri="{BB962C8B-B14F-4D97-AF65-F5344CB8AC3E}">
        <p14:creationId xmlns:p14="http://schemas.microsoft.com/office/powerpoint/2010/main" val="3354690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Questions?</a:t>
            </a:r>
          </a:p>
        </p:txBody>
      </p:sp>
      <p:sp>
        <p:nvSpPr>
          <p:cNvPr id="3" name="Subtitle 2"/>
          <p:cNvSpPr>
            <a:spLocks noGrp="1"/>
          </p:cNvSpPr>
          <p:nvPr>
            <p:ph type="subTitle" idx="1"/>
          </p:nvPr>
        </p:nvSpPr>
        <p:spPr/>
        <p:txBody>
          <a:bodyPr anchor="ctr"/>
          <a:lstStyle/>
          <a:p>
            <a:r>
              <a:rPr lang="en-US" dirty="0"/>
              <a:t>Thank you!</a:t>
            </a:r>
          </a:p>
        </p:txBody>
      </p:sp>
    </p:spTree>
    <p:extLst>
      <p:ext uri="{BB962C8B-B14F-4D97-AF65-F5344CB8AC3E}">
        <p14:creationId xmlns:p14="http://schemas.microsoft.com/office/powerpoint/2010/main" val="277766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Control</a:t>
            </a:r>
          </a:p>
        </p:txBody>
      </p:sp>
      <p:sp>
        <p:nvSpPr>
          <p:cNvPr id="3" name="Subtitle 2"/>
          <p:cNvSpPr>
            <a:spLocks noGrp="1"/>
          </p:cNvSpPr>
          <p:nvPr>
            <p:ph type="subTitle" idx="1"/>
          </p:nvPr>
        </p:nvSpPr>
        <p:spPr/>
        <p:txBody>
          <a:bodyPr/>
          <a:lstStyle/>
          <a:p>
            <a:r>
              <a:rPr lang="en-US" dirty="0"/>
              <a:t>CPS1, BAAL, &amp; RMS1</a:t>
            </a:r>
          </a:p>
        </p:txBody>
      </p:sp>
    </p:spTree>
    <p:extLst>
      <p:ext uri="{BB962C8B-B14F-4D97-AF65-F5344CB8AC3E}">
        <p14:creationId xmlns:p14="http://schemas.microsoft.com/office/powerpoint/2010/main" val="333074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CDFDB-E2FE-456B-AC7A-56D60183608F}"/>
              </a:ext>
            </a:extLst>
          </p:cNvPr>
          <p:cNvPicPr>
            <a:picLocks noChangeAspect="1"/>
          </p:cNvPicPr>
          <p:nvPr/>
        </p:nvPicPr>
        <p:blipFill>
          <a:blip r:embed="rId3"/>
          <a:stretch>
            <a:fillRect/>
          </a:stretch>
        </p:blipFill>
        <p:spPr>
          <a:xfrm>
            <a:off x="802960" y="779016"/>
            <a:ext cx="7538080" cy="5477424"/>
          </a:xfrm>
          <a:prstGeom prst="rect">
            <a:avLst/>
          </a:prstGeom>
        </p:spPr>
      </p:pic>
      <p:sp>
        <p:nvSpPr>
          <p:cNvPr id="2" name="Title 1"/>
          <p:cNvSpPr>
            <a:spLocks noGrp="1"/>
          </p:cNvSpPr>
          <p:nvPr>
            <p:ph type="title"/>
          </p:nvPr>
        </p:nvSpPr>
        <p:spPr/>
        <p:txBody>
          <a:bodyPr/>
          <a:lstStyle/>
          <a:p>
            <a:r>
              <a:rPr lang="en-US" dirty="0"/>
              <a:t>Hourly CPS1 by Day</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9" name="TextBox 8">
            <a:extLst>
              <a:ext uri="{FF2B5EF4-FFF2-40B4-BE49-F238E27FC236}">
                <a16:creationId xmlns:a16="http://schemas.microsoft.com/office/drawing/2014/main" id="{5EBD021A-A627-4DD5-89BC-9AF33464AAA9}"/>
              </a:ext>
            </a:extLst>
          </p:cNvPr>
          <p:cNvSpPr txBox="1"/>
          <p:nvPr/>
        </p:nvSpPr>
        <p:spPr>
          <a:xfrm>
            <a:off x="4876800" y="4419600"/>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Jan-23 CPS1 (%): 176.58</a:t>
            </a:r>
          </a:p>
        </p:txBody>
      </p:sp>
    </p:spTree>
    <p:extLst>
      <p:ext uri="{BB962C8B-B14F-4D97-AF65-F5344CB8AC3E}">
        <p14:creationId xmlns:p14="http://schemas.microsoft.com/office/powerpoint/2010/main" val="78846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BAAL Exceedances &amp; Violations</a:t>
            </a:r>
          </a:p>
        </p:txBody>
      </p:sp>
      <p:sp>
        <p:nvSpPr>
          <p:cNvPr id="3" name="Content Placeholder 2"/>
          <p:cNvSpPr>
            <a:spLocks noGrp="1"/>
          </p:cNvSpPr>
          <p:nvPr>
            <p:ph idx="1"/>
          </p:nvPr>
        </p:nvSpPr>
        <p:spPr/>
        <p:txBody>
          <a:bodyPr/>
          <a:lstStyle/>
          <a:p>
            <a:r>
              <a:rPr lang="en-US" sz="2400" dirty="0"/>
              <a:t>There were 0 BAAL exceedance(s) in December.</a:t>
            </a:r>
            <a:endParaRPr lang="en-US" sz="1600" dirty="0"/>
          </a:p>
          <a:p>
            <a:pPr lvl="1"/>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26513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C84FBA-6BDE-48A3-9D50-4A5E93CBF75E}"/>
              </a:ext>
            </a:extLst>
          </p:cNvPr>
          <p:cNvPicPr>
            <a:picLocks noChangeAspect="1"/>
          </p:cNvPicPr>
          <p:nvPr/>
        </p:nvPicPr>
        <p:blipFill>
          <a:blip r:embed="rId3"/>
          <a:stretch>
            <a:fillRect/>
          </a:stretch>
        </p:blipFill>
        <p:spPr>
          <a:xfrm>
            <a:off x="800768" y="690619"/>
            <a:ext cx="7542464" cy="5476761"/>
          </a:xfrm>
          <a:prstGeom prst="rect">
            <a:avLst/>
          </a:prstGeom>
        </p:spPr>
      </p:pic>
      <p:sp>
        <p:nvSpPr>
          <p:cNvPr id="2" name="Title 1"/>
          <p:cNvSpPr>
            <a:spLocks noGrp="1"/>
          </p:cNvSpPr>
          <p:nvPr>
            <p:ph type="title"/>
          </p:nvPr>
        </p:nvSpPr>
        <p:spPr/>
        <p:txBody>
          <a:bodyPr/>
          <a:lstStyle/>
          <a:p>
            <a:r>
              <a:rPr lang="en-US" dirty="0"/>
              <a:t>15-Minute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9" name="TextBox 8">
            <a:extLst>
              <a:ext uri="{FF2B5EF4-FFF2-40B4-BE49-F238E27FC236}">
                <a16:creationId xmlns:a16="http://schemas.microsoft.com/office/drawing/2014/main" id="{51DFA75A-2336-463A-8955-A1E8C878D054}"/>
              </a:ext>
            </a:extLst>
          </p:cNvPr>
          <p:cNvSpPr txBox="1"/>
          <p:nvPr/>
        </p:nvSpPr>
        <p:spPr>
          <a:xfrm>
            <a:off x="4800600" y="1024271"/>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Jan-23 CPS1 (%): 176.58</a:t>
            </a:r>
          </a:p>
        </p:txBody>
      </p:sp>
    </p:spTree>
    <p:extLst>
      <p:ext uri="{BB962C8B-B14F-4D97-AF65-F5344CB8AC3E}">
        <p14:creationId xmlns:p14="http://schemas.microsoft.com/office/powerpoint/2010/main" val="32493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0DC71A-78C0-4A31-835C-86538B0214A1}"/>
              </a:ext>
            </a:extLst>
          </p:cNvPr>
          <p:cNvPicPr>
            <a:picLocks noChangeAspect="1"/>
          </p:cNvPicPr>
          <p:nvPr/>
        </p:nvPicPr>
        <p:blipFill>
          <a:blip r:embed="rId3"/>
          <a:stretch>
            <a:fillRect/>
          </a:stretch>
        </p:blipFill>
        <p:spPr>
          <a:xfrm>
            <a:off x="830101" y="762000"/>
            <a:ext cx="7483797" cy="5436541"/>
          </a:xfrm>
          <a:prstGeom prst="rect">
            <a:avLst/>
          </a:prstGeom>
        </p:spPr>
      </p:pic>
      <p:sp>
        <p:nvSpPr>
          <p:cNvPr id="2" name="Title 1"/>
          <p:cNvSpPr>
            <a:spLocks noGrp="1"/>
          </p:cNvSpPr>
          <p:nvPr>
            <p:ph type="title"/>
          </p:nvPr>
        </p:nvSpPr>
        <p:spPr/>
        <p:txBody>
          <a:bodyPr/>
          <a:lstStyle/>
          <a:p>
            <a:r>
              <a:rPr lang="en-US" dirty="0"/>
              <a:t>12-Month Rolling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
        <p:nvSpPr>
          <p:cNvPr id="10" name="TextBox 9">
            <a:extLst>
              <a:ext uri="{FF2B5EF4-FFF2-40B4-BE49-F238E27FC236}">
                <a16:creationId xmlns:a16="http://schemas.microsoft.com/office/drawing/2014/main" id="{7F61D3EA-F141-43FC-9AD6-86BF3016518B}"/>
              </a:ext>
            </a:extLst>
          </p:cNvPr>
          <p:cNvSpPr txBox="1"/>
          <p:nvPr/>
        </p:nvSpPr>
        <p:spPr>
          <a:xfrm>
            <a:off x="3886200" y="1219200"/>
            <a:ext cx="36933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400" dirty="0"/>
              <a:t>Current 12-Month Rolling Average: 173.48%</a:t>
            </a:r>
          </a:p>
        </p:txBody>
      </p:sp>
    </p:spTree>
    <p:extLst>
      <p:ext uri="{BB962C8B-B14F-4D97-AF65-F5344CB8AC3E}">
        <p14:creationId xmlns:p14="http://schemas.microsoft.com/office/powerpoint/2010/main" val="12966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Year</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3" name="Picture 2">
            <a:extLst>
              <a:ext uri="{FF2B5EF4-FFF2-40B4-BE49-F238E27FC236}">
                <a16:creationId xmlns:a16="http://schemas.microsoft.com/office/drawing/2014/main" id="{94833CF7-74F3-4BCD-936C-510DDD9FA925}"/>
              </a:ext>
            </a:extLst>
          </p:cNvPr>
          <p:cNvPicPr>
            <a:picLocks noChangeAspect="1"/>
          </p:cNvPicPr>
          <p:nvPr/>
        </p:nvPicPr>
        <p:blipFill>
          <a:blip r:embed="rId3"/>
          <a:stretch>
            <a:fillRect/>
          </a:stretch>
        </p:blipFill>
        <p:spPr>
          <a:xfrm>
            <a:off x="830153" y="762000"/>
            <a:ext cx="7483694" cy="5437905"/>
          </a:xfrm>
          <a:prstGeom prst="rect">
            <a:avLst/>
          </a:prstGeom>
        </p:spPr>
      </p:pic>
    </p:spTree>
    <p:extLst>
      <p:ext uri="{BB962C8B-B14F-4D97-AF65-F5344CB8AC3E}">
        <p14:creationId xmlns:p14="http://schemas.microsoft.com/office/powerpoint/2010/main" val="280304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5" name="Picture 4">
            <a:extLst>
              <a:ext uri="{FF2B5EF4-FFF2-40B4-BE49-F238E27FC236}">
                <a16:creationId xmlns:a16="http://schemas.microsoft.com/office/drawing/2014/main" id="{2BE68049-8EC4-4C6A-8127-9A92D84879A2}"/>
              </a:ext>
            </a:extLst>
          </p:cNvPr>
          <p:cNvPicPr>
            <a:picLocks noChangeAspect="1"/>
          </p:cNvPicPr>
          <p:nvPr/>
        </p:nvPicPr>
        <p:blipFill>
          <a:blip r:embed="rId3"/>
          <a:stretch>
            <a:fillRect/>
          </a:stretch>
        </p:blipFill>
        <p:spPr>
          <a:xfrm>
            <a:off x="876968" y="838200"/>
            <a:ext cx="7390064" cy="5371289"/>
          </a:xfrm>
          <a:prstGeom prst="rect">
            <a:avLst/>
          </a:prstGeom>
        </p:spPr>
      </p:pic>
    </p:spTree>
    <p:extLst>
      <p:ext uri="{BB962C8B-B14F-4D97-AF65-F5344CB8AC3E}">
        <p14:creationId xmlns:p14="http://schemas.microsoft.com/office/powerpoint/2010/main" val="203105218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B248F63C-08AC-4CDD-B36F-0851B11853CB}">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90238</TotalTime>
  <Words>983</Words>
  <Application>Microsoft Office PowerPoint</Application>
  <PresentationFormat>On-screen Show (4:3)</PresentationFormat>
  <Paragraphs>164</Paragraphs>
  <Slides>29</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Source Sans Pro</vt:lpstr>
      <vt:lpstr>Times New Roman</vt:lpstr>
      <vt:lpstr>1_Custom Design</vt:lpstr>
      <vt:lpstr>Office Theme</vt:lpstr>
      <vt:lpstr>Custom Design</vt:lpstr>
      <vt:lpstr>PowerPoint Presentation</vt:lpstr>
      <vt:lpstr>Summary of January 2023</vt:lpstr>
      <vt:lpstr>Frequency Control</vt:lpstr>
      <vt:lpstr>Hourly CPS1 by Day</vt:lpstr>
      <vt:lpstr>BAAL Exceedances &amp; Violations</vt:lpstr>
      <vt:lpstr>15-Minute Average CPS1%</vt:lpstr>
      <vt:lpstr>12-Month Rolling Average CPS1</vt:lpstr>
      <vt:lpstr>Daily RMS1 of ERCOT Frequency by Year</vt:lpstr>
      <vt:lpstr>Daily RMS1 of ERCOT Frequency by Month</vt:lpstr>
      <vt:lpstr>Daily RMS1 of ERCOT Frequency by Month</vt:lpstr>
      <vt:lpstr>Frequency Profile Comparison</vt:lpstr>
      <vt:lpstr>Frequency Profile Comparison</vt:lpstr>
      <vt:lpstr>Frequency Profile Comparison</vt:lpstr>
      <vt:lpstr>Time Error Correction</vt:lpstr>
      <vt:lpstr>ERCOT Daily Time Error</vt:lpstr>
      <vt:lpstr>Time Error Corrections Log Summary</vt:lpstr>
      <vt:lpstr>BAL-003 Performance</vt:lpstr>
      <vt:lpstr>Op. Year 2021 BAL-003 Selected Events – Update</vt:lpstr>
      <vt:lpstr>Op. Year 2021 BAL-003 FRM Performance - Update</vt:lpstr>
      <vt:lpstr>ERCOT Energy Statistics</vt:lpstr>
      <vt:lpstr>Total Energy</vt:lpstr>
      <vt:lpstr>Total Energy from Wind Generation</vt:lpstr>
      <vt:lpstr>% Energy from Wind Generation</vt:lpstr>
      <vt:lpstr>Total Energy From Solar Generation</vt:lpstr>
      <vt:lpstr>% Energy from Solar Generation</vt:lpstr>
      <vt:lpstr>ERCOT System Inertia</vt:lpstr>
      <vt:lpstr>Daily Minimum System Inertia</vt:lpstr>
      <vt:lpstr>ERCOT Inertia 2013-2022</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Vermillion, Brandt</cp:lastModifiedBy>
  <cp:revision>1316</cp:revision>
  <cp:lastPrinted>2016-01-21T20:53:15Z</cp:lastPrinted>
  <dcterms:created xsi:type="dcterms:W3CDTF">2016-01-21T15:20:31Z</dcterms:created>
  <dcterms:modified xsi:type="dcterms:W3CDTF">2023-02-14T15:43:43Z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