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Override2.xml" ContentType="application/vnd.openxmlformats-officedocument.themeOverrid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2">
  <p:sldMasterIdLst>
    <p:sldMasterId id="2147493467" r:id="rId3"/>
    <p:sldMasterId id="2147493652" r:id="rId4"/>
    <p:sldMasterId id="2147494357" r:id="rId5"/>
  </p:sldMasterIdLst>
  <p:notesMasterIdLst>
    <p:notesMasterId r:id="rId12"/>
  </p:notesMasterIdLst>
  <p:handoutMasterIdLst>
    <p:handoutMasterId r:id="rId13"/>
  </p:handoutMasterIdLst>
  <p:sldIdLst>
    <p:sldId id="260" r:id="rId6"/>
    <p:sldId id="314" r:id="rId7"/>
    <p:sldId id="327" r:id="rId8"/>
    <p:sldId id="323" r:id="rId9"/>
    <p:sldId id="328" r:id="rId10"/>
    <p:sldId id="318" r:id="rId11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23" autoAdjust="0"/>
    <p:restoredTop sz="78426" autoAdjust="0"/>
  </p:normalViewPr>
  <p:slideViewPr>
    <p:cSldViewPr snapToGrid="0" snapToObjects="1">
      <p:cViewPr varScale="1">
        <p:scale>
          <a:sx n="89" d="100"/>
          <a:sy n="89" d="100"/>
        </p:scale>
        <p:origin x="1842" y="90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103" d="100"/>
          <a:sy n="103" d="100"/>
        </p:scale>
        <p:origin x="-2478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3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D03647B-EAC4-4C3A-A5FC-FFAF7E2ED6AF}" type="datetimeFigureOut">
              <a:rPr lang="en-US"/>
              <a:pPr>
                <a:defRPr/>
              </a:pPr>
              <a:t>2/14/2023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2607641-780E-4A55-9E69-D49B286AD6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1427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F1B5AD5-ED9A-49D4-BD26-6F1CD0C4DCD5}" type="datetimeFigureOut">
              <a:rPr lang="en-US"/>
              <a:pPr>
                <a:defRPr/>
              </a:pPr>
              <a:t>2/14/2023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66971DB-7A29-4192-A378-57D1082D13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0818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C3D6E70-4940-4698-A10A-837941B7FDDE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611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6971DB-7A29-4192-A378-57D1082D1341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5977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was significant discussion around NOGRR 245, especially the removal of the grandfathering provision and the timeline for implementation.  ERCOT provided a presentation and asked for comments specifying the areas of concern or where compliance would be extremely difficult.</a:t>
            </a:r>
          </a:p>
          <a:p>
            <a:endParaRPr lang="en-US" dirty="0"/>
          </a:p>
          <a:p>
            <a:r>
              <a:rPr lang="en-US" dirty="0"/>
              <a:t>We still have some openings for VC roles at several WGs.</a:t>
            </a:r>
          </a:p>
          <a:p>
            <a:endParaRPr lang="en-US" dirty="0"/>
          </a:p>
          <a:p>
            <a:r>
              <a:rPr lang="en-US" dirty="0"/>
              <a:t>Currently, approximately 89% of IBRs have accepted TSAT models.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66971DB-7A29-4192-A378-57D1082D134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97658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66971DB-7A29-4192-A378-57D1082D1341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24588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Several items were noted under next steps, which are currently being reviewed by ROS/WMS leadership and ERCOT staff.  We will be bringing a report to TAC at a future meeting.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66971DB-7A29-4192-A378-57D1082D1341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84902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6971DB-7A29-4192-A378-57D1082D1341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5268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D36E6-1234-4679-A93E-4595B6FCA1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5B46045B-4A69-4BF5-ADA5-CC8F92C517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D7E2B-1420-412E-B84C-BB89C5D43A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75FAF-99DE-4004-8F42-942FCB4C80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62BB3717-752F-4528-AC19-DC163C06796B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4CD87123-D426-4BD4-ACA6-894280EA2B15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84C1C50E-2E00-4F93-99EE-429744F1F98F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695EC815-5AC6-4BDC-887D-6147D4E91690}" type="slidenum">
              <a:rPr lang="en-US" altLang="en-US" sz="1200"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latin typeface="Tw Cen MT" pitchFamily="34" charset="0"/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rgbClr val="EBDDC3"/>
                </a:solidFill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rgbClr val="EBDDC3"/>
                </a:solidFill>
              </a:defRPr>
            </a:lvl1pPr>
          </a:lstStyle>
          <a:p>
            <a:pPr>
              <a:defRPr/>
            </a:pPr>
            <a:fld id="{B070DF3C-2E26-4615-8FFC-4980DC5EC4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3C96C-6401-49DF-B1B3-45310587BE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354315C5-0A18-4159-9ACD-B3216377F156}" type="slidenum">
              <a:rPr lang="en-US" altLang="en-US" sz="1200"/>
              <a:pPr algn="r" eaLnBrk="1" hangingPunct="1"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CBE5350A-3B30-4083-AD47-7C629538A7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B8EDD-7C7C-4933-8910-34013743B9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85D70-51BA-4594-BEC2-70D4E32824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917C3-9DAC-46E8-AE1A-52B1C409EE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rgbClr val="775F55"/>
                </a:solidFill>
              </a:defRPr>
            </a:lvl1pPr>
          </a:lstStyle>
          <a:p>
            <a:pPr>
              <a:defRPr/>
            </a:pPr>
            <a:fld id="{D29953F9-CDFE-4592-B8AD-089719D407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9470D-085E-4109-985D-4A8B1EFDBE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DD9F90A2-25B4-4D34-B74D-AB7B648C55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96066-3CCA-41C3-AE1B-C2F2B4BE62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5B729-6AAA-4C2E-88A8-3A11BE8BAC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3192CBCC-22E1-40DC-B528-4F8FEEE837A1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0CDE615-1D5D-41F1-B029-3E77E28570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3E330AE1-72A4-42B6-9400-03A0F52326EB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1B547F58-99EE-4865-B074-3679EC251602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/>
          <a:p>
            <a:pPr algn="r" eaLnBrk="1" hangingPunct="1">
              <a:defRPr/>
            </a:pPr>
            <a:fld id="{E72426B4-0BA8-45B2-8FD2-01158A585B3D}" type="slidenum">
              <a:rPr lang="en-US" altLang="en-US" sz="1200">
                <a:solidFill>
                  <a:srgbClr val="000000"/>
                </a:solidFill>
                <a:latin typeface="Tw Cen MT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w Cen MT" pitchFamily="34" charset="0"/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 lIns="91440" tIns="45720" rIns="91440" bIns="45720" rtlCol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15723-DDC2-4FEA-8C26-7E33D2CA8A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A71DFD9D-42C0-40D6-975D-368E55A23F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B09EE-D5F4-4EB8-93B0-9EE2B64CDE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71481-57C2-42C7-8CA5-99B68EDCC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63E4B-1569-42F8-BA0E-93C7EF0AAC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798865F-DF01-46F4-95FD-C6C4164B87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4"/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0E20022-F10F-4C47-A5CE-5B51B4BD1B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301" r:id="rId1"/>
    <p:sldLayoutId id="2147495302" r:id="rId2"/>
  </p:sldLayoutIdLst>
  <p:hf sldNum="0"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94E73E5-F8C1-4237-978D-8253AE9D11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303" r:id="rId1"/>
    <p:sldLayoutId id="2147495293" r:id="rId2"/>
    <p:sldLayoutId id="2147495304" r:id="rId3"/>
    <p:sldLayoutId id="2147495305" r:id="rId4"/>
    <p:sldLayoutId id="2147495306" r:id="rId5"/>
    <p:sldLayoutId id="2147495294" r:id="rId6"/>
    <p:sldLayoutId id="2147495307" r:id="rId7"/>
    <p:sldLayoutId id="2147495295" r:id="rId8"/>
    <p:sldLayoutId id="2147495308" r:id="rId9"/>
    <p:sldLayoutId id="2147495296" r:id="rId10"/>
    <p:sldLayoutId id="2147495309" r:id="rId11"/>
    <p:sldLayoutId id="2147495310" r:id="rId12"/>
    <p:sldLayoutId id="2147495311" r:id="rId13"/>
    <p:sldLayoutId id="2147495312" r:id="rId14"/>
    <p:sldLayoutId id="2147495313" r:id="rId15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rgbClr val="775F55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5/14/2019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rgbClr val="775F55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May 22, 2019 TAC Meeting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D5386D2-0DA6-4474-81F1-07622C3628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314" r:id="rId1"/>
    <p:sldLayoutId id="2147495297" r:id="rId2"/>
    <p:sldLayoutId id="2147495315" r:id="rId3"/>
    <p:sldLayoutId id="2147495316" r:id="rId4"/>
    <p:sldLayoutId id="2147495317" r:id="rId5"/>
    <p:sldLayoutId id="2147495298" r:id="rId6"/>
    <p:sldLayoutId id="2147495318" r:id="rId7"/>
    <p:sldLayoutId id="2147495299" r:id="rId8"/>
    <p:sldLayoutId id="2147495319" r:id="rId9"/>
    <p:sldLayoutId id="2147495300" r:id="rId10"/>
    <p:sldLayoutId id="2147495320" r:id="rId11"/>
    <p:sldLayoutId id="2147495321" r:id="rId12"/>
    <p:sldLayoutId id="2147495322" r:id="rId13"/>
    <p:sldLayoutId id="2147495323" r:id="rId14"/>
    <p:sldLayoutId id="2147495324" r:id="rId15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13"/>
          <p:cNvGrpSpPr>
            <a:grpSpLocks/>
          </p:cNvGrpSpPr>
          <p:nvPr/>
        </p:nvGrpSpPr>
        <p:grpSpPr bwMode="auto">
          <a:xfrm>
            <a:off x="787400" y="2805113"/>
            <a:ext cx="7543800" cy="2616726"/>
            <a:chOff x="787400" y="1852613"/>
            <a:chExt cx="7543800" cy="2618499"/>
          </a:xfrm>
        </p:grpSpPr>
        <p:sp>
          <p:nvSpPr>
            <p:cNvPr id="28676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23406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en-US" sz="3200" b="1" dirty="0"/>
                <a:t>ROS Report – February 20, 2023</a:t>
              </a:r>
            </a:p>
            <a:p>
              <a:pPr eaLnBrk="1" hangingPunct="1"/>
              <a:endParaRPr lang="en-US" altLang="en-US" b="1" dirty="0"/>
            </a:p>
            <a:p>
              <a:pPr eaLnBrk="1" hangingPunct="1"/>
              <a:r>
                <a:rPr lang="en-US" altLang="en-US" sz="2000" dirty="0"/>
                <a:t>Katie Rich</a:t>
              </a:r>
            </a:p>
            <a:p>
              <a:pPr eaLnBrk="1" hangingPunct="1"/>
              <a:r>
                <a:rPr lang="en-US" altLang="en-US" dirty="0"/>
                <a:t> </a:t>
              </a:r>
            </a:p>
            <a:p>
              <a:pPr eaLnBrk="1" hangingPunct="1"/>
              <a:r>
                <a:rPr lang="en-US" altLang="en-US" sz="2000" dirty="0"/>
                <a:t>Technical Advisory Committee (TAC) Meeting</a:t>
              </a:r>
            </a:p>
            <a:p>
              <a:pPr eaLnBrk="1" hangingPunct="1"/>
              <a:r>
                <a:rPr lang="en-US" altLang="en-US" sz="2000" dirty="0"/>
                <a:t>ERCOT Public</a:t>
              </a:r>
            </a:p>
            <a:p>
              <a:pPr eaLnBrk="1" hangingPunct="1"/>
              <a:endParaRPr lang="en-US" altLang="en-US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9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 dirty="0"/>
              <a:t>Voting Items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No Voting Items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815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5E898-6C17-4AC5-B509-9EF730DEC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Recent ROS 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F4D18-6F17-4CCF-B6DB-289C91F8055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NOGRR 245, Inverter-Based Resource (IBR) Ride-Through Requirements – tabled and referred to DWG, OWG, and IBRTF</a:t>
            </a:r>
          </a:p>
          <a:p>
            <a:pPr>
              <a:spcAft>
                <a:spcPts val="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Approved Working Group/Task Force Leadership</a:t>
            </a:r>
          </a:p>
          <a:p>
            <a:pPr>
              <a:spcAft>
                <a:spcPts val="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Approved SSWG Procedural Manual</a:t>
            </a:r>
          </a:p>
          <a:p>
            <a:pPr>
              <a:spcAft>
                <a:spcPts val="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TSAT Model Update</a:t>
            </a:r>
          </a:p>
        </p:txBody>
      </p:sp>
    </p:spTree>
    <p:extLst>
      <p:ext uri="{BB962C8B-B14F-4D97-AF65-F5344CB8AC3E}">
        <p14:creationId xmlns:p14="http://schemas.microsoft.com/office/powerpoint/2010/main" val="3640685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E0BB6-2F07-457C-BB98-88174A56A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Revision Requests under ROS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72976-D2BF-476C-BBB1-5FDCC523A81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28034" y="1686698"/>
            <a:ext cx="8551269" cy="4495800"/>
          </a:xfrm>
        </p:spPr>
        <p:txBody>
          <a:bodyPr/>
          <a:lstStyle/>
          <a:p>
            <a:pPr marR="0" lv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NPRR1070, Planning Criteria for GTC Exit Solutions (OWG, PLWG)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NPRR1150, Related to NOGRR230, WAN Participant Security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NOGRR215, Limit Use of Remedial Action Schemes (OWG)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NOGRR230, WAN Participant Security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NOGRR245,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Inverter-Based Resource (IBR) Ride-Through Requirements (DWG, OWG, IBRTF)</a:t>
            </a:r>
            <a:endParaRPr lang="en-US" sz="2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PGRR073, Related to NPRR956, Designation of Providers of Transmission Additions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PGRR103, Establish Time Limit for Generator Commissioning Following Approval to Synchronize (OWG, PLWG)</a:t>
            </a:r>
          </a:p>
        </p:txBody>
      </p:sp>
    </p:spTree>
    <p:extLst>
      <p:ext uri="{BB962C8B-B14F-4D97-AF65-F5344CB8AC3E}">
        <p14:creationId xmlns:p14="http://schemas.microsoft.com/office/powerpoint/2010/main" val="3189534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BBE72-3F39-6CA1-648F-AD844C821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Recent ROS Discussion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E15ED8-B5A2-F89C-2CF0-3BDF2290F5D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CSAPR NOx Season Allowance – 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Joint workshop with WMS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held on February 6</a:t>
            </a:r>
          </a:p>
        </p:txBody>
      </p:sp>
    </p:spTree>
    <p:extLst>
      <p:ext uri="{BB962C8B-B14F-4D97-AF65-F5344CB8AC3E}">
        <p14:creationId xmlns:p14="http://schemas.microsoft.com/office/powerpoint/2010/main" val="4223358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Future Meetings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19088" marR="0" lvl="0" indent="-319088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itchFamily="2" charset="2"/>
              <a:buChar char=""/>
              <a:tabLst/>
              <a:defRPr/>
            </a:pPr>
            <a:r>
              <a:rPr lang="en-US" sz="2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ROS</a:t>
            </a:r>
          </a:p>
          <a:p>
            <a:pPr lvl="1" indent="-319088">
              <a:spcBef>
                <a:spcPts val="700"/>
              </a:spcBef>
              <a:buClr>
                <a:srgbClr val="DD8047"/>
              </a:buClr>
              <a:buSzPct val="60000"/>
              <a:buFont typeface="Wingdings" pitchFamily="2" charset="2"/>
              <a:buChar char=""/>
              <a:defRPr/>
            </a:pPr>
            <a:r>
              <a:rPr lang="en-US" sz="23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Next Regularly Scheduled Meeting – March 2</a:t>
            </a:r>
            <a:endParaRPr lang="en-US" sz="23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19088" marR="0" lvl="0" indent="-319088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itchFamily="2" charset="2"/>
              <a:buChar char=""/>
              <a:tabLst/>
              <a:defRPr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274887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C4FFC4A894504CB30DBFB7150C9A36" ma:contentTypeVersion="1" ma:contentTypeDescription="Create a new document." ma:contentTypeScope="" ma:versionID="a348a1d5b3757ce50e1f24946bd41ced">
  <xsd:schema xmlns:xsd="http://www.w3.org/2001/XMLSchema" xmlns:p="http://schemas.microsoft.com/office/2006/metadata/properties" xmlns:ns2="8b965130-e3da-4e6b-9b2e-40bd1204f29d" targetNamespace="http://schemas.microsoft.com/office/2006/metadata/properties" ma:root="true" ma:fieldsID="d266142c60a72bd10641c75f93fb4fa0" ns2:_="">
    <xsd:import namespace="8b965130-e3da-4e6b-9b2e-40bd1204f29d"/>
    <xsd:element name="properties">
      <xsd:complexType>
        <xsd:sequence>
          <xsd:element name="documentManagement">
            <xsd:complexType>
              <xsd:all>
                <xsd:element ref="ns2:Vaul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65130-e3da-4e6b-9b2e-40bd1204f29d" elementFormDefault="qualified">
    <xsd:import namespace="http://schemas.microsoft.com/office/2006/documentManagement/types"/>
    <xsd:element name="Vault" ma:index="8" nillable="true" ma:displayName="Vault" ma:default="0" ma:description="Check the box to vault this file. It will remain in the vault until its retention date. You can edit and resave (but not delete) a vaulted file." ma:internalName="Vault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Vault xmlns="8b965130-e3da-4e6b-9b2e-40bd1204f29d">false</Vault>
  </documentManagement>
</p:properties>
</file>

<file path=customXml/itemProps1.xml><?xml version="1.0" encoding="utf-8"?>
<ds:datastoreItem xmlns:ds="http://schemas.openxmlformats.org/officeDocument/2006/customXml" ds:itemID="{43D85667-BEC3-4D85-A8F2-BC9F07553E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65130-e3da-4e6b-9b2e-40bd1204f29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C08B9F88-4009-47D3-BE70-F3C0D343BEB5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2006/metadata/properties"/>
    <ds:schemaRef ds:uri="8b965130-e3da-4e6b-9b2e-40bd1204f29d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58628</TotalTime>
  <Words>284</Words>
  <Application>Microsoft Office PowerPoint</Application>
  <PresentationFormat>On-screen Show (4:3)</PresentationFormat>
  <Paragraphs>38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Tw Cen MT</vt:lpstr>
      <vt:lpstr>Wingdings</vt:lpstr>
      <vt:lpstr>Wingdings 2</vt:lpstr>
      <vt:lpstr>Custom Design</vt:lpstr>
      <vt:lpstr>Median</vt:lpstr>
      <vt:lpstr>1_Median</vt:lpstr>
      <vt:lpstr>PowerPoint Presentation</vt:lpstr>
      <vt:lpstr>Voting Items</vt:lpstr>
      <vt:lpstr>Recent ROS Actions</vt:lpstr>
      <vt:lpstr>Revision Requests under ROS Review</vt:lpstr>
      <vt:lpstr>Recent ROS Discussion Items</vt:lpstr>
      <vt:lpstr>Future Meetings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Katie Rich</cp:lastModifiedBy>
  <cp:revision>1190</cp:revision>
  <cp:lastPrinted>2017-05-22T18:26:12Z</cp:lastPrinted>
  <dcterms:created xsi:type="dcterms:W3CDTF">2010-04-12T23:12:02Z</dcterms:created>
  <dcterms:modified xsi:type="dcterms:W3CDTF">2023-02-14T17:31:44Z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0x01010014C4FFC4A894504CB30DBFB7150C9A36</vt:lpwstr>
  </property>
  <property fmtid="{D5CDD505-2E9C-101B-9397-08002B2CF9AE}" pid="3" name="Information Classification">
    <vt:lpwstr/>
  </property>
  <property fmtid="{D5CDD505-2E9C-101B-9397-08002B2CF9AE}" pid="4" name="MSIP_Label_ed3826ce-7c18-471d-9596-93de5bae332e_Enabled">
    <vt:lpwstr>true</vt:lpwstr>
  </property>
  <property fmtid="{D5CDD505-2E9C-101B-9397-08002B2CF9AE}" pid="5" name="MSIP_Label_ed3826ce-7c18-471d-9596-93de5bae332e_SetDate">
    <vt:lpwstr>2022-09-16T20:33:34Z</vt:lpwstr>
  </property>
  <property fmtid="{D5CDD505-2E9C-101B-9397-08002B2CF9AE}" pid="6" name="MSIP_Label_ed3826ce-7c18-471d-9596-93de5bae332e_Method">
    <vt:lpwstr>Standard</vt:lpwstr>
  </property>
  <property fmtid="{D5CDD505-2E9C-101B-9397-08002B2CF9AE}" pid="7" name="MSIP_Label_ed3826ce-7c18-471d-9596-93de5bae332e_Name">
    <vt:lpwstr>Internal</vt:lpwstr>
  </property>
  <property fmtid="{D5CDD505-2E9C-101B-9397-08002B2CF9AE}" pid="8" name="MSIP_Label_ed3826ce-7c18-471d-9596-93de5bae332e_SiteId">
    <vt:lpwstr>c0a02e2d-1186-410a-8895-0a4a252ebf17</vt:lpwstr>
  </property>
  <property fmtid="{D5CDD505-2E9C-101B-9397-08002B2CF9AE}" pid="9" name="MSIP_Label_ed3826ce-7c18-471d-9596-93de5bae332e_ActionId">
    <vt:lpwstr>21f9a628-f7f7-4131-8c67-83733886bc3b</vt:lpwstr>
  </property>
  <property fmtid="{D5CDD505-2E9C-101B-9397-08002B2CF9AE}" pid="10" name="MSIP_Label_ed3826ce-7c18-471d-9596-93de5bae332e_ContentBits">
    <vt:lpwstr>0</vt:lpwstr>
  </property>
</Properties>
</file>