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5"/>
  </p:notesMasterIdLst>
  <p:handoutMasterIdLst>
    <p:handoutMasterId r:id="rId16"/>
  </p:handoutMasterIdLst>
  <p:sldIdLst>
    <p:sldId id="260" r:id="rId7"/>
    <p:sldId id="282" r:id="rId8"/>
    <p:sldId id="283" r:id="rId9"/>
    <p:sldId id="333" r:id="rId10"/>
    <p:sldId id="344" r:id="rId11"/>
    <p:sldId id="345" r:id="rId12"/>
    <p:sldId id="330" r:id="rId13"/>
    <p:sldId id="337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A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6" autoAdjust="0"/>
    <p:restoredTop sz="95417" autoAdjust="0"/>
  </p:normalViewPr>
  <p:slideViewPr>
    <p:cSldViewPr showGuides="1">
      <p:cViewPr varScale="1">
        <p:scale>
          <a:sx n="68" d="100"/>
          <a:sy n="68" d="100"/>
        </p:scale>
        <p:origin x="1464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Market_Design_&amp;_Analytics\Users\jchen\Study\CMWG\2022_08\RENA_MAY_20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Market_Design_&amp;_Analytics\Reports_&amp;_KPI\RENA\2023_02\RENA_Nov_202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Market_Design_&amp;_Analytics\Reports_&amp;_KPI\RENA\2023_02\plots_2_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Market_Design_&amp;_Analytics\Reports_&amp;_KPI\RENA\2023_02\plots_2_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Market_Design_&amp;_Analytics\Reports_&amp;_KPI\RENA\2023_02\112022_crrba_plot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Market_Design_&amp;_Analytics\Reports_&amp;_KPI\RENA\2023_02\112022_crrba_plot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Monthly RENA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7674208"/>
        <c:axId val="467677344"/>
      </c:barChart>
      <c:catAx>
        <c:axId val="467674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7344"/>
        <c:crosses val="autoZero"/>
        <c:auto val="1"/>
        <c:lblAlgn val="ctr"/>
        <c:lblOffset val="100"/>
        <c:tickLblSkip val="3"/>
        <c:noMultiLvlLbl val="0"/>
      </c:catAx>
      <c:valAx>
        <c:axId val="467677344"/>
        <c:scaling>
          <c:orientation val="minMax"/>
          <c:max val="30000000"/>
          <c:min val="-60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4208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Monthly RENA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Monthly!$P$3:$P$27</c:f>
              <c:strCache>
                <c:ptCount val="25"/>
                <c:pt idx="0">
                  <c:v>2020_11</c:v>
                </c:pt>
                <c:pt idx="1">
                  <c:v>2020_12</c:v>
                </c:pt>
                <c:pt idx="2">
                  <c:v>2021_1</c:v>
                </c:pt>
                <c:pt idx="3">
                  <c:v>2021_2</c:v>
                </c:pt>
                <c:pt idx="4">
                  <c:v>2021_3</c:v>
                </c:pt>
                <c:pt idx="5">
                  <c:v>2021_4</c:v>
                </c:pt>
                <c:pt idx="6">
                  <c:v>2021_5</c:v>
                </c:pt>
                <c:pt idx="7">
                  <c:v>2021_6</c:v>
                </c:pt>
                <c:pt idx="8">
                  <c:v>2021_7</c:v>
                </c:pt>
                <c:pt idx="9">
                  <c:v>2021_8</c:v>
                </c:pt>
                <c:pt idx="10">
                  <c:v>2021_9</c:v>
                </c:pt>
                <c:pt idx="11">
                  <c:v>2021_10</c:v>
                </c:pt>
                <c:pt idx="12">
                  <c:v>2021_11</c:v>
                </c:pt>
                <c:pt idx="13">
                  <c:v>2021_12</c:v>
                </c:pt>
                <c:pt idx="14">
                  <c:v>2022_1</c:v>
                </c:pt>
                <c:pt idx="15">
                  <c:v>2022_2</c:v>
                </c:pt>
                <c:pt idx="16">
                  <c:v>2022_3</c:v>
                </c:pt>
                <c:pt idx="17">
                  <c:v>2022_4</c:v>
                </c:pt>
                <c:pt idx="18">
                  <c:v>2022_5</c:v>
                </c:pt>
                <c:pt idx="19">
                  <c:v>2022_6</c:v>
                </c:pt>
                <c:pt idx="20">
                  <c:v>2022_7</c:v>
                </c:pt>
                <c:pt idx="21">
                  <c:v>2022_8</c:v>
                </c:pt>
                <c:pt idx="22">
                  <c:v>2022_9</c:v>
                </c:pt>
                <c:pt idx="23">
                  <c:v>2022_10</c:v>
                </c:pt>
                <c:pt idx="24">
                  <c:v>2022_11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117-4D36-A319-C1A87358898B}"/>
              </c:ext>
            </c:extLst>
          </c:dPt>
          <c:dPt>
            <c:idx val="2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117-4D36-A319-C1A87358898B}"/>
              </c:ext>
            </c:extLst>
          </c:dPt>
          <c:cat>
            <c:strRef>
              <c:f>Monthly!$P$3:$P$27</c:f>
              <c:strCache>
                <c:ptCount val="25"/>
                <c:pt idx="0">
                  <c:v>2020_11</c:v>
                </c:pt>
                <c:pt idx="1">
                  <c:v>2020_12</c:v>
                </c:pt>
                <c:pt idx="2">
                  <c:v>2021_1</c:v>
                </c:pt>
                <c:pt idx="3">
                  <c:v>2021_2</c:v>
                </c:pt>
                <c:pt idx="4">
                  <c:v>2021_3</c:v>
                </c:pt>
                <c:pt idx="5">
                  <c:v>2021_4</c:v>
                </c:pt>
                <c:pt idx="6">
                  <c:v>2021_5</c:v>
                </c:pt>
                <c:pt idx="7">
                  <c:v>2021_6</c:v>
                </c:pt>
                <c:pt idx="8">
                  <c:v>2021_7</c:v>
                </c:pt>
                <c:pt idx="9">
                  <c:v>2021_8</c:v>
                </c:pt>
                <c:pt idx="10">
                  <c:v>2021_9</c:v>
                </c:pt>
                <c:pt idx="11">
                  <c:v>2021_10</c:v>
                </c:pt>
                <c:pt idx="12">
                  <c:v>2021_11</c:v>
                </c:pt>
                <c:pt idx="13">
                  <c:v>2021_12</c:v>
                </c:pt>
                <c:pt idx="14">
                  <c:v>2022_1</c:v>
                </c:pt>
                <c:pt idx="15">
                  <c:v>2022_2</c:v>
                </c:pt>
                <c:pt idx="16">
                  <c:v>2022_3</c:v>
                </c:pt>
                <c:pt idx="17">
                  <c:v>2022_4</c:v>
                </c:pt>
                <c:pt idx="18">
                  <c:v>2022_5</c:v>
                </c:pt>
                <c:pt idx="19">
                  <c:v>2022_6</c:v>
                </c:pt>
                <c:pt idx="20">
                  <c:v>2022_7</c:v>
                </c:pt>
                <c:pt idx="21">
                  <c:v>2022_8</c:v>
                </c:pt>
                <c:pt idx="22">
                  <c:v>2022_9</c:v>
                </c:pt>
                <c:pt idx="23">
                  <c:v>2022_10</c:v>
                </c:pt>
                <c:pt idx="24">
                  <c:v>2022_11</c:v>
                </c:pt>
              </c:strCache>
            </c:strRef>
          </c:cat>
          <c:val>
            <c:numRef>
              <c:f>Monthly!$Q$3:$Q$27</c:f>
              <c:numCache>
                <c:formatCode>General</c:formatCode>
                <c:ptCount val="25"/>
                <c:pt idx="0">
                  <c:v>22308654.66</c:v>
                </c:pt>
                <c:pt idx="1">
                  <c:v>5117961.3900000006</c:v>
                </c:pt>
                <c:pt idx="2">
                  <c:v>5414406.5199999986</c:v>
                </c:pt>
                <c:pt idx="3">
                  <c:v>-57010461.57</c:v>
                </c:pt>
                <c:pt idx="4">
                  <c:v>15662765.750000004</c:v>
                </c:pt>
                <c:pt idx="5">
                  <c:v>9977037.0099999998</c:v>
                </c:pt>
                <c:pt idx="6">
                  <c:v>1113330.9400000002</c:v>
                </c:pt>
                <c:pt idx="7">
                  <c:v>-2344357.1199999992</c:v>
                </c:pt>
                <c:pt idx="8">
                  <c:v>1729081.9</c:v>
                </c:pt>
                <c:pt idx="9">
                  <c:v>2069008.2799999996</c:v>
                </c:pt>
                <c:pt idx="10">
                  <c:v>3082125.6600000006</c:v>
                </c:pt>
                <c:pt idx="11">
                  <c:v>2992724.4100000006</c:v>
                </c:pt>
                <c:pt idx="12">
                  <c:v>8791548.1199999973</c:v>
                </c:pt>
                <c:pt idx="13">
                  <c:v>9807959.7899999954</c:v>
                </c:pt>
                <c:pt idx="14">
                  <c:v>2925413.600000001</c:v>
                </c:pt>
                <c:pt idx="15">
                  <c:v>4587053.91</c:v>
                </c:pt>
                <c:pt idx="16">
                  <c:v>12857904.49</c:v>
                </c:pt>
                <c:pt idx="17">
                  <c:v>-3050433.3999999994</c:v>
                </c:pt>
                <c:pt idx="18">
                  <c:v>1111300.9499999997</c:v>
                </c:pt>
                <c:pt idx="19">
                  <c:v>427358.35</c:v>
                </c:pt>
                <c:pt idx="20">
                  <c:v>-6000384.7399999974</c:v>
                </c:pt>
                <c:pt idx="21">
                  <c:v>1774765.1700000002</c:v>
                </c:pt>
                <c:pt idx="22">
                  <c:v>5601737.4699999988</c:v>
                </c:pt>
                <c:pt idx="23">
                  <c:v>8303004.7400000002</c:v>
                </c:pt>
                <c:pt idx="24">
                  <c:v>10578699.710000001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117-4D36-A319-C1A8735889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7674208"/>
        <c:axId val="467677344"/>
      </c:barChart>
      <c:catAx>
        <c:axId val="467674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7344"/>
        <c:crosses val="autoZero"/>
        <c:auto val="1"/>
        <c:lblAlgn val="ctr"/>
        <c:lblOffset val="100"/>
        <c:tickLblSkip val="3"/>
        <c:noMultiLvlLbl val="0"/>
      </c:catAx>
      <c:valAx>
        <c:axId val="467677344"/>
        <c:scaling>
          <c:orientation val="minMax"/>
          <c:max val="30000000"/>
          <c:min val="-60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4208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baseline="0">
                <a:effectLst/>
              </a:rPr>
              <a:t>Daily RENA vs RT Congestion Rent</a:t>
            </a:r>
            <a:endParaRPr lang="en-US" sz="14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9451564904751863E-2"/>
          <c:y val="0.13784158939647417"/>
          <c:w val="0.79999386937946626"/>
          <c:h val="0.66580114614380381"/>
        </c:manualLayout>
      </c:layout>
      <c:areaChart>
        <c:grouping val="standard"/>
        <c:varyColors val="0"/>
        <c:ser>
          <c:idx val="0"/>
          <c:order val="0"/>
          <c:tx>
            <c:v>Sum of RT Congestion Rent</c:v>
          </c:tx>
          <c:spPr>
            <a:solidFill>
              <a:schemeClr val="accent1"/>
            </a:solidFill>
            <a:ln w="25400">
              <a:noFill/>
            </a:ln>
            <a:effectLst/>
          </c:spPr>
          <c:cat>
            <c:numRef>
              <c:f>[2]Oct_RENA!$H$2:$H$32</c:f>
              <c:numCache>
                <c:formatCode>m/d/yyyy</c:formatCode>
                <c:ptCount val="31"/>
                <c:pt idx="0">
                  <c:v>44835</c:v>
                </c:pt>
                <c:pt idx="1">
                  <c:v>44836</c:v>
                </c:pt>
                <c:pt idx="2">
                  <c:v>44837</c:v>
                </c:pt>
                <c:pt idx="3">
                  <c:v>44838</c:v>
                </c:pt>
                <c:pt idx="4">
                  <c:v>44839</c:v>
                </c:pt>
                <c:pt idx="5">
                  <c:v>44840</c:v>
                </c:pt>
                <c:pt idx="6">
                  <c:v>44841</c:v>
                </c:pt>
                <c:pt idx="7">
                  <c:v>44842</c:v>
                </c:pt>
                <c:pt idx="8">
                  <c:v>44843</c:v>
                </c:pt>
                <c:pt idx="9">
                  <c:v>44844</c:v>
                </c:pt>
                <c:pt idx="10">
                  <c:v>44845</c:v>
                </c:pt>
                <c:pt idx="11">
                  <c:v>44846</c:v>
                </c:pt>
                <c:pt idx="12">
                  <c:v>44847</c:v>
                </c:pt>
                <c:pt idx="13">
                  <c:v>44848</c:v>
                </c:pt>
                <c:pt idx="14">
                  <c:v>44849</c:v>
                </c:pt>
                <c:pt idx="15">
                  <c:v>44850</c:v>
                </c:pt>
                <c:pt idx="16">
                  <c:v>44851</c:v>
                </c:pt>
                <c:pt idx="17">
                  <c:v>44852</c:v>
                </c:pt>
                <c:pt idx="18">
                  <c:v>44853</c:v>
                </c:pt>
                <c:pt idx="19">
                  <c:v>44854</c:v>
                </c:pt>
                <c:pt idx="20">
                  <c:v>44855</c:v>
                </c:pt>
                <c:pt idx="21">
                  <c:v>44856</c:v>
                </c:pt>
                <c:pt idx="22">
                  <c:v>44857</c:v>
                </c:pt>
                <c:pt idx="23">
                  <c:v>44858</c:v>
                </c:pt>
                <c:pt idx="24">
                  <c:v>44859</c:v>
                </c:pt>
                <c:pt idx="25">
                  <c:v>44860</c:v>
                </c:pt>
                <c:pt idx="26">
                  <c:v>44861</c:v>
                </c:pt>
                <c:pt idx="27">
                  <c:v>44862</c:v>
                </c:pt>
                <c:pt idx="28">
                  <c:v>44863</c:v>
                </c:pt>
                <c:pt idx="29">
                  <c:v>44864</c:v>
                </c:pt>
                <c:pt idx="30">
                  <c:v>44865</c:v>
                </c:pt>
              </c:numCache>
            </c:numRef>
          </c:cat>
          <c:val>
            <c:numRef>
              <c:f>'Daily RENA w RT Cong'!$C$2:$C$31</c:f>
              <c:numCache>
                <c:formatCode>General</c:formatCode>
                <c:ptCount val="30"/>
                <c:pt idx="0">
                  <c:v>2612824.4028619402</c:v>
                </c:pt>
                <c:pt idx="1">
                  <c:v>5381438.8551708497</c:v>
                </c:pt>
                <c:pt idx="2">
                  <c:v>9456364.2577561606</c:v>
                </c:pt>
                <c:pt idx="3">
                  <c:v>11913069.747013399</c:v>
                </c:pt>
                <c:pt idx="4">
                  <c:v>2295723.4698778698</c:v>
                </c:pt>
                <c:pt idx="5">
                  <c:v>1773832.20828741</c:v>
                </c:pt>
                <c:pt idx="6">
                  <c:v>2555921.0493772901</c:v>
                </c:pt>
                <c:pt idx="7">
                  <c:v>9569845.8583532292</c:v>
                </c:pt>
                <c:pt idx="8">
                  <c:v>13580280.958735401</c:v>
                </c:pt>
                <c:pt idx="9">
                  <c:v>6667414.5265073497</c:v>
                </c:pt>
                <c:pt idx="10">
                  <c:v>14415139.3067891</c:v>
                </c:pt>
                <c:pt idx="11">
                  <c:v>2178313.3247482399</c:v>
                </c:pt>
                <c:pt idx="12">
                  <c:v>2592909.5601695902</c:v>
                </c:pt>
                <c:pt idx="13">
                  <c:v>4722259.0860488797</c:v>
                </c:pt>
                <c:pt idx="14">
                  <c:v>3810821.3655129001</c:v>
                </c:pt>
                <c:pt idx="15">
                  <c:v>3069309.6662998898</c:v>
                </c:pt>
                <c:pt idx="16">
                  <c:v>3764265.9108956498</c:v>
                </c:pt>
                <c:pt idx="17">
                  <c:v>1779222.44815369</c:v>
                </c:pt>
                <c:pt idx="18">
                  <c:v>9533711.4971491396</c:v>
                </c:pt>
                <c:pt idx="19">
                  <c:v>6560859.6055175103</c:v>
                </c:pt>
                <c:pt idx="20">
                  <c:v>4541315.5985560697</c:v>
                </c:pt>
                <c:pt idx="21">
                  <c:v>1087844.48166868</c:v>
                </c:pt>
                <c:pt idx="22">
                  <c:v>2758622.9791712901</c:v>
                </c:pt>
                <c:pt idx="23">
                  <c:v>6129837.2987643201</c:v>
                </c:pt>
                <c:pt idx="24">
                  <c:v>615459.25064526696</c:v>
                </c:pt>
                <c:pt idx="25">
                  <c:v>2091824.3693351201</c:v>
                </c:pt>
                <c:pt idx="26">
                  <c:v>1169184.83610981</c:v>
                </c:pt>
                <c:pt idx="27">
                  <c:v>7898090.1613702402</c:v>
                </c:pt>
                <c:pt idx="28">
                  <c:v>13017941.103325199</c:v>
                </c:pt>
                <c:pt idx="29">
                  <c:v>6607630.9015731197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5C-4839-9711-239BD75907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8200368"/>
        <c:axId val="846835072"/>
      </c:areaChart>
      <c:barChart>
        <c:barDir val="col"/>
        <c:grouping val="clustered"/>
        <c:varyColors val="0"/>
        <c:ser>
          <c:idx val="1"/>
          <c:order val="1"/>
          <c:tx>
            <c:v>RENA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'Daily RENA w RT Cong'!$A$2:$A$31</c:f>
              <c:numCache>
                <c:formatCode>m/d/yyyy</c:formatCode>
                <c:ptCount val="30"/>
                <c:pt idx="0">
                  <c:v>44866</c:v>
                </c:pt>
                <c:pt idx="1">
                  <c:v>44867</c:v>
                </c:pt>
                <c:pt idx="2">
                  <c:v>44868</c:v>
                </c:pt>
                <c:pt idx="3">
                  <c:v>44869</c:v>
                </c:pt>
                <c:pt idx="4">
                  <c:v>44870</c:v>
                </c:pt>
                <c:pt idx="5">
                  <c:v>44871</c:v>
                </c:pt>
                <c:pt idx="6">
                  <c:v>44872</c:v>
                </c:pt>
                <c:pt idx="7">
                  <c:v>44873</c:v>
                </c:pt>
                <c:pt idx="8">
                  <c:v>44874</c:v>
                </c:pt>
                <c:pt idx="9">
                  <c:v>44875</c:v>
                </c:pt>
                <c:pt idx="10">
                  <c:v>44876</c:v>
                </c:pt>
                <c:pt idx="11">
                  <c:v>44877</c:v>
                </c:pt>
                <c:pt idx="12">
                  <c:v>44878</c:v>
                </c:pt>
                <c:pt idx="13">
                  <c:v>44879</c:v>
                </c:pt>
                <c:pt idx="14">
                  <c:v>44880</c:v>
                </c:pt>
                <c:pt idx="15">
                  <c:v>44881</c:v>
                </c:pt>
                <c:pt idx="16">
                  <c:v>44882</c:v>
                </c:pt>
                <c:pt idx="17">
                  <c:v>44883</c:v>
                </c:pt>
                <c:pt idx="18">
                  <c:v>44884</c:v>
                </c:pt>
                <c:pt idx="19">
                  <c:v>44885</c:v>
                </c:pt>
                <c:pt idx="20">
                  <c:v>44886</c:v>
                </c:pt>
                <c:pt idx="21">
                  <c:v>44887</c:v>
                </c:pt>
                <c:pt idx="22">
                  <c:v>44888</c:v>
                </c:pt>
                <c:pt idx="23">
                  <c:v>44889</c:v>
                </c:pt>
                <c:pt idx="24">
                  <c:v>44890</c:v>
                </c:pt>
                <c:pt idx="25">
                  <c:v>44891</c:v>
                </c:pt>
                <c:pt idx="26">
                  <c:v>44892</c:v>
                </c:pt>
                <c:pt idx="27">
                  <c:v>44893</c:v>
                </c:pt>
                <c:pt idx="28">
                  <c:v>44894</c:v>
                </c:pt>
                <c:pt idx="29">
                  <c:v>44895</c:v>
                </c:pt>
              </c:numCache>
            </c:numRef>
          </c:cat>
          <c:val>
            <c:numRef>
              <c:f>'Daily RENA w RT Cong'!$B$2:$B$31</c:f>
              <c:numCache>
                <c:formatCode>General</c:formatCode>
                <c:ptCount val="30"/>
                <c:pt idx="0">
                  <c:v>-68075.490000000005</c:v>
                </c:pt>
                <c:pt idx="1">
                  <c:v>-301402.13</c:v>
                </c:pt>
                <c:pt idx="2">
                  <c:v>-172226.24</c:v>
                </c:pt>
                <c:pt idx="3">
                  <c:v>288985.21999999997</c:v>
                </c:pt>
                <c:pt idx="4">
                  <c:v>158090.82999999999</c:v>
                </c:pt>
                <c:pt idx="5">
                  <c:v>58031.02</c:v>
                </c:pt>
                <c:pt idx="6">
                  <c:v>1338582.32</c:v>
                </c:pt>
                <c:pt idx="7">
                  <c:v>-109087.73</c:v>
                </c:pt>
                <c:pt idx="8">
                  <c:v>-229973.27</c:v>
                </c:pt>
                <c:pt idx="9">
                  <c:v>55499.92</c:v>
                </c:pt>
                <c:pt idx="10">
                  <c:v>722771.93</c:v>
                </c:pt>
                <c:pt idx="11">
                  <c:v>731672.12</c:v>
                </c:pt>
                <c:pt idx="12">
                  <c:v>6256.62</c:v>
                </c:pt>
                <c:pt idx="13">
                  <c:v>74941.679999999993</c:v>
                </c:pt>
                <c:pt idx="14">
                  <c:v>854879.65</c:v>
                </c:pt>
                <c:pt idx="15">
                  <c:v>553815.55000000005</c:v>
                </c:pt>
                <c:pt idx="16">
                  <c:v>-45382.86</c:v>
                </c:pt>
                <c:pt idx="17">
                  <c:v>480054.99</c:v>
                </c:pt>
                <c:pt idx="18">
                  <c:v>2348343.62</c:v>
                </c:pt>
                <c:pt idx="19">
                  <c:v>1286454.8400000001</c:v>
                </c:pt>
                <c:pt idx="20">
                  <c:v>979262.6</c:v>
                </c:pt>
                <c:pt idx="21">
                  <c:v>107475.81</c:v>
                </c:pt>
                <c:pt idx="22">
                  <c:v>301554.59999999998</c:v>
                </c:pt>
                <c:pt idx="23">
                  <c:v>130662.03</c:v>
                </c:pt>
                <c:pt idx="24">
                  <c:v>69123.850000000006</c:v>
                </c:pt>
                <c:pt idx="25">
                  <c:v>384572.14</c:v>
                </c:pt>
                <c:pt idx="26">
                  <c:v>681164.79</c:v>
                </c:pt>
                <c:pt idx="27">
                  <c:v>-517198.63</c:v>
                </c:pt>
                <c:pt idx="28">
                  <c:v>-240103.57</c:v>
                </c:pt>
                <c:pt idx="29">
                  <c:v>844652.6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5C-4839-9711-239BD75907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2193864"/>
        <c:axId val="467679304"/>
      </c:barChart>
      <c:catAx>
        <c:axId val="19219386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9304"/>
        <c:crossesAt val="0"/>
        <c:auto val="0"/>
        <c:lblAlgn val="ctr"/>
        <c:lblOffset val="100"/>
        <c:tickLblSkip val="5"/>
        <c:tickMarkSkip val="5"/>
        <c:noMultiLvlLbl val="0"/>
      </c:catAx>
      <c:valAx>
        <c:axId val="467679304"/>
        <c:scaling>
          <c:orientation val="minMax"/>
          <c:min val="-5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2193864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valAx>
        <c:axId val="846835072"/>
        <c:scaling>
          <c:orientation val="minMax"/>
          <c:max val="25000000"/>
          <c:min val="-500000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8200368"/>
        <c:crosses val="max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dateAx>
        <c:axId val="788200368"/>
        <c:scaling>
          <c:orientation val="minMax"/>
        </c:scaling>
        <c:delete val="1"/>
        <c:axPos val="b"/>
        <c:numFmt formatCode="m/d/yyyy" sourceLinked="1"/>
        <c:majorTickMark val="out"/>
        <c:minorTickMark val="none"/>
        <c:tickLblPos val="nextTo"/>
        <c:crossAx val="846835072"/>
        <c:crossesAt val="0"/>
        <c:auto val="1"/>
        <c:lblOffset val="100"/>
        <c:baseTimeUnit val="day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baseline="0">
                <a:effectLst/>
              </a:rPr>
              <a:t>Estimated DAM oversold vs RENA</a:t>
            </a:r>
            <a:endParaRPr lang="en-US" sz="14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Sum of oversold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'Daily RENA and estimated DAM os'!$A$2:$A$31</c:f>
              <c:numCache>
                <c:formatCode>m/d/yyyy</c:formatCode>
                <c:ptCount val="30"/>
                <c:pt idx="0">
                  <c:v>44866</c:v>
                </c:pt>
                <c:pt idx="1">
                  <c:v>44867</c:v>
                </c:pt>
                <c:pt idx="2">
                  <c:v>44868</c:v>
                </c:pt>
                <c:pt idx="3">
                  <c:v>44869</c:v>
                </c:pt>
                <c:pt idx="4">
                  <c:v>44870</c:v>
                </c:pt>
                <c:pt idx="5">
                  <c:v>44871</c:v>
                </c:pt>
                <c:pt idx="6">
                  <c:v>44872</c:v>
                </c:pt>
                <c:pt idx="7">
                  <c:v>44873</c:v>
                </c:pt>
                <c:pt idx="8">
                  <c:v>44874</c:v>
                </c:pt>
                <c:pt idx="9">
                  <c:v>44875</c:v>
                </c:pt>
                <c:pt idx="10">
                  <c:v>44876</c:v>
                </c:pt>
                <c:pt idx="11">
                  <c:v>44877</c:v>
                </c:pt>
                <c:pt idx="12">
                  <c:v>44878</c:v>
                </c:pt>
                <c:pt idx="13">
                  <c:v>44879</c:v>
                </c:pt>
                <c:pt idx="14">
                  <c:v>44880</c:v>
                </c:pt>
                <c:pt idx="15">
                  <c:v>44881</c:v>
                </c:pt>
                <c:pt idx="16">
                  <c:v>44882</c:v>
                </c:pt>
                <c:pt idx="17">
                  <c:v>44883</c:v>
                </c:pt>
                <c:pt idx="18">
                  <c:v>44884</c:v>
                </c:pt>
                <c:pt idx="19">
                  <c:v>44885</c:v>
                </c:pt>
                <c:pt idx="20">
                  <c:v>44886</c:v>
                </c:pt>
                <c:pt idx="21">
                  <c:v>44887</c:v>
                </c:pt>
                <c:pt idx="22">
                  <c:v>44888</c:v>
                </c:pt>
                <c:pt idx="23">
                  <c:v>44889</c:v>
                </c:pt>
                <c:pt idx="24">
                  <c:v>44890</c:v>
                </c:pt>
                <c:pt idx="25">
                  <c:v>44891</c:v>
                </c:pt>
                <c:pt idx="26">
                  <c:v>44892</c:v>
                </c:pt>
                <c:pt idx="27">
                  <c:v>44893</c:v>
                </c:pt>
                <c:pt idx="28">
                  <c:v>44894</c:v>
                </c:pt>
                <c:pt idx="29">
                  <c:v>44895</c:v>
                </c:pt>
              </c:numCache>
            </c:numRef>
          </c:cat>
          <c:val>
            <c:numRef>
              <c:f>'Daily RENA and estimated DAM os'!$C$2:$C$31</c:f>
              <c:numCache>
                <c:formatCode>General</c:formatCode>
                <c:ptCount val="30"/>
                <c:pt idx="0">
                  <c:v>241494.16744472901</c:v>
                </c:pt>
                <c:pt idx="1">
                  <c:v>540286.65883034898</c:v>
                </c:pt>
                <c:pt idx="2">
                  <c:v>226090.99937697599</c:v>
                </c:pt>
                <c:pt idx="3">
                  <c:v>12942014.861512</c:v>
                </c:pt>
                <c:pt idx="4">
                  <c:v>334052.31163293001</c:v>
                </c:pt>
                <c:pt idx="5">
                  <c:v>117256.79335880499</c:v>
                </c:pt>
                <c:pt idx="6">
                  <c:v>2668007.4555667201</c:v>
                </c:pt>
                <c:pt idx="7">
                  <c:v>566705.45359092799</c:v>
                </c:pt>
                <c:pt idx="8">
                  <c:v>663374.44604537997</c:v>
                </c:pt>
                <c:pt idx="9">
                  <c:v>202741.57444825</c:v>
                </c:pt>
                <c:pt idx="10">
                  <c:v>978300.40995030699</c:v>
                </c:pt>
                <c:pt idx="11">
                  <c:v>747914.91640324402</c:v>
                </c:pt>
                <c:pt idx="12">
                  <c:v>179655.19094679999</c:v>
                </c:pt>
                <c:pt idx="13">
                  <c:v>-166455.597077135</c:v>
                </c:pt>
                <c:pt idx="14">
                  <c:v>304482.51766212698</c:v>
                </c:pt>
                <c:pt idx="15">
                  <c:v>421549.226634447</c:v>
                </c:pt>
                <c:pt idx="16">
                  <c:v>80661.116299660003</c:v>
                </c:pt>
                <c:pt idx="17">
                  <c:v>506985.63021326897</c:v>
                </c:pt>
                <c:pt idx="18">
                  <c:v>2858620.26314482</c:v>
                </c:pt>
                <c:pt idx="19">
                  <c:v>1288265.63814699</c:v>
                </c:pt>
                <c:pt idx="20">
                  <c:v>851735.678759731</c:v>
                </c:pt>
                <c:pt idx="21">
                  <c:v>169633.16211636999</c:v>
                </c:pt>
                <c:pt idx="22">
                  <c:v>373693.8317711</c:v>
                </c:pt>
                <c:pt idx="23">
                  <c:v>222001.82668845</c:v>
                </c:pt>
                <c:pt idx="24">
                  <c:v>78180.647360880001</c:v>
                </c:pt>
                <c:pt idx="25">
                  <c:v>642273.687528398</c:v>
                </c:pt>
                <c:pt idx="26">
                  <c:v>825969.90256680001</c:v>
                </c:pt>
                <c:pt idx="27">
                  <c:v>-346204.09537129302</c:v>
                </c:pt>
                <c:pt idx="28">
                  <c:v>-14479.66749093</c:v>
                </c:pt>
                <c:pt idx="29">
                  <c:v>252147.32206357899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EE-4722-9158-15D0A3D747FB}"/>
            </c:ext>
          </c:extLst>
        </c:ser>
        <c:ser>
          <c:idx val="1"/>
          <c:order val="1"/>
          <c:tx>
            <c:v>RENA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'Daily RENA and estimated DAM os'!$A$2:$A$31</c:f>
              <c:numCache>
                <c:formatCode>m/d/yyyy</c:formatCode>
                <c:ptCount val="30"/>
                <c:pt idx="0">
                  <c:v>44866</c:v>
                </c:pt>
                <c:pt idx="1">
                  <c:v>44867</c:v>
                </c:pt>
                <c:pt idx="2">
                  <c:v>44868</c:v>
                </c:pt>
                <c:pt idx="3">
                  <c:v>44869</c:v>
                </c:pt>
                <c:pt idx="4">
                  <c:v>44870</c:v>
                </c:pt>
                <c:pt idx="5">
                  <c:v>44871</c:v>
                </c:pt>
                <c:pt idx="6">
                  <c:v>44872</c:v>
                </c:pt>
                <c:pt idx="7">
                  <c:v>44873</c:v>
                </c:pt>
                <c:pt idx="8">
                  <c:v>44874</c:v>
                </c:pt>
                <c:pt idx="9">
                  <c:v>44875</c:v>
                </c:pt>
                <c:pt idx="10">
                  <c:v>44876</c:v>
                </c:pt>
                <c:pt idx="11">
                  <c:v>44877</c:v>
                </c:pt>
                <c:pt idx="12">
                  <c:v>44878</c:v>
                </c:pt>
                <c:pt idx="13">
                  <c:v>44879</c:v>
                </c:pt>
                <c:pt idx="14">
                  <c:v>44880</c:v>
                </c:pt>
                <c:pt idx="15">
                  <c:v>44881</c:v>
                </c:pt>
                <c:pt idx="16">
                  <c:v>44882</c:v>
                </c:pt>
                <c:pt idx="17">
                  <c:v>44883</c:v>
                </c:pt>
                <c:pt idx="18">
                  <c:v>44884</c:v>
                </c:pt>
                <c:pt idx="19">
                  <c:v>44885</c:v>
                </c:pt>
                <c:pt idx="20">
                  <c:v>44886</c:v>
                </c:pt>
                <c:pt idx="21">
                  <c:v>44887</c:v>
                </c:pt>
                <c:pt idx="22">
                  <c:v>44888</c:v>
                </c:pt>
                <c:pt idx="23">
                  <c:v>44889</c:v>
                </c:pt>
                <c:pt idx="24">
                  <c:v>44890</c:v>
                </c:pt>
                <c:pt idx="25">
                  <c:v>44891</c:v>
                </c:pt>
                <c:pt idx="26">
                  <c:v>44892</c:v>
                </c:pt>
                <c:pt idx="27">
                  <c:v>44893</c:v>
                </c:pt>
                <c:pt idx="28">
                  <c:v>44894</c:v>
                </c:pt>
                <c:pt idx="29">
                  <c:v>44895</c:v>
                </c:pt>
              </c:numCache>
            </c:numRef>
          </c:cat>
          <c:val>
            <c:numRef>
              <c:f>'Daily RENA and estimated DAM os'!$B$2:$B$31</c:f>
              <c:numCache>
                <c:formatCode>General</c:formatCode>
                <c:ptCount val="30"/>
                <c:pt idx="0">
                  <c:v>-68075.490000000005</c:v>
                </c:pt>
                <c:pt idx="1">
                  <c:v>-301402.13</c:v>
                </c:pt>
                <c:pt idx="2">
                  <c:v>-172226.24</c:v>
                </c:pt>
                <c:pt idx="3">
                  <c:v>288985.21999999997</c:v>
                </c:pt>
                <c:pt idx="4">
                  <c:v>158090.82999999999</c:v>
                </c:pt>
                <c:pt idx="5">
                  <c:v>58031.02</c:v>
                </c:pt>
                <c:pt idx="6">
                  <c:v>1338582.32</c:v>
                </c:pt>
                <c:pt idx="7">
                  <c:v>-109087.73</c:v>
                </c:pt>
                <c:pt idx="8">
                  <c:v>-229973.27</c:v>
                </c:pt>
                <c:pt idx="9">
                  <c:v>55499.92</c:v>
                </c:pt>
                <c:pt idx="10">
                  <c:v>722771.93</c:v>
                </c:pt>
                <c:pt idx="11">
                  <c:v>731672.12</c:v>
                </c:pt>
                <c:pt idx="12">
                  <c:v>6256.62</c:v>
                </c:pt>
                <c:pt idx="13">
                  <c:v>74941.679999999993</c:v>
                </c:pt>
                <c:pt idx="14">
                  <c:v>854879.65</c:v>
                </c:pt>
                <c:pt idx="15">
                  <c:v>553815.55000000005</c:v>
                </c:pt>
                <c:pt idx="16">
                  <c:v>-45382.86</c:v>
                </c:pt>
                <c:pt idx="17">
                  <c:v>480054.99</c:v>
                </c:pt>
                <c:pt idx="18">
                  <c:v>2348343.62</c:v>
                </c:pt>
                <c:pt idx="19">
                  <c:v>1286454.8400000001</c:v>
                </c:pt>
                <c:pt idx="20">
                  <c:v>979262.6</c:v>
                </c:pt>
                <c:pt idx="21">
                  <c:v>107475.81</c:v>
                </c:pt>
                <c:pt idx="22">
                  <c:v>301554.59999999998</c:v>
                </c:pt>
                <c:pt idx="23">
                  <c:v>130662.03</c:v>
                </c:pt>
                <c:pt idx="24">
                  <c:v>69123.850000000006</c:v>
                </c:pt>
                <c:pt idx="25">
                  <c:v>384572.14</c:v>
                </c:pt>
                <c:pt idx="26">
                  <c:v>681164.79</c:v>
                </c:pt>
                <c:pt idx="27">
                  <c:v>-517198.63</c:v>
                </c:pt>
                <c:pt idx="28">
                  <c:v>-240103.57</c:v>
                </c:pt>
                <c:pt idx="29">
                  <c:v>844652.6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EE-4722-9158-15D0A3D747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7674600"/>
        <c:axId val="467675776"/>
      </c:barChart>
      <c:catAx>
        <c:axId val="46767460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5776"/>
        <c:crosses val="autoZero"/>
        <c:auto val="0"/>
        <c:lblAlgn val="ctr"/>
        <c:lblOffset val="100"/>
        <c:tickLblSkip val="5"/>
        <c:noMultiLvlLbl val="0"/>
      </c:catAx>
      <c:valAx>
        <c:axId val="467675776"/>
        <c:scaling>
          <c:orientation val="minMax"/>
          <c:max val="2500000"/>
          <c:min val="-5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4600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Daily CRR value</a:t>
            </a:r>
            <a:r>
              <a:rPr lang="en-US" b="1" baseline="0"/>
              <a:t> vs DAM congestion Rent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851234889937677"/>
          <c:y val="0.20845921940953116"/>
          <c:w val="0.81144534899239285"/>
          <c:h val="0.51677454387577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Payment/Charge to CRRAH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Sheet1!$A$2:$A$31</c:f>
              <c:numCache>
                <c:formatCode>m/d/yyyy</c:formatCode>
                <c:ptCount val="30"/>
                <c:pt idx="0">
                  <c:v>44866</c:v>
                </c:pt>
                <c:pt idx="1">
                  <c:v>44867</c:v>
                </c:pt>
                <c:pt idx="2">
                  <c:v>44868</c:v>
                </c:pt>
                <c:pt idx="3">
                  <c:v>44869</c:v>
                </c:pt>
                <c:pt idx="4">
                  <c:v>44870</c:v>
                </c:pt>
                <c:pt idx="5">
                  <c:v>44871</c:v>
                </c:pt>
                <c:pt idx="6">
                  <c:v>44872</c:v>
                </c:pt>
                <c:pt idx="7">
                  <c:v>44873</c:v>
                </c:pt>
                <c:pt idx="8">
                  <c:v>44874</c:v>
                </c:pt>
                <c:pt idx="9">
                  <c:v>44875</c:v>
                </c:pt>
                <c:pt idx="10">
                  <c:v>44876</c:v>
                </c:pt>
                <c:pt idx="11">
                  <c:v>44877</c:v>
                </c:pt>
                <c:pt idx="12">
                  <c:v>44878</c:v>
                </c:pt>
                <c:pt idx="13">
                  <c:v>44879</c:v>
                </c:pt>
                <c:pt idx="14">
                  <c:v>44880</c:v>
                </c:pt>
                <c:pt idx="15">
                  <c:v>44881</c:v>
                </c:pt>
                <c:pt idx="16">
                  <c:v>44882</c:v>
                </c:pt>
                <c:pt idx="17">
                  <c:v>44883</c:v>
                </c:pt>
                <c:pt idx="18">
                  <c:v>44884</c:v>
                </c:pt>
                <c:pt idx="19">
                  <c:v>44885</c:v>
                </c:pt>
                <c:pt idx="20">
                  <c:v>44886</c:v>
                </c:pt>
                <c:pt idx="21">
                  <c:v>44887</c:v>
                </c:pt>
                <c:pt idx="22">
                  <c:v>44888</c:v>
                </c:pt>
                <c:pt idx="23">
                  <c:v>44889</c:v>
                </c:pt>
                <c:pt idx="24">
                  <c:v>44890</c:v>
                </c:pt>
                <c:pt idx="25">
                  <c:v>44891</c:v>
                </c:pt>
                <c:pt idx="26">
                  <c:v>44892</c:v>
                </c:pt>
                <c:pt idx="27">
                  <c:v>44893</c:v>
                </c:pt>
                <c:pt idx="28">
                  <c:v>44894</c:v>
                </c:pt>
                <c:pt idx="29">
                  <c:v>44895</c:v>
                </c:pt>
              </c:numCache>
            </c:numRef>
          </c:cat>
          <c:val>
            <c:numRef>
              <c:f>Sheet1!$B$2:$B$31</c:f>
              <c:numCache>
                <c:formatCode>#,##0.0</c:formatCode>
                <c:ptCount val="30"/>
                <c:pt idx="0">
                  <c:v>3188973.13</c:v>
                </c:pt>
                <c:pt idx="1">
                  <c:v>4975075.42</c:v>
                </c:pt>
                <c:pt idx="2">
                  <c:v>9697818.0800000001</c:v>
                </c:pt>
                <c:pt idx="3">
                  <c:v>9803544.2599999998</c:v>
                </c:pt>
                <c:pt idx="4">
                  <c:v>2086321.5899999999</c:v>
                </c:pt>
                <c:pt idx="5">
                  <c:v>1937234.28</c:v>
                </c:pt>
                <c:pt idx="6">
                  <c:v>2429956.3899999997</c:v>
                </c:pt>
                <c:pt idx="7">
                  <c:v>7601677.3399999989</c:v>
                </c:pt>
                <c:pt idx="8">
                  <c:v>11130296.949999999</c:v>
                </c:pt>
                <c:pt idx="9">
                  <c:v>6647980.8500000015</c:v>
                </c:pt>
                <c:pt idx="10">
                  <c:v>8394247.4899999984</c:v>
                </c:pt>
                <c:pt idx="11">
                  <c:v>6234529.3300000001</c:v>
                </c:pt>
                <c:pt idx="12">
                  <c:v>6125650.8799999999</c:v>
                </c:pt>
                <c:pt idx="13">
                  <c:v>3092133.13</c:v>
                </c:pt>
                <c:pt idx="14">
                  <c:v>3401102.0699999994</c:v>
                </c:pt>
                <c:pt idx="15">
                  <c:v>2830192.68</c:v>
                </c:pt>
                <c:pt idx="16">
                  <c:v>3580655.17</c:v>
                </c:pt>
                <c:pt idx="17">
                  <c:v>3648135.25</c:v>
                </c:pt>
                <c:pt idx="18">
                  <c:v>6771738.419999999</c:v>
                </c:pt>
                <c:pt idx="19">
                  <c:v>5176692.16</c:v>
                </c:pt>
                <c:pt idx="20">
                  <c:v>4354171.45</c:v>
                </c:pt>
                <c:pt idx="21">
                  <c:v>3631156.2</c:v>
                </c:pt>
                <c:pt idx="22">
                  <c:v>2572929.7199999997</c:v>
                </c:pt>
                <c:pt idx="23">
                  <c:v>4277820.01</c:v>
                </c:pt>
                <c:pt idx="24">
                  <c:v>3314113.1999999997</c:v>
                </c:pt>
                <c:pt idx="25">
                  <c:v>2458859.1</c:v>
                </c:pt>
                <c:pt idx="26">
                  <c:v>1987370.6700000002</c:v>
                </c:pt>
                <c:pt idx="27">
                  <c:v>8605501.9499999993</c:v>
                </c:pt>
                <c:pt idx="28">
                  <c:v>9585184.1099999994</c:v>
                </c:pt>
                <c:pt idx="29">
                  <c:v>3049818.7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23-4D6A-8D00-03752FBC6A5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DACONGRENT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Sheet1!$A$2:$A$31</c:f>
              <c:numCache>
                <c:formatCode>m/d/yyyy</c:formatCode>
                <c:ptCount val="30"/>
                <c:pt idx="0">
                  <c:v>44866</c:v>
                </c:pt>
                <c:pt idx="1">
                  <c:v>44867</c:v>
                </c:pt>
                <c:pt idx="2">
                  <c:v>44868</c:v>
                </c:pt>
                <c:pt idx="3">
                  <c:v>44869</c:v>
                </c:pt>
                <c:pt idx="4">
                  <c:v>44870</c:v>
                </c:pt>
                <c:pt idx="5">
                  <c:v>44871</c:v>
                </c:pt>
                <c:pt idx="6">
                  <c:v>44872</c:v>
                </c:pt>
                <c:pt idx="7">
                  <c:v>44873</c:v>
                </c:pt>
                <c:pt idx="8">
                  <c:v>44874</c:v>
                </c:pt>
                <c:pt idx="9">
                  <c:v>44875</c:v>
                </c:pt>
                <c:pt idx="10">
                  <c:v>44876</c:v>
                </c:pt>
                <c:pt idx="11">
                  <c:v>44877</c:v>
                </c:pt>
                <c:pt idx="12">
                  <c:v>44878</c:v>
                </c:pt>
                <c:pt idx="13">
                  <c:v>44879</c:v>
                </c:pt>
                <c:pt idx="14">
                  <c:v>44880</c:v>
                </c:pt>
                <c:pt idx="15">
                  <c:v>44881</c:v>
                </c:pt>
                <c:pt idx="16">
                  <c:v>44882</c:v>
                </c:pt>
                <c:pt idx="17">
                  <c:v>44883</c:v>
                </c:pt>
                <c:pt idx="18">
                  <c:v>44884</c:v>
                </c:pt>
                <c:pt idx="19">
                  <c:v>44885</c:v>
                </c:pt>
                <c:pt idx="20">
                  <c:v>44886</c:v>
                </c:pt>
                <c:pt idx="21">
                  <c:v>44887</c:v>
                </c:pt>
                <c:pt idx="22">
                  <c:v>44888</c:v>
                </c:pt>
                <c:pt idx="23">
                  <c:v>44889</c:v>
                </c:pt>
                <c:pt idx="24">
                  <c:v>44890</c:v>
                </c:pt>
                <c:pt idx="25">
                  <c:v>44891</c:v>
                </c:pt>
                <c:pt idx="26">
                  <c:v>44892</c:v>
                </c:pt>
                <c:pt idx="27">
                  <c:v>44893</c:v>
                </c:pt>
                <c:pt idx="28">
                  <c:v>44894</c:v>
                </c:pt>
                <c:pt idx="29">
                  <c:v>44895</c:v>
                </c:pt>
              </c:numCache>
            </c:numRef>
          </c:cat>
          <c:val>
            <c:numRef>
              <c:f>Sheet1!$C$2:$C$31</c:f>
              <c:numCache>
                <c:formatCode>#,##0.0</c:formatCode>
                <c:ptCount val="30"/>
                <c:pt idx="0">
                  <c:v>2684160.79</c:v>
                </c:pt>
                <c:pt idx="1">
                  <c:v>5171696.5199999996</c:v>
                </c:pt>
                <c:pt idx="2">
                  <c:v>10388644.15</c:v>
                </c:pt>
                <c:pt idx="3">
                  <c:v>11072657.59</c:v>
                </c:pt>
                <c:pt idx="4">
                  <c:v>2502290.63</c:v>
                </c:pt>
                <c:pt idx="5">
                  <c:v>1938256.23</c:v>
                </c:pt>
                <c:pt idx="6">
                  <c:v>1967208.12</c:v>
                </c:pt>
                <c:pt idx="7">
                  <c:v>7755323.79</c:v>
                </c:pt>
                <c:pt idx="8">
                  <c:v>12041382.08</c:v>
                </c:pt>
                <c:pt idx="9">
                  <c:v>6459956.7699999996</c:v>
                </c:pt>
                <c:pt idx="10">
                  <c:v>8657942.6500000004</c:v>
                </c:pt>
                <c:pt idx="11">
                  <c:v>6379169.4100000001</c:v>
                </c:pt>
                <c:pt idx="12">
                  <c:v>6073711.8700000001</c:v>
                </c:pt>
                <c:pt idx="13">
                  <c:v>3113205.1</c:v>
                </c:pt>
                <c:pt idx="14">
                  <c:v>3685960.2</c:v>
                </c:pt>
                <c:pt idx="15">
                  <c:v>3550319.84</c:v>
                </c:pt>
                <c:pt idx="16">
                  <c:v>3576006.75</c:v>
                </c:pt>
                <c:pt idx="17">
                  <c:v>3206588.33</c:v>
                </c:pt>
                <c:pt idx="18">
                  <c:v>8147340.1799999997</c:v>
                </c:pt>
                <c:pt idx="19">
                  <c:v>6855252.8099999996</c:v>
                </c:pt>
                <c:pt idx="20">
                  <c:v>5176625.93</c:v>
                </c:pt>
                <c:pt idx="21">
                  <c:v>3852137.22</c:v>
                </c:pt>
                <c:pt idx="22">
                  <c:v>2937902.48</c:v>
                </c:pt>
                <c:pt idx="23">
                  <c:v>4372107.2300000004</c:v>
                </c:pt>
                <c:pt idx="24">
                  <c:v>3861944.14</c:v>
                </c:pt>
                <c:pt idx="25">
                  <c:v>3143776.2</c:v>
                </c:pt>
                <c:pt idx="26">
                  <c:v>2307309.36</c:v>
                </c:pt>
                <c:pt idx="27">
                  <c:v>8559756.4499999993</c:v>
                </c:pt>
                <c:pt idx="28">
                  <c:v>10634003.08</c:v>
                </c:pt>
                <c:pt idx="29">
                  <c:v>3913849.92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23-4D6A-8D00-03752FBC6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93646160"/>
        <c:axId val="693647336"/>
      </c:barChart>
      <c:catAx>
        <c:axId val="69364616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3647336"/>
        <c:crosses val="autoZero"/>
        <c:auto val="0"/>
        <c:lblAlgn val="ctr"/>
        <c:lblOffset val="100"/>
        <c:tickLblSkip val="5"/>
        <c:noMultiLvlLbl val="0"/>
      </c:catAx>
      <c:valAx>
        <c:axId val="693647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3646160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n-US" sz="14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Daily Credit/Charge to CRR Balancing Account 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n-US" sz="1400" b="1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DAILY_CREDIT_OR_SHORT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Sheet1!$A$2:$A$31</c:f>
              <c:numCache>
                <c:formatCode>m/d/yyyy</c:formatCode>
                <c:ptCount val="30"/>
                <c:pt idx="0">
                  <c:v>44866</c:v>
                </c:pt>
                <c:pt idx="1">
                  <c:v>44867</c:v>
                </c:pt>
                <c:pt idx="2">
                  <c:v>44868</c:v>
                </c:pt>
                <c:pt idx="3">
                  <c:v>44869</c:v>
                </c:pt>
                <c:pt idx="4">
                  <c:v>44870</c:v>
                </c:pt>
                <c:pt idx="5">
                  <c:v>44871</c:v>
                </c:pt>
                <c:pt idx="6">
                  <c:v>44872</c:v>
                </c:pt>
                <c:pt idx="7">
                  <c:v>44873</c:v>
                </c:pt>
                <c:pt idx="8">
                  <c:v>44874</c:v>
                </c:pt>
                <c:pt idx="9">
                  <c:v>44875</c:v>
                </c:pt>
                <c:pt idx="10">
                  <c:v>44876</c:v>
                </c:pt>
                <c:pt idx="11">
                  <c:v>44877</c:v>
                </c:pt>
                <c:pt idx="12">
                  <c:v>44878</c:v>
                </c:pt>
                <c:pt idx="13">
                  <c:v>44879</c:v>
                </c:pt>
                <c:pt idx="14">
                  <c:v>44880</c:v>
                </c:pt>
                <c:pt idx="15">
                  <c:v>44881</c:v>
                </c:pt>
                <c:pt idx="16">
                  <c:v>44882</c:v>
                </c:pt>
                <c:pt idx="17">
                  <c:v>44883</c:v>
                </c:pt>
                <c:pt idx="18">
                  <c:v>44884</c:v>
                </c:pt>
                <c:pt idx="19">
                  <c:v>44885</c:v>
                </c:pt>
                <c:pt idx="20">
                  <c:v>44886</c:v>
                </c:pt>
                <c:pt idx="21">
                  <c:v>44887</c:v>
                </c:pt>
                <c:pt idx="22">
                  <c:v>44888</c:v>
                </c:pt>
                <c:pt idx="23">
                  <c:v>44889</c:v>
                </c:pt>
                <c:pt idx="24">
                  <c:v>44890</c:v>
                </c:pt>
                <c:pt idx="25">
                  <c:v>44891</c:v>
                </c:pt>
                <c:pt idx="26">
                  <c:v>44892</c:v>
                </c:pt>
                <c:pt idx="27">
                  <c:v>44893</c:v>
                </c:pt>
                <c:pt idx="28">
                  <c:v>44894</c:v>
                </c:pt>
                <c:pt idx="29">
                  <c:v>44895</c:v>
                </c:pt>
              </c:numCache>
            </c:numRef>
          </c:cat>
          <c:val>
            <c:numRef>
              <c:f>Sheet1!$D$2:$D$31</c:f>
              <c:numCache>
                <c:formatCode>#,##0.0</c:formatCode>
                <c:ptCount val="30"/>
                <c:pt idx="0">
                  <c:v>-504812.34</c:v>
                </c:pt>
                <c:pt idx="1">
                  <c:v>196621.1</c:v>
                </c:pt>
                <c:pt idx="2">
                  <c:v>690826.07</c:v>
                </c:pt>
                <c:pt idx="3">
                  <c:v>1269113.33</c:v>
                </c:pt>
                <c:pt idx="4">
                  <c:v>415969.04</c:v>
                </c:pt>
                <c:pt idx="5">
                  <c:v>1021.95</c:v>
                </c:pt>
                <c:pt idx="6">
                  <c:v>-462748.27</c:v>
                </c:pt>
                <c:pt idx="7">
                  <c:v>153646.45000000001</c:v>
                </c:pt>
                <c:pt idx="8">
                  <c:v>911085.13</c:v>
                </c:pt>
                <c:pt idx="9">
                  <c:v>-188024.08</c:v>
                </c:pt>
                <c:pt idx="10">
                  <c:v>263695.15999999997</c:v>
                </c:pt>
                <c:pt idx="11">
                  <c:v>144640.07999999999</c:v>
                </c:pt>
                <c:pt idx="12">
                  <c:v>-51939.01</c:v>
                </c:pt>
                <c:pt idx="13">
                  <c:v>21071.97</c:v>
                </c:pt>
                <c:pt idx="14">
                  <c:v>284858.13</c:v>
                </c:pt>
                <c:pt idx="15">
                  <c:v>720127.16</c:v>
                </c:pt>
                <c:pt idx="16">
                  <c:v>-4648.42</c:v>
                </c:pt>
                <c:pt idx="17">
                  <c:v>-441546.92</c:v>
                </c:pt>
                <c:pt idx="18">
                  <c:v>1375601.76</c:v>
                </c:pt>
                <c:pt idx="19">
                  <c:v>1678560.65</c:v>
                </c:pt>
                <c:pt idx="20">
                  <c:v>822454.48</c:v>
                </c:pt>
                <c:pt idx="21">
                  <c:v>220981.02</c:v>
                </c:pt>
                <c:pt idx="22">
                  <c:v>364972.76</c:v>
                </c:pt>
                <c:pt idx="23">
                  <c:v>94287.22</c:v>
                </c:pt>
                <c:pt idx="24">
                  <c:v>547830.93999999994</c:v>
                </c:pt>
                <c:pt idx="25">
                  <c:v>684917.1</c:v>
                </c:pt>
                <c:pt idx="26">
                  <c:v>319938.69</c:v>
                </c:pt>
                <c:pt idx="27">
                  <c:v>-45745.5</c:v>
                </c:pt>
                <c:pt idx="28">
                  <c:v>1048818.97</c:v>
                </c:pt>
                <c:pt idx="29">
                  <c:v>864031.22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0E-42C8-A69A-BE791F5B50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16490160"/>
        <c:axId val="716486632"/>
      </c:barChart>
      <c:catAx>
        <c:axId val="71649016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6486632"/>
        <c:crosses val="autoZero"/>
        <c:auto val="0"/>
        <c:lblAlgn val="ctr"/>
        <c:lblOffset val="100"/>
        <c:tickLblSkip val="5"/>
        <c:noMultiLvlLbl val="0"/>
      </c:catAx>
      <c:valAx>
        <c:axId val="716486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6490160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469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323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848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886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69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25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935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8345235" y="6540542"/>
            <a:ext cx="707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0FCC7E3-021B-47DF-A1B2-17EE18AFD701}" type="slidenum">
              <a:rPr lang="en-US" sz="1200" b="0" smtClean="0">
                <a:solidFill>
                  <a:schemeClr val="tx2"/>
                </a:solidFill>
              </a:rPr>
              <a:pPr algn="r"/>
              <a:t>‹#›</a:t>
            </a:fld>
            <a:endParaRPr lang="en-US" sz="1200" b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Review of November RENA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Market Analysis and Validation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CMWG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Feb 13</a:t>
            </a:r>
            <a:r>
              <a:rPr lang="en-US" baseline="30000" dirty="0">
                <a:solidFill>
                  <a:schemeClr val="tx2"/>
                </a:solidFill>
              </a:rPr>
              <a:t>th</a:t>
            </a:r>
            <a:r>
              <a:rPr lang="en-US" dirty="0">
                <a:solidFill>
                  <a:schemeClr val="tx2"/>
                </a:solidFill>
              </a:rPr>
              <a:t>, 2023</a:t>
            </a:r>
          </a:p>
          <a:p>
            <a:endParaRPr lang="en-US" sz="2800" b="1" dirty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Monthly Sum of RENA 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34409"/>
              </p:ext>
            </p:extLst>
          </p:nvPr>
        </p:nvGraphicFramePr>
        <p:xfrm>
          <a:off x="461682" y="1386682"/>
          <a:ext cx="8072718" cy="3979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1517158"/>
              </p:ext>
            </p:extLst>
          </p:nvPr>
        </p:nvGraphicFramePr>
        <p:xfrm>
          <a:off x="450796" y="1386682"/>
          <a:ext cx="8007404" cy="4084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37956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Daily RENA with RT Congestion 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04800" y="1269084"/>
            <a:ext cx="8534400" cy="4319832"/>
          </a:xfrm>
        </p:spPr>
        <p:txBody>
          <a:bodyPr/>
          <a:lstStyle/>
          <a:p>
            <a:r>
              <a:rPr lang="en-US" sz="2000" dirty="0"/>
              <a:t>The total RENA in November was $10.8M, while the total SCED congestion rent was around $164.2M.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3289607"/>
              </p:ext>
            </p:extLst>
          </p:nvPr>
        </p:nvGraphicFramePr>
        <p:xfrm>
          <a:off x="609600" y="2388531"/>
          <a:ext cx="7829550" cy="3391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81439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Daily RENA and estimated DAM oversold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269084"/>
            <a:ext cx="8534400" cy="4319832"/>
          </a:xfrm>
        </p:spPr>
        <p:txBody>
          <a:bodyPr/>
          <a:lstStyle/>
          <a:p>
            <a:r>
              <a:rPr lang="en-US" sz="2000" dirty="0"/>
              <a:t>The total estimated DAM oversold amount in November was around </a:t>
            </a:r>
          </a:p>
          <a:p>
            <a:pPr marL="0" indent="0">
              <a:buNone/>
            </a:pPr>
            <a:r>
              <a:rPr lang="en-US" sz="2000" dirty="0"/>
              <a:t>     $28.8M.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2485410"/>
              </p:ext>
            </p:extLst>
          </p:nvPr>
        </p:nvGraphicFramePr>
        <p:xfrm>
          <a:off x="776287" y="2133600"/>
          <a:ext cx="7667626" cy="3488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12886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7D362-1EA2-4A6C-A1E5-1EEABCB5D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OD 11/19/2022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B44FD-E84E-46F2-B472-79B811D50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091742"/>
            <a:ext cx="8534400" cy="4674516"/>
          </a:xfrm>
        </p:spPr>
        <p:txBody>
          <a:bodyPr/>
          <a:lstStyle/>
          <a:p>
            <a:r>
              <a:rPr lang="en-US" sz="1800" dirty="0"/>
              <a:t>About $2.3M RENA was observed on OD 11/19. Most of the RENA was related to the DAM oversold on two RT constraints</a:t>
            </a:r>
          </a:p>
          <a:p>
            <a:endParaRPr lang="en-US" sz="1800" dirty="0"/>
          </a:p>
          <a:p>
            <a:r>
              <a:rPr lang="en-US" sz="1800" dirty="0"/>
              <a:t>There was about $1M DAM oversold on the RT constraint EASTEX GTC and $1.8M oversold on SLOBSA25: CATARI_PILONC1_1. The oversold of these constraints was mostly related to GTC limit difference in DAM and RTM and PST Tap position differences between DAM and RTM, respectively</a:t>
            </a:r>
          </a:p>
          <a:p>
            <a:endParaRPr lang="en-U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495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7D362-1EA2-4A6C-A1E5-1EEABCB5D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OD 11/20/2022 – 11/21/2022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B44FD-E84E-46F2-B472-79B811D50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062" y="1453342"/>
            <a:ext cx="8534400" cy="3175458"/>
          </a:xfrm>
        </p:spPr>
        <p:txBody>
          <a:bodyPr/>
          <a:lstStyle/>
          <a:p>
            <a:r>
              <a:rPr lang="en-US" sz="1800" dirty="0"/>
              <a:t>About $1.3M RENA was observed on OD 11/20 and $1M RENA observed on 11/21 </a:t>
            </a:r>
          </a:p>
          <a:p>
            <a:endParaRPr lang="en-US" sz="1800" dirty="0"/>
          </a:p>
          <a:p>
            <a:r>
              <a:rPr lang="en-US" sz="1800" dirty="0"/>
              <a:t>RENA for both days was mostly related to the oversold EASTEX GTC constraint, with $0.9M oversold on 11/20 and $0.5M oversold on 11/21. The oversold of EASTEX constraint was related to GTC limit difference in DAM and RTM 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18096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15182"/>
            <a:ext cx="8610600" cy="5204618"/>
          </a:xfrm>
        </p:spPr>
        <p:txBody>
          <a:bodyPr/>
          <a:lstStyle/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The total monthly RENA observed in November 2022 was around $10.8M.</a:t>
            </a:r>
          </a:p>
          <a:p>
            <a:endParaRPr lang="en-US" sz="2000" dirty="0"/>
          </a:p>
          <a:p>
            <a:r>
              <a:rPr lang="en-US" sz="2000" dirty="0"/>
              <a:t>The high RENA in November was observed on OD 11/19 with $2.3M, which was mostly related to the DAM oversold on two RT constraints</a:t>
            </a:r>
          </a:p>
          <a:p>
            <a:endParaRPr lang="en-US" sz="2000" dirty="0"/>
          </a:p>
          <a:p>
            <a:pPr algn="just"/>
            <a:r>
              <a:rPr lang="en-US" sz="2000" dirty="0"/>
              <a:t>The impact from PTP w/links to options was $2.5M in November</a:t>
            </a:r>
          </a:p>
          <a:p>
            <a:endParaRPr lang="en-US" sz="2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08304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October CRR Balance Account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339995"/>
              </p:ext>
            </p:extLst>
          </p:nvPr>
        </p:nvGraphicFramePr>
        <p:xfrm>
          <a:off x="1028700" y="799321"/>
          <a:ext cx="6743700" cy="2511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5356350"/>
              </p:ext>
            </p:extLst>
          </p:nvPr>
        </p:nvGraphicFramePr>
        <p:xfrm>
          <a:off x="1219200" y="3547284"/>
          <a:ext cx="6400800" cy="2701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2055377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48F63C-08AC-4CDD-B36F-0851B11853CB}">
  <ds:schemaRefs>
    <ds:schemaRef ds:uri="http://purl.org/dc/elements/1.1/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c34af464-7aa1-4edd-9be4-83dffc1cb926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41487</TotalTime>
  <Words>295</Words>
  <Application>Microsoft Office PowerPoint</Application>
  <PresentationFormat>On-screen Show (4:3)</PresentationFormat>
  <Paragraphs>46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1_Custom Design</vt:lpstr>
      <vt:lpstr>Office Theme</vt:lpstr>
      <vt:lpstr>Custom Design</vt:lpstr>
      <vt:lpstr>PowerPoint Presentation</vt:lpstr>
      <vt:lpstr>Monthly Sum of RENA </vt:lpstr>
      <vt:lpstr>Daily RENA with RT Congestion </vt:lpstr>
      <vt:lpstr>Daily RENA and estimated DAM oversold</vt:lpstr>
      <vt:lpstr>OD 11/19/2022</vt:lpstr>
      <vt:lpstr>OD 11/20/2022 – 11/21/2022</vt:lpstr>
      <vt:lpstr>Summary</vt:lpstr>
      <vt:lpstr>October CRR Balance Account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Chang, Sean</dc:creator>
  <cp:lastModifiedBy>Gonzales, David</cp:lastModifiedBy>
  <cp:revision>613</cp:revision>
  <cp:lastPrinted>2021-07-16T14:42:57Z</cp:lastPrinted>
  <dcterms:created xsi:type="dcterms:W3CDTF">2016-01-21T15:20:31Z</dcterms:created>
  <dcterms:modified xsi:type="dcterms:W3CDTF">2023-02-13T14:15:59Z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