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61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aw, Brian" initials="BB" lastIdx="5" clrIdx="0">
    <p:extLst>
      <p:ext uri="{19B8F6BF-5375-455C-9EA6-DF929625EA0E}">
        <p15:presenceInfo xmlns:p15="http://schemas.microsoft.com/office/powerpoint/2012/main" userId="S::Brian.Brandaw@ercot.com::04aee657-8aa0-46ae-8d87-76153d8b46f3" providerId="AD"/>
      </p:ext>
    </p:extLst>
  </p:cmAuthor>
  <p:cmAuthor id="2" name="Jinright, Susan" initials="JS" lastIdx="5" clrIdx="1">
    <p:extLst>
      <p:ext uri="{19B8F6BF-5375-455C-9EA6-DF929625EA0E}">
        <p15:presenceInfo xmlns:p15="http://schemas.microsoft.com/office/powerpoint/2012/main" userId="S::Susan.Jinright@ercot.com::2984c2d6-c956-49a0-9b02-bca874b9fc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82" d="100"/>
          <a:sy n="82" d="100"/>
        </p:scale>
        <p:origin x="86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3D268840-BF02-4F0B-BABD-CE6A89A8AA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BE4DB42-EF9B-4D22-82BC-F85C20C3C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09399B-141B-4FDF-950C-C47746FA0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calendar/09292022-TWG-Meeting-by-Webex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1600200"/>
            <a:ext cx="564603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Market Readiness Update for </a:t>
            </a:r>
          </a:p>
          <a:p>
            <a:r>
              <a:rPr lang="en-US" sz="2400" b="1" dirty="0"/>
              <a:t>ERCOT Contingency Reserve Service (ECRS) </a:t>
            </a:r>
          </a:p>
          <a:p>
            <a:endParaRPr lang="en-US" sz="2400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Matt Mereness</a:t>
            </a:r>
          </a:p>
          <a:p>
            <a:r>
              <a:rPr lang="en-US" dirty="0"/>
              <a:t>Sr. Director Market Operations and Implementation </a:t>
            </a:r>
          </a:p>
          <a:p>
            <a:endParaRPr lang="en-US" dirty="0"/>
          </a:p>
          <a:p>
            <a:r>
              <a:rPr lang="en-US" dirty="0"/>
              <a:t>DSWG</a:t>
            </a:r>
          </a:p>
          <a:p>
            <a:r>
              <a:rPr lang="en-US" dirty="0"/>
              <a:t>February 13, 2023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Market Readiness Progression for ECRS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4800600"/>
          </a:xfrm>
        </p:spPr>
        <p:txBody>
          <a:bodyPr/>
          <a:lstStyle/>
          <a:p>
            <a:pPr lvl="1"/>
            <a:r>
              <a:rPr lang="en-US" sz="1800" dirty="0">
                <a:solidFill>
                  <a:schemeClr val="tx2"/>
                </a:solidFill>
              </a:rPr>
              <a:t>ECRS Interface changes reviewed at Sept 29, 2022 TWG meeting:</a:t>
            </a:r>
          </a:p>
          <a:p>
            <a:pPr lvl="2"/>
            <a:r>
              <a:rPr lang="en-US" sz="1400" dirty="0">
                <a:solidFill>
                  <a:schemeClr val="tx2"/>
                </a:solidFill>
                <a:hlinkClick r:id="rId2"/>
              </a:rPr>
              <a:t>https://www.ercot.com/calendar/09292022-TWG-Meeting-by-Webex</a:t>
            </a:r>
            <a:endParaRPr lang="en-US" sz="1400" dirty="0">
              <a:solidFill>
                <a:schemeClr val="tx2"/>
              </a:solidFill>
            </a:endParaRPr>
          </a:p>
          <a:p>
            <a:pPr lvl="3"/>
            <a:r>
              <a:rPr lang="en-US" sz="1000" dirty="0">
                <a:solidFill>
                  <a:schemeClr val="tx2"/>
                </a:solidFill>
              </a:rPr>
              <a:t>EIP External Interfaces Specification ECRS.doc 	ERCOT Common Types ECRS.xsd</a:t>
            </a:r>
          </a:p>
          <a:p>
            <a:pPr lvl="3"/>
            <a:r>
              <a:rPr lang="en-US" sz="1000" dirty="0">
                <a:solidFill>
                  <a:schemeClr val="tx2"/>
                </a:solidFill>
              </a:rPr>
              <a:t>ERCOT Transaction Types ECRS .</a:t>
            </a:r>
            <a:r>
              <a:rPr lang="en-US" sz="1000" dirty="0" err="1">
                <a:solidFill>
                  <a:schemeClr val="tx2"/>
                </a:solidFill>
              </a:rPr>
              <a:t>xsd</a:t>
            </a:r>
            <a:r>
              <a:rPr lang="en-US" sz="1000" dirty="0">
                <a:solidFill>
                  <a:schemeClr val="tx2"/>
                </a:solidFill>
              </a:rPr>
              <a:t>	ECRS ICCP telemetry handbook update.doc (new ICCP points)</a:t>
            </a:r>
          </a:p>
          <a:p>
            <a:pPr lvl="1"/>
            <a:endParaRPr lang="en-US" sz="18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February 2023</a:t>
            </a:r>
          </a:p>
          <a:p>
            <a:pPr lvl="2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Continue TWG updates (next meeting Feb 16, 2023)</a:t>
            </a:r>
          </a:p>
          <a:p>
            <a:pPr lvl="2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Begin regular TAC updates</a:t>
            </a:r>
          </a:p>
          <a:p>
            <a:pPr lvl="1"/>
            <a:endParaRPr lang="en-US" sz="1800" dirty="0">
              <a:solidFill>
                <a:schemeClr val="tx2"/>
              </a:solidFill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April 2023</a:t>
            </a:r>
          </a:p>
          <a:p>
            <a:pPr lvl="2"/>
            <a:r>
              <a:rPr lang="en-US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Project/Business review workshop (April TBD)</a:t>
            </a:r>
          </a:p>
          <a:p>
            <a:pPr lvl="2"/>
            <a:r>
              <a:rPr lang="en-US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ECRS in MOTE (April 13, 2023)</a:t>
            </a:r>
          </a:p>
          <a:p>
            <a:pPr lvl="2"/>
            <a:r>
              <a:rPr lang="en-US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Begin Weekly Market Readiness WebEx meetings (April TBD)</a:t>
            </a:r>
          </a:p>
          <a:p>
            <a:pPr lvl="2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Scorecards for QSE testing progress (late April TBD)</a:t>
            </a:r>
          </a:p>
          <a:p>
            <a:pPr lvl="3"/>
            <a:r>
              <a:rPr lang="en-US" sz="10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QSE AS Self-Arrangement, AS Trades, AS Offers, COP </a:t>
            </a:r>
          </a:p>
          <a:p>
            <a:pPr lvl="2"/>
            <a:endParaRPr lang="en-US" sz="14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June 6-8, 2023 Go-Live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(first OD with ECRS likely to be June 10, 2023)</a:t>
            </a:r>
          </a:p>
          <a:p>
            <a:pPr lvl="1"/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4537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277864</TotalTime>
  <Words>173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Market Readiness Progression for ECRS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Garza, Thelma</cp:lastModifiedBy>
  <cp:revision>2865</cp:revision>
  <cp:lastPrinted>2020-02-05T17:47:59Z</cp:lastPrinted>
  <dcterms:created xsi:type="dcterms:W3CDTF">2016-01-21T15:20:31Z</dcterms:created>
  <dcterms:modified xsi:type="dcterms:W3CDTF">2023-02-13T18:06:17Z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