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62" r:id="rId5"/>
    <p:sldMasterId id="2147483666" r:id="rId6"/>
    <p:sldMasterId id="2147483670" r:id="rId7"/>
    <p:sldMasterId id="2147483687" r:id="rId8"/>
  </p:sldMasterIdLst>
  <p:notesMasterIdLst>
    <p:notesMasterId r:id="rId13"/>
  </p:notesMasterIdLst>
  <p:handoutMasterIdLst>
    <p:handoutMasterId r:id="rId14"/>
  </p:handoutMasterIdLst>
  <p:sldIdLst>
    <p:sldId id="339" r:id="rId9"/>
    <p:sldId id="395" r:id="rId10"/>
    <p:sldId id="396" r:id="rId11"/>
    <p:sldId id="305" r:id="rId12"/>
  </p:sldIdLst>
  <p:sldSz cx="12192000" cy="6858000"/>
  <p:notesSz cx="6400800" cy="1172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Woodfin, Dan" initials="WD" lastIdx="4" clrIdx="1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3" name="Lee, Alex" initials="LA" lastIdx="7" clrIdx="2">
    <p:extLst>
      <p:ext uri="{19B8F6BF-5375-455C-9EA6-DF929625EA0E}">
        <p15:presenceInfo xmlns:p15="http://schemas.microsoft.com/office/powerpoint/2012/main" userId="S-1-5-21-639947351-343809578-3807592339-12908" providerId="AD"/>
      </p:ext>
    </p:extLst>
  </p:cmAuthor>
  <p:cmAuthor id="4" name="David Beshear" initials="DB" lastIdx="1" clrIdx="3">
    <p:extLst>
      <p:ext uri="{19B8F6BF-5375-455C-9EA6-DF929625EA0E}">
        <p15:presenceInfo xmlns:p15="http://schemas.microsoft.com/office/powerpoint/2012/main" userId="cf3445330a150728" providerId="Windows Live"/>
      </p:ext>
    </p:extLst>
  </p:cmAuthor>
  <p:cmAuthor id="5" name="Huang, Fred" initials="HF" lastIdx="1" clrIdx="4">
    <p:extLst>
      <p:ext uri="{19B8F6BF-5375-455C-9EA6-DF929625EA0E}">
        <p15:presenceInfo xmlns:p15="http://schemas.microsoft.com/office/powerpoint/2012/main" userId="S::Shun-Hsien.Huang@ercot.com::604a4aa9-2658-4d75-8cf1-9e07b94bae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E7F"/>
    <a:srgbClr val="00CE7D"/>
    <a:srgbClr val="FF8104"/>
    <a:srgbClr val="FF8300"/>
    <a:srgbClr val="807F7E"/>
    <a:srgbClr val="05ADC8"/>
    <a:srgbClr val="003764"/>
    <a:srgbClr val="6750B1"/>
    <a:srgbClr val="00683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85994" autoAdjust="0"/>
  </p:normalViewPr>
  <p:slideViewPr>
    <p:cSldViewPr snapToGrid="0" showGuides="1">
      <p:cViewPr varScale="1">
        <p:scale>
          <a:sx n="108" d="100"/>
          <a:sy n="108" d="100"/>
        </p:scale>
        <p:origin x="954" y="108"/>
      </p:cViewPr>
      <p:guideLst>
        <p:guide orient="horz" pos="84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092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092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709613" y="877888"/>
            <a:ext cx="7820026" cy="4398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5571013"/>
            <a:ext cx="5120640" cy="527780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09613" y="877888"/>
            <a:ext cx="7820026" cy="4398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1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440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600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96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4272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032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1580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17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1370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09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1996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638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656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0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5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7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3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7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79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81"/>
            <a:ext cx="2857587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8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99" r:id="rId4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5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644228-E23D-4DB1-95AA-7A7E14DE9877}"/>
              </a:ext>
            </a:extLst>
          </p:cNvPr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32A70C-CFBB-4A56-BEDD-670E9ECEBF7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81"/>
            <a:ext cx="2857587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54337" y="2370747"/>
            <a:ext cx="614928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chemeClr val="tx2"/>
                </a:solidFill>
              </a:rPr>
              <a:t>Solar Generation Loss Event </a:t>
            </a:r>
          </a:p>
          <a:p>
            <a:pPr eaLnBrk="1" hangingPunct="1"/>
            <a:r>
              <a:rPr lang="en-US" altLang="en-US" sz="3200" b="1" dirty="0">
                <a:solidFill>
                  <a:schemeClr val="tx2"/>
                </a:solidFill>
              </a:rPr>
              <a:t>January 23, 2023</a:t>
            </a:r>
          </a:p>
          <a:p>
            <a:pPr eaLnBrk="1" hangingPunct="1"/>
            <a:endParaRPr lang="en-US" altLang="en-US" sz="2400" dirty="0">
              <a:solidFill>
                <a:schemeClr val="tx2"/>
              </a:solidFill>
            </a:endParaRP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Patrick Gravois</a:t>
            </a: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Operations Engineer – Operations Analysis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IBRTF Meeting</a:t>
            </a: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February 10, 2023</a:t>
            </a:r>
          </a:p>
        </p:txBody>
      </p:sp>
    </p:spTree>
    <p:extLst>
      <p:ext uri="{BB962C8B-B14F-4D97-AF65-F5344CB8AC3E}">
        <p14:creationId xmlns:p14="http://schemas.microsoft.com/office/powerpoint/2010/main" val="308247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F18C-2861-44F0-B49D-58479630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23 Event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41067-B06B-4828-A999-B4102FD2E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0664054" cy="5250401"/>
          </a:xfrm>
        </p:spPr>
        <p:txBody>
          <a:bodyPr/>
          <a:lstStyle/>
          <a:p>
            <a:r>
              <a:rPr lang="en-US" sz="1800" dirty="0"/>
              <a:t>On January 23, 2023, @ 12:19 PM CST, Phase-A-to-ground fault occurred on 138 kV line in West Texas</a:t>
            </a:r>
          </a:p>
          <a:p>
            <a:r>
              <a:rPr lang="en-US" sz="1800" dirty="0"/>
              <a:t>Fault cleared normally in 3 cycles</a:t>
            </a:r>
          </a:p>
          <a:p>
            <a:r>
              <a:rPr lang="en-US" sz="1800" dirty="0"/>
              <a:t>Preliminary analysis shows approximate non-consequential loss of 298 MW of solar generation from 8 different facilities</a:t>
            </a:r>
          </a:p>
          <a:p>
            <a:r>
              <a:rPr lang="en-US" sz="1800" dirty="0"/>
              <a:t>Aggregate MW loss includes facilities that did not return to pre-disturbance output within 1 second</a:t>
            </a:r>
          </a:p>
          <a:p>
            <a:r>
              <a:rPr lang="en-US" sz="1800" dirty="0"/>
              <a:t>7 of 8 facilities involved in Odessa events</a:t>
            </a:r>
          </a:p>
          <a:p>
            <a:r>
              <a:rPr lang="en-US" sz="1800" dirty="0"/>
              <a:t>~208 MW of load reduction occurred at four different LFL sites immediately following fault</a:t>
            </a:r>
          </a:p>
          <a:p>
            <a:r>
              <a:rPr lang="en-US" sz="1800" dirty="0"/>
              <a:t>System frequency dropped to 59.955 Hz and recovered in 6 seconds</a:t>
            </a:r>
          </a:p>
          <a:p>
            <a:r>
              <a:rPr lang="en-US" sz="1800" dirty="0"/>
              <a:t>PMU/ relay event data requested from 25 surrounding solar facilities; 20 submitted PMU data</a:t>
            </a:r>
          </a:p>
          <a:p>
            <a:r>
              <a:rPr lang="en-US" sz="1800" dirty="0"/>
              <a:t>Wind/BESS reduction insignificant</a:t>
            </a:r>
          </a:p>
          <a:p>
            <a:r>
              <a:rPr lang="en-US" sz="1800" dirty="0"/>
              <a:t>RFIs sent to 8 facilities with due date of Feb. 24</a:t>
            </a:r>
          </a:p>
          <a:p>
            <a:r>
              <a:rPr lang="en-US" sz="1800" dirty="0"/>
              <a:t>Several facilities involved in Odessa events did not see voltage excursions large enough to test mitigation actions; others initially show an improvement in performance (less inverter tripping)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8B841-7452-4E37-89E9-5408D140A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0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9F16-CC86-4136-BFE4-8ECBC8DD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PMU Voltage During Event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BE3422A-D6E6-4D40-A958-8B67D8A2A8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016" y="902493"/>
            <a:ext cx="5161915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94AB8-4FC8-4629-A626-20A40A9E1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E5BD-C12F-4949-960D-8735E3A6AAAB}"/>
              </a:ext>
            </a:extLst>
          </p:cNvPr>
          <p:cNvSpPr txBox="1"/>
          <p:nvPr/>
        </p:nvSpPr>
        <p:spPr>
          <a:xfrm>
            <a:off x="5841507" y="902493"/>
            <a:ext cx="5944093" cy="3311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68" indent="-257168" defTabSz="68578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951" dirty="0">
                <a:solidFill>
                  <a:schemeClr val="tx2"/>
                </a:solidFill>
              </a:rPr>
              <a:t>Lowest voltage of 0.677 pu recorded at 138 kV station close to fault</a:t>
            </a:r>
          </a:p>
          <a:p>
            <a:pPr marL="257168" indent="-257168" defTabSz="68578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951" dirty="0">
                <a:solidFill>
                  <a:schemeClr val="tx2"/>
                </a:solidFill>
              </a:rPr>
              <a:t>Highest voltage of 1.088 pu recorded at 69 KV station in Far West Texas</a:t>
            </a:r>
          </a:p>
          <a:p>
            <a:pPr marL="257168" indent="-257168" defTabSz="68578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951" dirty="0">
                <a:solidFill>
                  <a:schemeClr val="tx2"/>
                </a:solidFill>
              </a:rPr>
              <a:t>Lowest recorded voltage on 345 kV system was 0.878 pu; highest was 1.07 pu</a:t>
            </a:r>
          </a:p>
          <a:p>
            <a:pPr marL="257168" indent="-257168" defTabSz="68578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951" dirty="0">
                <a:solidFill>
                  <a:schemeClr val="tx2"/>
                </a:solidFill>
              </a:rPr>
              <a:t>Voltage remained within NOG VRT “No Trip Zone”</a:t>
            </a:r>
          </a:p>
          <a:p>
            <a:pPr marL="257168" indent="-257168" defTabSz="68578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951" dirty="0">
                <a:solidFill>
                  <a:schemeClr val="tx2"/>
                </a:solidFill>
              </a:rPr>
              <a:t>Phase angle jumps in West Texas in the 10-to-15-degree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93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2133605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2F0925-3B0A-418E-B0C8-FF9AE02BB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21652</TotalTime>
  <Words>254</Words>
  <Application>Microsoft Office PowerPoint</Application>
  <PresentationFormat>Widescreen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1_Custom Design</vt:lpstr>
      <vt:lpstr>1_Office Theme</vt:lpstr>
      <vt:lpstr>2_Office Theme</vt:lpstr>
      <vt:lpstr>3_Office Theme</vt:lpstr>
      <vt:lpstr>2_Custom Design</vt:lpstr>
      <vt:lpstr>PowerPoint Presentation</vt:lpstr>
      <vt:lpstr>January 23 Event Overview</vt:lpstr>
      <vt:lpstr>PMU Voltage During Event</vt:lpstr>
      <vt:lpstr>PowerPoint Presentation</vt:lpstr>
    </vt:vector>
  </TitlesOfParts>
  <Manager/>
  <Company>The Electric Reliability Council of Texas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Pysh, Danya</dc:creator>
  <cp:keywords/>
  <dc:description/>
  <cp:lastModifiedBy>Gravois, Patrick</cp:lastModifiedBy>
  <cp:revision>722</cp:revision>
  <cp:lastPrinted>2021-11-22T18:26:12Z</cp:lastPrinted>
  <dcterms:created xsi:type="dcterms:W3CDTF">2016-01-21T15:20:31Z</dcterms:created>
  <dcterms:modified xsi:type="dcterms:W3CDTF">2023-02-13T17:02:19Z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