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9"/>
  </p:notesMasterIdLst>
  <p:handoutMasterIdLst>
    <p:handoutMasterId r:id="rId10"/>
  </p:handoutMasterIdLst>
  <p:sldIdLst>
    <p:sldId id="273" r:id="rId6"/>
    <p:sldId id="257" r:id="rId7"/>
    <p:sldId id="272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3189936-3B11-9B26-DD19-6D04E0DF9E0E}" name="Orlandini, Phil" initials="OP" userId="S::Omero.Orlandini@ercot.com::164d15f6-3d25-4705-8585-de43bff6e4df" providerId="AD"/>
  <p188:author id="{3AB90AF4-6476-CBBA-35EC-E7E20BFEEFAA}" name="Garza, Thelma" initials="GT" userId="S::Thelma.Garza@ercot.com::9ae00a2b-664c-4ce8-a0fd-2418b2b87e0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8" d="100"/>
          <a:sy n="78" d="100"/>
        </p:scale>
        <p:origin x="648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8/10/relationships/authors" Target="author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  <a:lvl4pPr>
              <a:defRPr sz="20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9F02086-28CF-45C1-BA48-2E9368A35D14}"/>
              </a:ext>
            </a:extLst>
          </p:cNvPr>
          <p:cNvSpPr txBox="1"/>
          <p:nvPr/>
        </p:nvSpPr>
        <p:spPr>
          <a:xfrm>
            <a:off x="3581400" y="1600200"/>
            <a:ext cx="547754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ERCOT Staff </a:t>
            </a:r>
          </a:p>
          <a:p>
            <a:endParaRPr lang="en-US" sz="2400" b="1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Mark Patterson</a:t>
            </a:r>
          </a:p>
          <a:p>
            <a:r>
              <a:rPr lang="en-US" dirty="0"/>
              <a:t>Manager Demand Integration</a:t>
            </a:r>
          </a:p>
          <a:p>
            <a:endParaRPr lang="en-US" dirty="0"/>
          </a:p>
          <a:p>
            <a:r>
              <a:rPr lang="en-US" dirty="0"/>
              <a:t>DSWG</a:t>
            </a:r>
          </a:p>
          <a:p>
            <a:r>
              <a:rPr lang="en-US" dirty="0"/>
              <a:t>February 13, 2023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019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609600"/>
            <a:ext cx="8610600" cy="5715000"/>
          </a:xfrm>
        </p:spPr>
        <p:txBody>
          <a:bodyPr/>
          <a:lstStyle/>
          <a:p>
            <a:pPr marL="457200" lvl="1" indent="0">
              <a:spcBef>
                <a:spcPts val="0"/>
              </a:spcBef>
              <a:buNone/>
              <a:defRPr/>
            </a:pPr>
            <a:endParaRPr lang="en-US" altLang="en-US" sz="1200" dirty="0">
              <a:latin typeface="+mj-lt"/>
            </a:endParaRPr>
          </a:p>
          <a:p>
            <a:pPr marL="0" indent="0">
              <a:buNone/>
              <a:defRPr/>
            </a:pPr>
            <a:r>
              <a:rPr lang="en-US" sz="1400" dirty="0">
                <a:latin typeface="+mj-lt"/>
              </a:rPr>
              <a:t>Prior to 2012-Availability Failure, Event Performance, 2 consecutive test failures </a:t>
            </a:r>
          </a:p>
          <a:p>
            <a:pPr marL="571500" lvl="1" indent="-171450">
              <a:defRPr/>
            </a:pPr>
            <a:r>
              <a:rPr lang="en-US" sz="1200" dirty="0">
                <a:latin typeface="+mj-lt"/>
              </a:rPr>
              <a:t>Six Month Suspension of Resource or QSE or Both </a:t>
            </a:r>
          </a:p>
          <a:p>
            <a:pPr marL="571500" lvl="1" indent="-171450">
              <a:defRPr/>
            </a:pPr>
            <a:r>
              <a:rPr lang="en-US" sz="1200" dirty="0">
                <a:latin typeface="+mj-lt"/>
              </a:rPr>
              <a:t>Suspension letter from ERCOT legal, Corrective Action Plan, Reinstatement Test</a:t>
            </a:r>
          </a:p>
          <a:p>
            <a:pPr marL="571500" lvl="1" indent="-171450">
              <a:defRPr/>
            </a:pPr>
            <a:endParaRPr lang="en-US" sz="1200" dirty="0">
              <a:latin typeface="+mj-lt"/>
            </a:endParaRPr>
          </a:p>
          <a:p>
            <a:pPr marL="0" indent="0">
              <a:buNone/>
              <a:defRPr/>
            </a:pPr>
            <a:r>
              <a:rPr lang="en-US" sz="1400" dirty="0">
                <a:latin typeface="+mj-lt"/>
              </a:rPr>
              <a:t>2012-Graduated scale for Suspension of Resource or QSE or Both</a:t>
            </a:r>
          </a:p>
          <a:p>
            <a:pPr marL="571500" lvl="1" indent="-171450">
              <a:defRPr/>
            </a:pPr>
            <a:r>
              <a:rPr lang="en-US" sz="1200" dirty="0">
                <a:latin typeface="+mj-lt"/>
              </a:rPr>
              <a:t>QSE Event Performance failure </a:t>
            </a:r>
          </a:p>
          <a:p>
            <a:pPr marL="971550" lvl="2" indent="-171450">
              <a:defRPr/>
            </a:pPr>
            <a:r>
              <a:rPr lang="en-US" sz="1200" dirty="0">
                <a:latin typeface="+mj-lt"/>
              </a:rPr>
              <a:t>≥ 0.75 but less than 0.95 – Suspension for 1 Standard Contract Term</a:t>
            </a:r>
          </a:p>
          <a:p>
            <a:pPr marL="971550" lvl="2" indent="-171450">
              <a:defRPr/>
            </a:pPr>
            <a:r>
              <a:rPr lang="en-US" sz="1200" dirty="0">
                <a:latin typeface="+mj-lt"/>
              </a:rPr>
              <a:t>≥ 0.30 but less than 0.75  - Suspension for 2 Standard Contract Terms</a:t>
            </a:r>
          </a:p>
          <a:p>
            <a:pPr marL="971550" lvl="2" indent="-171450">
              <a:defRPr/>
            </a:pPr>
            <a:r>
              <a:rPr lang="en-US" sz="1200" dirty="0">
                <a:latin typeface="+mj-lt"/>
              </a:rPr>
              <a:t>less than 0.30 - Suspension for 3 Standard Contract Terms</a:t>
            </a:r>
          </a:p>
          <a:p>
            <a:pPr marL="571500" lvl="1" indent="-171450">
              <a:defRPr/>
            </a:pPr>
            <a:r>
              <a:rPr lang="en-US" sz="1200" dirty="0">
                <a:latin typeface="+mj-lt"/>
              </a:rPr>
              <a:t>QSE Availability failure – 1 Standard Contract Term Suspension</a:t>
            </a:r>
          </a:p>
          <a:p>
            <a:pPr marL="571500" lvl="1" indent="-171450">
              <a:defRPr/>
            </a:pPr>
            <a:r>
              <a:rPr lang="en-US" sz="1200" dirty="0">
                <a:latin typeface="+mj-lt"/>
              </a:rPr>
              <a:t>2 Consecutive Test Failures - 1 Standard Contract Term Suspension</a:t>
            </a:r>
          </a:p>
          <a:p>
            <a:pPr marL="571500" lvl="1" indent="-171450">
              <a:defRPr/>
            </a:pPr>
            <a:r>
              <a:rPr lang="en-US" sz="1200" dirty="0">
                <a:latin typeface="+mj-lt"/>
              </a:rPr>
              <a:t>Suspension Letter from ERCOT legal, Possible administrative penalties from PUC, Corrective Action Plan, Reinstatement Test and if ERCOT suspends qualification of an ERS Resource or a QSE representing an ERS Resource due to failure to meet performance obligations, ERCOT may revoke and recoup all payments for the ERS Contract Period associated with that ERS Resource. </a:t>
            </a:r>
          </a:p>
          <a:p>
            <a:pPr marL="571500" lvl="1" indent="-171450">
              <a:defRPr/>
            </a:pPr>
            <a:endParaRPr lang="en-US" sz="1200" i="1" dirty="0">
              <a:latin typeface="+mj-lt"/>
            </a:endParaRPr>
          </a:p>
          <a:p>
            <a:pPr marL="0" indent="0">
              <a:buNone/>
              <a:defRPr/>
            </a:pPr>
            <a:r>
              <a:rPr lang="en-US" sz="1400" dirty="0">
                <a:latin typeface="+mj-lt"/>
              </a:rPr>
              <a:t>2014 NPRR564 - Introduces payment reductions for non-performance in a single ERS Standard Contract Term but removes mandatory suspensions</a:t>
            </a:r>
          </a:p>
          <a:p>
            <a:pPr marL="0" indent="0">
              <a:buNone/>
              <a:defRPr/>
            </a:pPr>
            <a:endParaRPr lang="en-US" sz="1400" dirty="0">
              <a:latin typeface="+mj-lt"/>
            </a:endParaRPr>
          </a:p>
          <a:p>
            <a:pPr marL="0" indent="0">
              <a:buNone/>
              <a:defRPr/>
            </a:pPr>
            <a:r>
              <a:rPr lang="en-US" sz="1400" dirty="0">
                <a:latin typeface="+mj-lt"/>
              </a:rPr>
              <a:t>2018 NPRR846 - sets the ERSTESTPF to lower values (accelerated payment reductions) and in some instances to zero for ERS Resources with three consecutive test failures in a 365-day period.  </a:t>
            </a:r>
          </a:p>
          <a:p>
            <a:pPr lvl="1">
              <a:defRPr/>
            </a:pPr>
            <a:r>
              <a:rPr lang="en-US" sz="1200" dirty="0">
                <a:latin typeface="+mj-lt"/>
              </a:rPr>
              <a:t>Expectation was that QSEs would self-manage poor performers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Failure Penalties – Past to Present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53051-2B8C-455B-9A29-C7FC1FE27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to Reconsider Mandatory Suspensions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A1E094-B58F-46CC-A93B-F7C4219B3E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99821"/>
          </a:xfrm>
        </p:spPr>
        <p:txBody>
          <a:bodyPr/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effectLst/>
                <a:ea typeface="Times New Roman" panose="02020603050405020304" pitchFamily="18" charset="0"/>
              </a:rPr>
              <a:t>July 13, 2022 ERS deployment Event was first “non-performance” of ERCOT-Wide ERS Fleet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ffectLst/>
              <a:ea typeface="Calibri" panose="020F0502020204030204" pitchFamily="34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effectLst/>
                <a:ea typeface="Times New Roman" panose="02020603050405020304" pitchFamily="18" charset="0"/>
              </a:rPr>
              <a:t>ERCOT has observed that testing performance has been on a downward trend</a:t>
            </a:r>
          </a:p>
          <a:p>
            <a:pPr lvl="1">
              <a:spcBef>
                <a:spcPts val="0"/>
              </a:spcBef>
            </a:pPr>
            <a:r>
              <a:rPr lang="en-US" sz="1200" dirty="0">
                <a:effectLst/>
                <a:ea typeface="Times New Roman" panose="02020603050405020304" pitchFamily="18" charset="0"/>
              </a:rPr>
              <a:t>Poor resource test performance is an indicator that ERS resources/QSEs are not adequately prepared to respond to deployment instructions</a:t>
            </a:r>
          </a:p>
          <a:p>
            <a:pPr lvl="1">
              <a:spcBef>
                <a:spcPts val="0"/>
              </a:spcBef>
            </a:pPr>
            <a:endParaRPr lang="en-US" sz="1200" dirty="0"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ea typeface="Times New Roman" panose="02020603050405020304" pitchFamily="18" charset="0"/>
              </a:rPr>
              <a:t>Replacing mandatory suspensions with payment reductions for non-performance was implemented based on the expectation that QSEs would self-manage their ERS portfolios. </a:t>
            </a:r>
            <a:endParaRPr lang="en-US" sz="1400" dirty="0">
              <a:effectLst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ffectLst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ea typeface="Times New Roman" panose="02020603050405020304" pitchFamily="18" charset="0"/>
              </a:rPr>
              <a:t>Based on the downward trend in testing performance ERCOT w</a:t>
            </a:r>
            <a:r>
              <a:rPr lang="en-US" sz="1400" dirty="0">
                <a:effectLst/>
                <a:ea typeface="Times New Roman" panose="02020603050405020304" pitchFamily="18" charset="0"/>
              </a:rPr>
              <a:t>ill be revisiting </a:t>
            </a:r>
            <a:r>
              <a:rPr lang="en-US" sz="1400" dirty="0">
                <a:ea typeface="Times New Roman" panose="02020603050405020304" pitchFamily="18" charset="0"/>
              </a:rPr>
              <a:t>our </a:t>
            </a:r>
            <a:r>
              <a:rPr lang="en-US" sz="1400" dirty="0">
                <a:effectLst/>
                <a:ea typeface="Times New Roman" panose="02020603050405020304" pitchFamily="18" charset="0"/>
              </a:rPr>
              <a:t>procedures </a:t>
            </a:r>
            <a:r>
              <a:rPr lang="en-US" sz="1400" dirty="0">
                <a:ea typeface="Times New Roman" panose="02020603050405020304" pitchFamily="18" charset="0"/>
              </a:rPr>
              <a:t>pertaining to ERS resource/QSE </a:t>
            </a:r>
            <a:r>
              <a:rPr lang="en-US" sz="1400" dirty="0">
                <a:effectLst/>
                <a:ea typeface="Times New Roman" panose="02020603050405020304" pitchFamily="18" charset="0"/>
              </a:rPr>
              <a:t>suspensions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ffectLst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400" dirty="0">
                <a:effectLst/>
                <a:ea typeface="Times New Roman" panose="02020603050405020304" pitchFamily="18" charset="0"/>
              </a:rPr>
              <a:t>Even though mandatory suspensions were removed in NPRR 564 ERCOT has maintained the discretion to suspend resources and/or QSEs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66170E-B017-4FB3-91C1-9C0DC5A478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45209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2" ma:contentTypeDescription="Create a new document." ma:contentTypeScope="" ma:versionID="9392a42241bc506ffd33e3ca0191f2d9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91A4FDD-7D2E-4E4A-8875-2A136DAE93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479</TotalTime>
  <Words>361</Words>
  <Application>Microsoft Office PowerPoint</Application>
  <PresentationFormat>On-screen Show (4:3)</PresentationFormat>
  <Paragraphs>42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PowerPoint Presentation</vt:lpstr>
      <vt:lpstr>Failure Penalties – Past to Present</vt:lpstr>
      <vt:lpstr>ERCOT to Reconsider Mandatory Suspensions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Garza, Thelma</cp:lastModifiedBy>
  <cp:revision>49</cp:revision>
  <cp:lastPrinted>2016-01-21T20:53:15Z</cp:lastPrinted>
  <dcterms:created xsi:type="dcterms:W3CDTF">2016-01-21T15:20:31Z</dcterms:created>
  <dcterms:modified xsi:type="dcterms:W3CDTF">2023-02-13T16:37:31Z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