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3" r:id="rId10"/>
    <p:sldId id="356" r:id="rId11"/>
    <p:sldId id="704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20" d="100"/>
          <a:sy n="120" d="100"/>
        </p:scale>
        <p:origin x="12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February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February 9,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7724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2">
              <a:tabLst>
                <a:tab pos="2117725" algn="l"/>
              </a:tabLst>
            </a:pPr>
            <a:r>
              <a:rPr lang="en-US" sz="1400" dirty="0"/>
              <a:t>Includes initial draft of key projects by system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None</a:t>
            </a:r>
            <a:endParaRPr lang="en-US" sz="1400" dirty="0"/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Next meeting is 2/16/2023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419600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February Release – </a:t>
            </a:r>
            <a:r>
              <a:rPr lang="en-US" sz="1600" b="1" dirty="0">
                <a:latin typeface="Arial" panose="020B0604020202020204" pitchFamily="34" charset="0"/>
              </a:rPr>
              <a:t>R1</a:t>
            </a:r>
            <a:r>
              <a:rPr lang="en-US" sz="1600" dirty="0">
                <a:latin typeface="Arial" panose="020B0604020202020204" pitchFamily="34" charset="0"/>
              </a:rPr>
              <a:t> – 1/31/2023-2/2/2023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NPRR1020(a)	</a:t>
            </a:r>
            <a:r>
              <a:rPr lang="en-US" sz="1400" kern="0" dirty="0"/>
              <a:t>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Allow Some Integrated Energy Storage Designs to Calculate Internal Loads</a:t>
            </a:r>
            <a:endParaRPr lang="en-US" sz="1300" kern="0" dirty="0"/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r>
              <a:rPr lang="en-US" sz="1300" kern="0" dirty="0"/>
              <a:t>EPS Metering portion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600" kern="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March Release – </a:t>
            </a:r>
            <a:r>
              <a:rPr lang="en-US" sz="1600" b="1" dirty="0">
                <a:latin typeface="Arial" panose="020B0604020202020204" pitchFamily="34" charset="0"/>
              </a:rPr>
              <a:t>R2</a:t>
            </a:r>
            <a:r>
              <a:rPr lang="en-US" sz="1600" dirty="0">
                <a:latin typeface="Arial" panose="020B0604020202020204" pitchFamily="34" charset="0"/>
              </a:rPr>
              <a:t> – 3/28/2023-3/30/2023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NPRR1040	</a:t>
            </a:r>
            <a:r>
              <a:rPr lang="en-US" sz="1400" kern="0" dirty="0"/>
              <a:t>– </a:t>
            </a: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Compliance Metrics for Ancillary Service Supply Responsibility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600" kern="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June Release – </a:t>
            </a:r>
            <a:r>
              <a:rPr lang="en-US" sz="1600" b="1" dirty="0">
                <a:latin typeface="Arial" panose="020B0604020202020204" pitchFamily="34" charset="0"/>
              </a:rPr>
              <a:t>R3</a:t>
            </a:r>
            <a:r>
              <a:rPr lang="en-US" sz="1600" dirty="0">
                <a:latin typeface="Arial" panose="020B0604020202020204" pitchFamily="34" charset="0"/>
              </a:rPr>
              <a:t> – 6/6/2023-6/8/2023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NPRR863	</a:t>
            </a:r>
            <a:r>
              <a:rPr lang="en-US" sz="1400" kern="0" dirty="0"/>
              <a:t>– Creation of ERCOT Contingency Reserve Service (ECRS) and Revisions to 			Responsive Reserve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NPRR1085	</a:t>
            </a:r>
            <a:r>
              <a:rPr lang="en-US" sz="1400" kern="0" dirty="0"/>
              <a:t>– Ensuring Continuous Validity of PRC and Dispatch through Timely Changes to 		Resource Telemetry and COPs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NPRR1096(b)	</a:t>
            </a:r>
            <a:r>
              <a:rPr lang="en-US" sz="1400" kern="0" dirty="0"/>
              <a:t>– Require Sustained Two-Hour Capability for ECRS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NPRR1148	– Language Cleanup Related to ERCOT Contingency Reserve Service (ECRS)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OBDRR043	– Related to NPRR1148, Language Cleanup Related to ECRS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3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1059937"/>
              </p:ext>
            </p:extLst>
          </p:nvPr>
        </p:nvGraphicFramePr>
        <p:xfrm>
          <a:off x="160280" y="798447"/>
          <a:ext cx="8839200" cy="2878417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SCR789</a:t>
                      </a:r>
                      <a:r>
                        <a:rPr kumimoji="0" lang="en-US" sz="105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Ph2</a:t>
                      </a: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 Invoice and Credit Exposure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1" y="3333897"/>
            <a:ext cx="49517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May 2023 – Jan. 2024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5046"/>
            <a:ext cx="250530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10585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484,825(b),826,829,841,857,879,885,904,918,930,936,941,962,963,965,975,987,995,1004,1006,1007,1019,1023,1026,1030,1032,1034,1057, 1077,1092(b),1105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1276786" y="1306854"/>
            <a:ext cx="370549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50298" y="1304620"/>
            <a:ext cx="37054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75FEC4B0-ABBD-4905-A404-5FEF6E94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254955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3/10</a:t>
            </a:r>
            <a:endParaRPr lang="en-US" sz="1200" kern="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708877" y="1631339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741" y="265559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CB75C43-BBE5-4C7F-8EA2-CA00394482E0}"/>
              </a:ext>
            </a:extLst>
          </p:cNvPr>
          <p:cNvCxnSpPr>
            <a:cxnSpLocks/>
          </p:cNvCxnSpPr>
          <p:nvPr/>
        </p:nvCxnSpPr>
        <p:spPr>
          <a:xfrm flipV="1">
            <a:off x="1373592" y="2753637"/>
            <a:ext cx="3376716" cy="1794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31442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July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676610" y="1287617"/>
            <a:ext cx="37054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FBFF65-F285-4A90-9C51-F616B569D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149" y="3809716"/>
            <a:ext cx="7615846" cy="123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978415"/>
              </p:ext>
            </p:extLst>
          </p:nvPr>
        </p:nvGraphicFramePr>
        <p:xfrm>
          <a:off x="152400" y="784283"/>
          <a:ext cx="8839200" cy="5406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NPRR1095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w/TX SET 5.0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Mass System “County Name” File Updates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Expected completion in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42839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  <a:endParaRPr lang="en-US" sz="1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piece - </a:t>
                      </a: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Project approved to start in Q2 – R5 2023 Go-Live target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4769613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Approved DC Tie Schedules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for a </a:t>
                      </a:r>
                      <a:r>
                        <a:rPr lang="en-US" sz="1200" b="0" i="0" u="none" strike="sng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Q1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Q2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0732786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ERS Winter Storm Uri Lessons Learned Changes and Other ERS Items</a:t>
                      </a:r>
                      <a:endParaRPr lang="en-US" sz="1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Project approved to start in Q2 2023 – R5 2023 Go-Live target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9906748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RUC Opt-Out Provision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6441889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Elimination of Unsecured Credit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Project approved to start in Q2 2023 – R5 2023 Go-Live target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8158261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 a Posting Requirement to the Exceptional Fuel Cost Submission Process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Project approved to start in Q2 2023 – R5 2023 Go-Live target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202386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33581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634156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1 of 2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313445"/>
              </p:ext>
            </p:extLst>
          </p:nvPr>
        </p:nvGraphicFramePr>
        <p:xfrm>
          <a:off x="152400" y="892914"/>
          <a:ext cx="8839200" cy="4987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76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implementation of the gray box in this section, specifically the increasing of granularity for SCED disclosure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for a Q2 2023 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663559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Project approved to start in March 2023 – 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9709388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PGRR066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Interconnection Request Cancellation and Creation of Inactive 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8654937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PGRR076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Improvements to Generation Resource Interconnection or Change Request (GINR) Process</a:t>
                      </a:r>
                      <a:endParaRPr lang="en-US" sz="1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0665421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2 of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574CF-9DD2-48CF-8E51-2D1EE57F9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0"/>
            <a:ext cx="4519078" cy="137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1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826763"/>
              </p:ext>
            </p:extLst>
          </p:nvPr>
        </p:nvGraphicFramePr>
        <p:xfrm>
          <a:off x="89933" y="1208166"/>
          <a:ext cx="8955921" cy="1146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None this month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172907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961141"/>
              </p:ext>
            </p:extLst>
          </p:nvPr>
        </p:nvGraphicFramePr>
        <p:xfrm>
          <a:off x="3769749" y="9906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360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96240" y="1295400"/>
            <a:ext cx="6477000" cy="838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will be February 16, 2023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Draft agenda:</a:t>
            </a:r>
            <a:endParaRPr lang="en-US" sz="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74657D-A57A-4601-B2D9-AA76339D4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133600"/>
            <a:ext cx="7297168" cy="355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445737</TotalTime>
  <Words>938</Words>
  <Application>Microsoft Office PowerPoint</Application>
  <PresentationFormat>On-screen Show (4:3)</PresentationFormat>
  <Paragraphs>322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Roboto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2023 Release Targets – Approved NPRRs / SCRs / xGRRs </vt:lpstr>
      <vt:lpstr>Additional Project Status Information</vt:lpstr>
      <vt:lpstr>Additional Project Status Information</vt:lpstr>
      <vt:lpstr>Priority / Rank Options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3109</cp:revision>
  <cp:lastPrinted>2022-08-13T23:36:00Z</cp:lastPrinted>
  <dcterms:created xsi:type="dcterms:W3CDTF">2016-01-21T15:20:31Z</dcterms:created>
  <dcterms:modified xsi:type="dcterms:W3CDTF">2023-02-07T21:01:54Z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