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2" r:id="rId4"/>
    <p:sldMasterId id="2147483668" r:id="rId5"/>
    <p:sldMasterId id="2147483670" r:id="rId6"/>
  </p:sldMasterIdLst>
  <p:notesMasterIdLst>
    <p:notesMasterId r:id="rId12"/>
  </p:notesMasterIdLst>
  <p:handoutMasterIdLst>
    <p:handoutMasterId r:id="rId13"/>
  </p:handoutMasterIdLst>
  <p:sldIdLst>
    <p:sldId id="260" r:id="rId7"/>
    <p:sldId id="424" r:id="rId8"/>
    <p:sldId id="421" r:id="rId9"/>
    <p:sldId id="422" r:id="rId10"/>
    <p:sldId id="423" r:id="rId1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AE0D528A-27EB-A1C2-9572-55229C3671D4}" name="ERCOT" initials="ERCOT" userId="ERCOT" providerId="None"/>
  <p188:author id="{3CF8B2DB-4422-FE44-E6A0-E9F6A7BD7D19}" name="Hinojosa, Luis" initials="HL" userId="S::JoseLuis.Hinojosa@ercot.com::0abb1bae-9833-48f0-96c3-80292fd0fd86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67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02" autoAdjust="0"/>
    <p:restoredTop sz="96357" autoAdjust="0"/>
  </p:normalViewPr>
  <p:slideViewPr>
    <p:cSldViewPr showGuides="1">
      <p:cViewPr varScale="1">
        <p:scale>
          <a:sx n="125" d="100"/>
          <a:sy n="125" d="100"/>
        </p:scale>
        <p:origin x="1488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handoutMaster" Target="handoutMasters/handoutMaster1.xml"/><Relationship Id="rId18" Type="http://schemas.microsoft.com/office/2018/10/relationships/authors" Target="author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ercot.com\users\alee\Meetings\ROS\202212_COP_Monthly_Error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ercot.com\users\alee\Meetings\ROS\202212_COP_Monthly_Error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200" b="1" i="0" baseline="0">
                <a:effectLst/>
              </a:rPr>
              <a:t>COP Error: MAE vs. Average Error (Dec. 2022)</a:t>
            </a:r>
            <a:endParaRPr lang="en-US" sz="1200" b="1"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6266139378317621"/>
          <c:y val="0.17738265386087865"/>
          <c:w val="0.80445370337676414"/>
          <c:h val="0.68221485143537364"/>
        </c:manualLayout>
      </c:layout>
      <c:barChart>
        <c:barDir val="col"/>
        <c:grouping val="clustered"/>
        <c:varyColors val="0"/>
        <c:ser>
          <c:idx val="1"/>
          <c:order val="1"/>
          <c:tx>
            <c:strRef>
              <c:f>Chart!$C$1</c:f>
              <c:strCache>
                <c:ptCount val="1"/>
                <c:pt idx="0">
                  <c:v>Mean Absolute Error (MAE)</c:v>
                </c:pt>
              </c:strCache>
            </c:strRef>
          </c:tx>
          <c:spPr>
            <a:solidFill>
              <a:srgbClr val="5B6770"/>
            </a:solidFill>
            <a:ln>
              <a:noFill/>
            </a:ln>
            <a:effectLst/>
          </c:spPr>
          <c:invertIfNegative val="0"/>
          <c:dPt>
            <c:idx val="15"/>
            <c:invertIfNegative val="0"/>
            <c:bubble3D val="0"/>
            <c:spPr>
              <a:solidFill>
                <a:srgbClr val="00AEC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04BB-48FB-9A64-EE58D55485C7}"/>
              </c:ext>
            </c:extLst>
          </c:dPt>
          <c:dPt>
            <c:idx val="16"/>
            <c:invertIfNegative val="0"/>
            <c:bubble3D val="0"/>
            <c:spPr>
              <a:solidFill>
                <a:srgbClr val="00AEC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04BB-48FB-9A64-EE58D55485C7}"/>
              </c:ext>
            </c:extLst>
          </c:dPt>
          <c:dPt>
            <c:idx val="17"/>
            <c:invertIfNegative val="0"/>
            <c:bubble3D val="0"/>
            <c:spPr>
              <a:solidFill>
                <a:srgbClr val="00AEC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04BB-48FB-9A64-EE58D55485C7}"/>
              </c:ext>
            </c:extLst>
          </c:dPt>
          <c:dPt>
            <c:idx val="18"/>
            <c:invertIfNegative val="0"/>
            <c:bubble3D val="0"/>
            <c:spPr>
              <a:solidFill>
                <a:srgbClr val="00AEC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04BB-48FB-9A64-EE58D55485C7}"/>
              </c:ext>
            </c:extLst>
          </c:dPt>
          <c:dPt>
            <c:idx val="19"/>
            <c:invertIfNegative val="0"/>
            <c:bubble3D val="0"/>
            <c:spPr>
              <a:solidFill>
                <a:srgbClr val="00AEC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04BB-48FB-9A64-EE58D55485C7}"/>
              </c:ext>
            </c:extLst>
          </c:dPt>
          <c:dPt>
            <c:idx val="20"/>
            <c:invertIfNegative val="0"/>
            <c:bubble3D val="0"/>
            <c:spPr>
              <a:solidFill>
                <a:srgbClr val="00AEC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04BB-48FB-9A64-EE58D55485C7}"/>
              </c:ext>
            </c:extLst>
          </c:dPt>
          <c:dPt>
            <c:idx val="21"/>
            <c:invertIfNegative val="0"/>
            <c:bubble3D val="0"/>
            <c:spPr>
              <a:solidFill>
                <a:srgbClr val="00AEC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04BB-48FB-9A64-EE58D55485C7}"/>
              </c:ext>
            </c:extLst>
          </c:dPt>
          <c:dPt>
            <c:idx val="22"/>
            <c:invertIfNegative val="0"/>
            <c:bubble3D val="0"/>
            <c:spPr>
              <a:solidFill>
                <a:srgbClr val="00AEC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04BB-48FB-9A64-EE58D55485C7}"/>
              </c:ext>
            </c:extLst>
          </c:dPt>
          <c:dPt>
            <c:idx val="23"/>
            <c:invertIfNegative val="0"/>
            <c:bubble3D val="0"/>
            <c:spPr>
              <a:solidFill>
                <a:srgbClr val="00AEC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04BB-48FB-9A64-EE58D55485C7}"/>
              </c:ext>
            </c:extLst>
          </c:dPt>
          <c:dPt>
            <c:idx val="24"/>
            <c:invertIfNegative val="0"/>
            <c:bubble3D val="0"/>
            <c:spPr>
              <a:solidFill>
                <a:srgbClr val="00AEC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3-04BB-48FB-9A64-EE58D55485C7}"/>
              </c:ext>
            </c:extLst>
          </c:dPt>
          <c:dPt>
            <c:idx val="25"/>
            <c:invertIfNegative val="0"/>
            <c:bubble3D val="0"/>
            <c:spPr>
              <a:solidFill>
                <a:srgbClr val="00AEC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5-04BB-48FB-9A64-EE58D55485C7}"/>
              </c:ext>
            </c:extLst>
          </c:dPt>
          <c:dPt>
            <c:idx val="26"/>
            <c:invertIfNegative val="0"/>
            <c:bubble3D val="0"/>
            <c:spPr>
              <a:solidFill>
                <a:srgbClr val="00AEC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7-04BB-48FB-9A64-EE58D55485C7}"/>
              </c:ext>
            </c:extLst>
          </c:dPt>
          <c:dPt>
            <c:idx val="27"/>
            <c:invertIfNegative val="0"/>
            <c:bubble3D val="0"/>
            <c:spPr>
              <a:solidFill>
                <a:srgbClr val="00AEC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9-04BB-48FB-9A64-EE58D55485C7}"/>
              </c:ext>
            </c:extLst>
          </c:dPt>
          <c:dPt>
            <c:idx val="28"/>
            <c:invertIfNegative val="0"/>
            <c:bubble3D val="0"/>
            <c:spPr>
              <a:solidFill>
                <a:srgbClr val="00AEC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B-04BB-48FB-9A64-EE58D55485C7}"/>
              </c:ext>
            </c:extLst>
          </c:dPt>
          <c:dPt>
            <c:idx val="29"/>
            <c:invertIfNegative val="0"/>
            <c:bubble3D val="0"/>
            <c:spPr>
              <a:solidFill>
                <a:srgbClr val="00AEC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D-04BB-48FB-9A64-EE58D55485C7}"/>
              </c:ext>
            </c:extLst>
          </c:dPt>
          <c:dPt>
            <c:idx val="30"/>
            <c:invertIfNegative val="0"/>
            <c:bubble3D val="0"/>
            <c:spPr>
              <a:solidFill>
                <a:srgbClr val="00AEC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F-04BB-48FB-9A64-EE58D55485C7}"/>
              </c:ext>
            </c:extLst>
          </c:dPt>
          <c:dPt>
            <c:idx val="31"/>
            <c:invertIfNegative val="0"/>
            <c:bubble3D val="0"/>
            <c:spPr>
              <a:solidFill>
                <a:srgbClr val="00AEC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1-04BB-48FB-9A64-EE58D55485C7}"/>
              </c:ext>
            </c:extLst>
          </c:dPt>
          <c:dPt>
            <c:idx val="32"/>
            <c:invertIfNegative val="0"/>
            <c:bubble3D val="0"/>
            <c:spPr>
              <a:solidFill>
                <a:srgbClr val="00AEC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3-04BB-48FB-9A64-EE58D55485C7}"/>
              </c:ext>
            </c:extLst>
          </c:dPt>
          <c:dPt>
            <c:idx val="33"/>
            <c:invertIfNegative val="0"/>
            <c:bubble3D val="0"/>
            <c:spPr>
              <a:solidFill>
                <a:srgbClr val="00AEC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5-04BB-48FB-9A64-EE58D55485C7}"/>
              </c:ext>
            </c:extLst>
          </c:dPt>
          <c:dPt>
            <c:idx val="34"/>
            <c:invertIfNegative val="0"/>
            <c:bubble3D val="0"/>
            <c:spPr>
              <a:solidFill>
                <a:srgbClr val="00AEC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7-04BB-48FB-9A64-EE58D55485C7}"/>
              </c:ext>
            </c:extLst>
          </c:dPt>
          <c:dPt>
            <c:idx val="35"/>
            <c:invertIfNegative val="0"/>
            <c:bubble3D val="0"/>
            <c:spPr>
              <a:solidFill>
                <a:srgbClr val="00AEC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9-04BB-48FB-9A64-EE58D55485C7}"/>
              </c:ext>
            </c:extLst>
          </c:dPt>
          <c:dPt>
            <c:idx val="36"/>
            <c:invertIfNegative val="0"/>
            <c:bubble3D val="0"/>
            <c:spPr>
              <a:solidFill>
                <a:srgbClr val="00AEC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B-04BB-48FB-9A64-EE58D55485C7}"/>
              </c:ext>
            </c:extLst>
          </c:dPt>
          <c:cat>
            <c:strRef>
              <c:f>Chart!$A$2:$A$49</c:f>
              <c:strCache>
                <c:ptCount val="48"/>
                <c:pt idx="0">
                  <c:v>DA 0:00</c:v>
                </c:pt>
                <c:pt idx="1">
                  <c:v>DA 1:00</c:v>
                </c:pt>
                <c:pt idx="2">
                  <c:v>DA 2:00</c:v>
                </c:pt>
                <c:pt idx="3">
                  <c:v>DA 3:00</c:v>
                </c:pt>
                <c:pt idx="4">
                  <c:v>DA 4:00</c:v>
                </c:pt>
                <c:pt idx="5">
                  <c:v>DA 5:00</c:v>
                </c:pt>
                <c:pt idx="6">
                  <c:v>DA 6:00</c:v>
                </c:pt>
                <c:pt idx="7">
                  <c:v>DA 7:00</c:v>
                </c:pt>
                <c:pt idx="8">
                  <c:v>DA 8:00</c:v>
                </c:pt>
                <c:pt idx="9">
                  <c:v>DA 9:00</c:v>
                </c:pt>
                <c:pt idx="10">
                  <c:v>DA 10:00</c:v>
                </c:pt>
                <c:pt idx="11">
                  <c:v>DA 11:00</c:v>
                </c:pt>
                <c:pt idx="12">
                  <c:v>DA 12:00</c:v>
                </c:pt>
                <c:pt idx="13">
                  <c:v>DA 13:00</c:v>
                </c:pt>
                <c:pt idx="14">
                  <c:v>DA 14:00</c:v>
                </c:pt>
                <c:pt idx="15">
                  <c:v>DA 15:00</c:v>
                </c:pt>
                <c:pt idx="16">
                  <c:v>DA 16:00</c:v>
                </c:pt>
                <c:pt idx="17">
                  <c:v>DA 17:00</c:v>
                </c:pt>
                <c:pt idx="18">
                  <c:v>DA 18:00</c:v>
                </c:pt>
                <c:pt idx="19">
                  <c:v>DA 19:00</c:v>
                </c:pt>
                <c:pt idx="20">
                  <c:v>DA 20:00</c:v>
                </c:pt>
                <c:pt idx="21">
                  <c:v>DA 21:00</c:v>
                </c:pt>
                <c:pt idx="22">
                  <c:v>DA 22:00</c:v>
                </c:pt>
                <c:pt idx="23">
                  <c:v>DA 23:00</c:v>
                </c:pt>
                <c:pt idx="24">
                  <c:v>OD 0:00</c:v>
                </c:pt>
                <c:pt idx="25">
                  <c:v>OD 1:00</c:v>
                </c:pt>
                <c:pt idx="26">
                  <c:v>OD 2:00</c:v>
                </c:pt>
                <c:pt idx="27">
                  <c:v>OD 3:00</c:v>
                </c:pt>
                <c:pt idx="28">
                  <c:v>OD 4:00</c:v>
                </c:pt>
                <c:pt idx="29">
                  <c:v>OD 5:00</c:v>
                </c:pt>
                <c:pt idx="30">
                  <c:v>OD 6:00</c:v>
                </c:pt>
                <c:pt idx="31">
                  <c:v>OD 7:00</c:v>
                </c:pt>
                <c:pt idx="32">
                  <c:v>OD 8:00</c:v>
                </c:pt>
                <c:pt idx="33">
                  <c:v>OD 9:00</c:v>
                </c:pt>
                <c:pt idx="34">
                  <c:v>OD 10:00</c:v>
                </c:pt>
                <c:pt idx="35">
                  <c:v>OD 11:00</c:v>
                </c:pt>
                <c:pt idx="36">
                  <c:v>OD 12:00</c:v>
                </c:pt>
                <c:pt idx="37">
                  <c:v>OD 13:00</c:v>
                </c:pt>
                <c:pt idx="38">
                  <c:v>OD 14:00</c:v>
                </c:pt>
                <c:pt idx="39">
                  <c:v>OD 15:00</c:v>
                </c:pt>
                <c:pt idx="40">
                  <c:v>OD 16:00</c:v>
                </c:pt>
                <c:pt idx="41">
                  <c:v>OD 17:00</c:v>
                </c:pt>
                <c:pt idx="42">
                  <c:v>OD 18:00</c:v>
                </c:pt>
                <c:pt idx="43">
                  <c:v>OD 19:00</c:v>
                </c:pt>
                <c:pt idx="44">
                  <c:v>OD 20:00</c:v>
                </c:pt>
                <c:pt idx="45">
                  <c:v>OD 21:00</c:v>
                </c:pt>
                <c:pt idx="46">
                  <c:v>OD 22:00</c:v>
                </c:pt>
                <c:pt idx="47">
                  <c:v>OD 23:00</c:v>
                </c:pt>
              </c:strCache>
            </c:strRef>
          </c:cat>
          <c:val>
            <c:numRef>
              <c:f>Chart!$C$2:$C$49</c:f>
              <c:numCache>
                <c:formatCode>General</c:formatCode>
                <c:ptCount val="48"/>
                <c:pt idx="0">
                  <c:v>11978.298118279574</c:v>
                </c:pt>
                <c:pt idx="1">
                  <c:v>11991.266801075273</c:v>
                </c:pt>
                <c:pt idx="2">
                  <c:v>11994.686155913985</c:v>
                </c:pt>
                <c:pt idx="3">
                  <c:v>11994.686155913985</c:v>
                </c:pt>
                <c:pt idx="4">
                  <c:v>11995.911962365599</c:v>
                </c:pt>
                <c:pt idx="5">
                  <c:v>11983.781586021511</c:v>
                </c:pt>
                <c:pt idx="6">
                  <c:v>11919.111962365603</c:v>
                </c:pt>
                <c:pt idx="7">
                  <c:v>12013.906854838719</c:v>
                </c:pt>
                <c:pt idx="8">
                  <c:v>11786.412903225806</c:v>
                </c:pt>
                <c:pt idx="9">
                  <c:v>10917.450537634408</c:v>
                </c:pt>
                <c:pt idx="10">
                  <c:v>10000.629838709687</c:v>
                </c:pt>
                <c:pt idx="11">
                  <c:v>9999.3885752688275</c:v>
                </c:pt>
                <c:pt idx="12">
                  <c:v>9985.6896505376444</c:v>
                </c:pt>
                <c:pt idx="13">
                  <c:v>6272.9022849462372</c:v>
                </c:pt>
                <c:pt idx="14">
                  <c:v>2283.2829301075276</c:v>
                </c:pt>
                <c:pt idx="15">
                  <c:v>1486.6428763440854</c:v>
                </c:pt>
                <c:pt idx="16">
                  <c:v>1164.0748655913974</c:v>
                </c:pt>
                <c:pt idx="17">
                  <c:v>1110.0056451612895</c:v>
                </c:pt>
                <c:pt idx="18">
                  <c:v>1122.1538978494618</c:v>
                </c:pt>
                <c:pt idx="19">
                  <c:v>1078.3766129032251</c:v>
                </c:pt>
                <c:pt idx="20">
                  <c:v>1023.5021505376341</c:v>
                </c:pt>
                <c:pt idx="21">
                  <c:v>1088.0309139784943</c:v>
                </c:pt>
                <c:pt idx="22">
                  <c:v>1032.1813172043007</c:v>
                </c:pt>
                <c:pt idx="23">
                  <c:v>989.74301075268886</c:v>
                </c:pt>
                <c:pt idx="24">
                  <c:v>975.23387096774206</c:v>
                </c:pt>
                <c:pt idx="25">
                  <c:v>938.54879032258089</c:v>
                </c:pt>
                <c:pt idx="26">
                  <c:v>940.4311827956991</c:v>
                </c:pt>
                <c:pt idx="27">
                  <c:v>937.84838709677445</c:v>
                </c:pt>
                <c:pt idx="28">
                  <c:v>934.29247311827987</c:v>
                </c:pt>
                <c:pt idx="29">
                  <c:v>900.19354838709728</c:v>
                </c:pt>
                <c:pt idx="30">
                  <c:v>890.00376344086089</c:v>
                </c:pt>
                <c:pt idx="31">
                  <c:v>838.45456989247316</c:v>
                </c:pt>
                <c:pt idx="32">
                  <c:v>830.29462365591428</c:v>
                </c:pt>
                <c:pt idx="33">
                  <c:v>783.20376344086003</c:v>
                </c:pt>
                <c:pt idx="34">
                  <c:v>730.54663978494614</c:v>
                </c:pt>
                <c:pt idx="35">
                  <c:v>689.97016129032249</c:v>
                </c:pt>
                <c:pt idx="36">
                  <c:v>665.83790322580626</c:v>
                </c:pt>
                <c:pt idx="37">
                  <c:v>624.40013440860253</c:v>
                </c:pt>
                <c:pt idx="38">
                  <c:v>615.45846774193569</c:v>
                </c:pt>
                <c:pt idx="39">
                  <c:v>602.67190860215078</c:v>
                </c:pt>
                <c:pt idx="40">
                  <c:v>586.66801075268825</c:v>
                </c:pt>
                <c:pt idx="41">
                  <c:v>581.73037634408615</c:v>
                </c:pt>
                <c:pt idx="42">
                  <c:v>564.64045698924735</c:v>
                </c:pt>
                <c:pt idx="43">
                  <c:v>554.36061827956951</c:v>
                </c:pt>
                <c:pt idx="44">
                  <c:v>556.07446236559099</c:v>
                </c:pt>
                <c:pt idx="45">
                  <c:v>556.90349462365566</c:v>
                </c:pt>
                <c:pt idx="46">
                  <c:v>553.49892473118257</c:v>
                </c:pt>
                <c:pt idx="47">
                  <c:v>553.49892473118257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C-04BB-48FB-9A64-EE58D55485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1045195663"/>
        <c:axId val="1045203151"/>
      </c:barChart>
      <c:lineChart>
        <c:grouping val="standard"/>
        <c:varyColors val="0"/>
        <c:ser>
          <c:idx val="0"/>
          <c:order val="0"/>
          <c:tx>
            <c:strRef>
              <c:f>Chart!$B$1</c:f>
              <c:strCache>
                <c:ptCount val="1"/>
                <c:pt idx="0">
                  <c:v>Average Error</c:v>
                </c:pt>
              </c:strCache>
            </c:strRef>
          </c:tx>
          <c:spPr>
            <a:ln w="28575" cap="rnd">
              <a:solidFill>
                <a:srgbClr val="26D07C"/>
              </a:solidFill>
              <a:round/>
            </a:ln>
            <a:effectLst/>
          </c:spPr>
          <c:marker>
            <c:symbol val="none"/>
          </c:marker>
          <c:cat>
            <c:strRef>
              <c:f>Chart!$A$2:$A$49</c:f>
              <c:strCache>
                <c:ptCount val="48"/>
                <c:pt idx="0">
                  <c:v>DA 0:00</c:v>
                </c:pt>
                <c:pt idx="1">
                  <c:v>DA 1:00</c:v>
                </c:pt>
                <c:pt idx="2">
                  <c:v>DA 2:00</c:v>
                </c:pt>
                <c:pt idx="3">
                  <c:v>DA 3:00</c:v>
                </c:pt>
                <c:pt idx="4">
                  <c:v>DA 4:00</c:v>
                </c:pt>
                <c:pt idx="5">
                  <c:v>DA 5:00</c:v>
                </c:pt>
                <c:pt idx="6">
                  <c:v>DA 6:00</c:v>
                </c:pt>
                <c:pt idx="7">
                  <c:v>DA 7:00</c:v>
                </c:pt>
                <c:pt idx="8">
                  <c:v>DA 8:00</c:v>
                </c:pt>
                <c:pt idx="9">
                  <c:v>DA 9:00</c:v>
                </c:pt>
                <c:pt idx="10">
                  <c:v>DA 10:00</c:v>
                </c:pt>
                <c:pt idx="11">
                  <c:v>DA 11:00</c:v>
                </c:pt>
                <c:pt idx="12">
                  <c:v>DA 12:00</c:v>
                </c:pt>
                <c:pt idx="13">
                  <c:v>DA 13:00</c:v>
                </c:pt>
                <c:pt idx="14">
                  <c:v>DA 14:00</c:v>
                </c:pt>
                <c:pt idx="15">
                  <c:v>DA 15:00</c:v>
                </c:pt>
                <c:pt idx="16">
                  <c:v>DA 16:00</c:v>
                </c:pt>
                <c:pt idx="17">
                  <c:v>DA 17:00</c:v>
                </c:pt>
                <c:pt idx="18">
                  <c:v>DA 18:00</c:v>
                </c:pt>
                <c:pt idx="19">
                  <c:v>DA 19:00</c:v>
                </c:pt>
                <c:pt idx="20">
                  <c:v>DA 20:00</c:v>
                </c:pt>
                <c:pt idx="21">
                  <c:v>DA 21:00</c:v>
                </c:pt>
                <c:pt idx="22">
                  <c:v>DA 22:00</c:v>
                </c:pt>
                <c:pt idx="23">
                  <c:v>DA 23:00</c:v>
                </c:pt>
                <c:pt idx="24">
                  <c:v>OD 0:00</c:v>
                </c:pt>
                <c:pt idx="25">
                  <c:v>OD 1:00</c:v>
                </c:pt>
                <c:pt idx="26">
                  <c:v>OD 2:00</c:v>
                </c:pt>
                <c:pt idx="27">
                  <c:v>OD 3:00</c:v>
                </c:pt>
                <c:pt idx="28">
                  <c:v>OD 4:00</c:v>
                </c:pt>
                <c:pt idx="29">
                  <c:v>OD 5:00</c:v>
                </c:pt>
                <c:pt idx="30">
                  <c:v>OD 6:00</c:v>
                </c:pt>
                <c:pt idx="31">
                  <c:v>OD 7:00</c:v>
                </c:pt>
                <c:pt idx="32">
                  <c:v>OD 8:00</c:v>
                </c:pt>
                <c:pt idx="33">
                  <c:v>OD 9:00</c:v>
                </c:pt>
                <c:pt idx="34">
                  <c:v>OD 10:00</c:v>
                </c:pt>
                <c:pt idx="35">
                  <c:v>OD 11:00</c:v>
                </c:pt>
                <c:pt idx="36">
                  <c:v>OD 12:00</c:v>
                </c:pt>
                <c:pt idx="37">
                  <c:v>OD 13:00</c:v>
                </c:pt>
                <c:pt idx="38">
                  <c:v>OD 14:00</c:v>
                </c:pt>
                <c:pt idx="39">
                  <c:v>OD 15:00</c:v>
                </c:pt>
                <c:pt idx="40">
                  <c:v>OD 16:00</c:v>
                </c:pt>
                <c:pt idx="41">
                  <c:v>OD 17:00</c:v>
                </c:pt>
                <c:pt idx="42">
                  <c:v>OD 18:00</c:v>
                </c:pt>
                <c:pt idx="43">
                  <c:v>OD 19:00</c:v>
                </c:pt>
                <c:pt idx="44">
                  <c:v>OD 20:00</c:v>
                </c:pt>
                <c:pt idx="45">
                  <c:v>OD 21:00</c:v>
                </c:pt>
                <c:pt idx="46">
                  <c:v>OD 22:00</c:v>
                </c:pt>
                <c:pt idx="47">
                  <c:v>OD 23:00</c:v>
                </c:pt>
              </c:strCache>
            </c:strRef>
          </c:cat>
          <c:val>
            <c:numRef>
              <c:f>Chart!$B$2:$B$49</c:f>
              <c:numCache>
                <c:formatCode>General</c:formatCode>
                <c:ptCount val="48"/>
                <c:pt idx="0">
                  <c:v>-11808.931720430119</c:v>
                </c:pt>
                <c:pt idx="1">
                  <c:v>-11821.90040322582</c:v>
                </c:pt>
                <c:pt idx="2">
                  <c:v>-11825.319758064532</c:v>
                </c:pt>
                <c:pt idx="3">
                  <c:v>-11825.319758064532</c:v>
                </c:pt>
                <c:pt idx="4">
                  <c:v>-11826.545564516144</c:v>
                </c:pt>
                <c:pt idx="5">
                  <c:v>-11814.415188172055</c:v>
                </c:pt>
                <c:pt idx="6">
                  <c:v>-11738.320833333353</c:v>
                </c:pt>
                <c:pt idx="7">
                  <c:v>-11835.167607526892</c:v>
                </c:pt>
                <c:pt idx="8">
                  <c:v>-11626.483870967737</c:v>
                </c:pt>
                <c:pt idx="9">
                  <c:v>-10799.447580645161</c:v>
                </c:pt>
                <c:pt idx="10">
                  <c:v>-9934.7822580645261</c:v>
                </c:pt>
                <c:pt idx="11">
                  <c:v>-9933.5275537634516</c:v>
                </c:pt>
                <c:pt idx="12">
                  <c:v>-9919.8286290322685</c:v>
                </c:pt>
                <c:pt idx="13">
                  <c:v>-6005.0563172043012</c:v>
                </c:pt>
                <c:pt idx="14">
                  <c:v>-81.681048387096581</c:v>
                </c:pt>
                <c:pt idx="15">
                  <c:v>766.40255376344101</c:v>
                </c:pt>
                <c:pt idx="16">
                  <c:v>596.31008064516118</c:v>
                </c:pt>
                <c:pt idx="17">
                  <c:v>392.8631720430111</c:v>
                </c:pt>
                <c:pt idx="18">
                  <c:v>435.23938172043029</c:v>
                </c:pt>
                <c:pt idx="19">
                  <c:v>403.542741935484</c:v>
                </c:pt>
                <c:pt idx="20">
                  <c:v>298.00752688172065</c:v>
                </c:pt>
                <c:pt idx="21">
                  <c:v>348.24811827956995</c:v>
                </c:pt>
                <c:pt idx="22">
                  <c:v>309.09825268817218</c:v>
                </c:pt>
                <c:pt idx="23">
                  <c:v>320.63575268817198</c:v>
                </c:pt>
                <c:pt idx="24">
                  <c:v>314.05698924731178</c:v>
                </c:pt>
                <c:pt idx="25">
                  <c:v>243.51680107526863</c:v>
                </c:pt>
                <c:pt idx="26">
                  <c:v>243.15698924731163</c:v>
                </c:pt>
                <c:pt idx="27">
                  <c:v>213.81693548387088</c:v>
                </c:pt>
                <c:pt idx="28">
                  <c:v>207.25698924731168</c:v>
                </c:pt>
                <c:pt idx="29">
                  <c:v>203.3362903225806</c:v>
                </c:pt>
                <c:pt idx="30">
                  <c:v>210.76586021505364</c:v>
                </c:pt>
                <c:pt idx="31">
                  <c:v>163.45107526881716</c:v>
                </c:pt>
                <c:pt idx="32">
                  <c:v>107.92553763440841</c:v>
                </c:pt>
                <c:pt idx="33">
                  <c:v>59.281720430107512</c:v>
                </c:pt>
                <c:pt idx="34">
                  <c:v>18.526478494623767</c:v>
                </c:pt>
                <c:pt idx="35">
                  <c:v>29.106720430107565</c:v>
                </c:pt>
                <c:pt idx="36">
                  <c:v>20.108064516129073</c:v>
                </c:pt>
                <c:pt idx="37">
                  <c:v>-10.329973118279565</c:v>
                </c:pt>
                <c:pt idx="38">
                  <c:v>-6.2237903225806575</c:v>
                </c:pt>
                <c:pt idx="39">
                  <c:v>-36.717338709677364</c:v>
                </c:pt>
                <c:pt idx="40">
                  <c:v>-74.152150537634355</c:v>
                </c:pt>
                <c:pt idx="41">
                  <c:v>-78.055645161290272</c:v>
                </c:pt>
                <c:pt idx="42">
                  <c:v>-64.950940860214942</c:v>
                </c:pt>
                <c:pt idx="43">
                  <c:v>-68.123790322580533</c:v>
                </c:pt>
                <c:pt idx="44">
                  <c:v>-67.421774193548288</c:v>
                </c:pt>
                <c:pt idx="45">
                  <c:v>-71.531451612903126</c:v>
                </c:pt>
                <c:pt idx="46">
                  <c:v>-74.569892473118159</c:v>
                </c:pt>
                <c:pt idx="47">
                  <c:v>-74.569892473118159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2D-04BB-48FB-9A64-EE58D55485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45195663"/>
        <c:axId val="1045203151"/>
      </c:lineChart>
      <c:catAx>
        <c:axId val="1045195663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100" b="1"/>
                  <a:t>Snapshot Timepoints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5400000" spcFirstLastPara="1" vertOverflow="ellipsis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45203151"/>
        <c:crosses val="autoZero"/>
        <c:auto val="1"/>
        <c:lblAlgn val="ctr"/>
        <c:lblOffset val="100"/>
        <c:tickLblSkip val="1"/>
        <c:noMultiLvlLbl val="0"/>
      </c:catAx>
      <c:valAx>
        <c:axId val="104520315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100" b="0"/>
                  <a:t>Erorr (MW)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4519566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200" b="1" i="0" baseline="0">
                <a:effectLst/>
              </a:rPr>
              <a:t>COP Error: MAE vs. Average Error (Dec. 2022)</a:t>
            </a:r>
            <a:endParaRPr lang="en-US" sz="1200" b="1"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1"/>
          <c:order val="1"/>
          <c:tx>
            <c:strRef>
              <c:f>Chart!$C$1</c:f>
              <c:strCache>
                <c:ptCount val="1"/>
                <c:pt idx="0">
                  <c:v>Mean Absolute Error (MAE)</c:v>
                </c:pt>
              </c:strCache>
            </c:strRef>
          </c:tx>
          <c:spPr>
            <a:solidFill>
              <a:srgbClr val="5B6770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00AEC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BF54-45F7-A2E7-190DD05FFB97}"/>
              </c:ext>
            </c:extLst>
          </c:dPt>
          <c:dPt>
            <c:idx val="2"/>
            <c:invertIfNegative val="0"/>
            <c:bubble3D val="0"/>
            <c:spPr>
              <a:solidFill>
                <a:srgbClr val="00AEC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BF54-45F7-A2E7-190DD05FFB97}"/>
              </c:ext>
            </c:extLst>
          </c:dPt>
          <c:dPt>
            <c:idx val="3"/>
            <c:invertIfNegative val="0"/>
            <c:bubble3D val="0"/>
            <c:spPr>
              <a:solidFill>
                <a:srgbClr val="00AEC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BF54-45F7-A2E7-190DD05FFB97}"/>
              </c:ext>
            </c:extLst>
          </c:dPt>
          <c:dPt>
            <c:idx val="4"/>
            <c:invertIfNegative val="0"/>
            <c:bubble3D val="0"/>
            <c:spPr>
              <a:solidFill>
                <a:srgbClr val="00AEC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BF54-45F7-A2E7-190DD05FFB97}"/>
              </c:ext>
            </c:extLst>
          </c:dPt>
          <c:dPt>
            <c:idx val="5"/>
            <c:invertIfNegative val="0"/>
            <c:bubble3D val="0"/>
            <c:spPr>
              <a:solidFill>
                <a:srgbClr val="00AEC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BF54-45F7-A2E7-190DD05FFB97}"/>
              </c:ext>
            </c:extLst>
          </c:dPt>
          <c:dPt>
            <c:idx val="6"/>
            <c:invertIfNegative val="0"/>
            <c:bubble3D val="0"/>
            <c:spPr>
              <a:solidFill>
                <a:srgbClr val="00AEC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BF54-45F7-A2E7-190DD05FFB97}"/>
              </c:ext>
            </c:extLst>
          </c:dPt>
          <c:dPt>
            <c:idx val="7"/>
            <c:invertIfNegative val="0"/>
            <c:bubble3D val="0"/>
            <c:spPr>
              <a:solidFill>
                <a:srgbClr val="00AEC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BF54-45F7-A2E7-190DD05FFB97}"/>
              </c:ext>
            </c:extLst>
          </c:dPt>
          <c:dPt>
            <c:idx val="8"/>
            <c:invertIfNegative val="0"/>
            <c:bubble3D val="0"/>
            <c:spPr>
              <a:solidFill>
                <a:srgbClr val="00AEC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BF54-45F7-A2E7-190DD05FFB97}"/>
              </c:ext>
            </c:extLst>
          </c:dPt>
          <c:dPt>
            <c:idx val="9"/>
            <c:invertIfNegative val="0"/>
            <c:bubble3D val="0"/>
            <c:spPr>
              <a:solidFill>
                <a:srgbClr val="00AEC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BF54-45F7-A2E7-190DD05FFB97}"/>
              </c:ext>
            </c:extLst>
          </c:dPt>
          <c:dPt>
            <c:idx val="10"/>
            <c:invertIfNegative val="0"/>
            <c:bubble3D val="0"/>
            <c:spPr>
              <a:solidFill>
                <a:srgbClr val="00AEC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3-BF54-45F7-A2E7-190DD05FFB97}"/>
              </c:ext>
            </c:extLst>
          </c:dPt>
          <c:dPt>
            <c:idx val="11"/>
            <c:invertIfNegative val="0"/>
            <c:bubble3D val="0"/>
            <c:spPr>
              <a:solidFill>
                <a:srgbClr val="00AEC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5-BF54-45F7-A2E7-190DD05FFB97}"/>
              </c:ext>
            </c:extLst>
          </c:dPt>
          <c:dPt>
            <c:idx val="12"/>
            <c:invertIfNegative val="0"/>
            <c:bubble3D val="0"/>
            <c:spPr>
              <a:solidFill>
                <a:srgbClr val="00AEC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7-BF54-45F7-A2E7-190DD05FFB97}"/>
              </c:ext>
            </c:extLst>
          </c:dPt>
          <c:dPt>
            <c:idx val="13"/>
            <c:invertIfNegative val="0"/>
            <c:bubble3D val="0"/>
            <c:spPr>
              <a:solidFill>
                <a:srgbClr val="00AEC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9-BF54-45F7-A2E7-190DD05FFB97}"/>
              </c:ext>
            </c:extLst>
          </c:dPt>
          <c:dPt>
            <c:idx val="14"/>
            <c:invertIfNegative val="0"/>
            <c:bubble3D val="0"/>
            <c:spPr>
              <a:solidFill>
                <a:srgbClr val="00AEC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B-BF54-45F7-A2E7-190DD05FFB97}"/>
              </c:ext>
            </c:extLst>
          </c:dPt>
          <c:dPt>
            <c:idx val="15"/>
            <c:invertIfNegative val="0"/>
            <c:bubble3D val="0"/>
            <c:spPr>
              <a:solidFill>
                <a:srgbClr val="00AEC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D-BF54-45F7-A2E7-190DD05FFB97}"/>
              </c:ext>
            </c:extLst>
          </c:dPt>
          <c:dPt>
            <c:idx val="16"/>
            <c:invertIfNegative val="0"/>
            <c:bubble3D val="0"/>
            <c:spPr>
              <a:solidFill>
                <a:srgbClr val="00AEC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F-BF54-45F7-A2E7-190DD05FFB97}"/>
              </c:ext>
            </c:extLst>
          </c:dPt>
          <c:dPt>
            <c:idx val="17"/>
            <c:invertIfNegative val="0"/>
            <c:bubble3D val="0"/>
            <c:spPr>
              <a:solidFill>
                <a:srgbClr val="00AEC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1-BF54-45F7-A2E7-190DD05FFB97}"/>
              </c:ext>
            </c:extLst>
          </c:dPt>
          <c:dPt>
            <c:idx val="18"/>
            <c:invertIfNegative val="0"/>
            <c:bubble3D val="0"/>
            <c:spPr>
              <a:solidFill>
                <a:srgbClr val="00AEC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3-BF54-45F7-A2E7-190DD05FFB97}"/>
              </c:ext>
            </c:extLst>
          </c:dPt>
          <c:dPt>
            <c:idx val="19"/>
            <c:invertIfNegative val="0"/>
            <c:bubble3D val="0"/>
            <c:spPr>
              <a:solidFill>
                <a:srgbClr val="00AEC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5-BF54-45F7-A2E7-190DD05FFB97}"/>
              </c:ext>
            </c:extLst>
          </c:dPt>
          <c:dPt>
            <c:idx val="20"/>
            <c:invertIfNegative val="0"/>
            <c:bubble3D val="0"/>
            <c:spPr>
              <a:solidFill>
                <a:srgbClr val="00AEC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7-BF54-45F7-A2E7-190DD05FFB97}"/>
              </c:ext>
            </c:extLst>
          </c:dPt>
          <c:dPt>
            <c:idx val="21"/>
            <c:invertIfNegative val="0"/>
            <c:bubble3D val="0"/>
            <c:spPr>
              <a:solidFill>
                <a:srgbClr val="00AEC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9-BF54-45F7-A2E7-190DD05FFB97}"/>
              </c:ext>
            </c:extLst>
          </c:dPt>
          <c:dPt>
            <c:idx val="22"/>
            <c:invertIfNegative val="0"/>
            <c:bubble3D val="0"/>
            <c:spPr>
              <a:solidFill>
                <a:srgbClr val="00AEC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B-BF54-45F7-A2E7-190DD05FFB97}"/>
              </c:ext>
            </c:extLst>
          </c:dPt>
          <c:dPt>
            <c:idx val="23"/>
            <c:invertIfNegative val="0"/>
            <c:bubble3D val="0"/>
            <c:spPr>
              <a:solidFill>
                <a:srgbClr val="5B677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D-BF54-45F7-A2E7-190DD05FFB97}"/>
              </c:ext>
            </c:extLst>
          </c:dPt>
          <c:dPt>
            <c:idx val="24"/>
            <c:invertIfNegative val="0"/>
            <c:bubble3D val="0"/>
            <c:spPr>
              <a:solidFill>
                <a:srgbClr val="5B677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F-BF54-45F7-A2E7-190DD05FFB97}"/>
              </c:ext>
            </c:extLst>
          </c:dPt>
          <c:dPt>
            <c:idx val="25"/>
            <c:invertIfNegative val="0"/>
            <c:bubble3D val="0"/>
            <c:spPr>
              <a:solidFill>
                <a:srgbClr val="5B677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1-BF54-45F7-A2E7-190DD05FFB97}"/>
              </c:ext>
            </c:extLst>
          </c:dPt>
          <c:dPt>
            <c:idx val="26"/>
            <c:invertIfNegative val="0"/>
            <c:bubble3D val="0"/>
            <c:spPr>
              <a:solidFill>
                <a:srgbClr val="5B677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3-BF54-45F7-A2E7-190DD05FFB97}"/>
              </c:ext>
            </c:extLst>
          </c:dPt>
          <c:dPt>
            <c:idx val="27"/>
            <c:invertIfNegative val="0"/>
            <c:bubble3D val="0"/>
            <c:spPr>
              <a:solidFill>
                <a:srgbClr val="5B677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5-BF54-45F7-A2E7-190DD05FFB97}"/>
              </c:ext>
            </c:extLst>
          </c:dPt>
          <c:dPt>
            <c:idx val="28"/>
            <c:invertIfNegative val="0"/>
            <c:bubble3D val="0"/>
            <c:spPr>
              <a:solidFill>
                <a:srgbClr val="5B677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7-BF54-45F7-A2E7-190DD05FFB97}"/>
              </c:ext>
            </c:extLst>
          </c:dPt>
          <c:dPt>
            <c:idx val="29"/>
            <c:invertIfNegative val="0"/>
            <c:bubble3D val="0"/>
            <c:spPr>
              <a:solidFill>
                <a:srgbClr val="5B677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9-BF54-45F7-A2E7-190DD05FFB97}"/>
              </c:ext>
            </c:extLst>
          </c:dPt>
          <c:dPt>
            <c:idx val="30"/>
            <c:invertIfNegative val="0"/>
            <c:bubble3D val="0"/>
            <c:spPr>
              <a:solidFill>
                <a:srgbClr val="5B677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B-BF54-45F7-A2E7-190DD05FFB97}"/>
              </c:ext>
            </c:extLst>
          </c:dPt>
          <c:dPt>
            <c:idx val="31"/>
            <c:invertIfNegative val="0"/>
            <c:bubble3D val="0"/>
            <c:spPr>
              <a:solidFill>
                <a:srgbClr val="5B677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D-BF54-45F7-A2E7-190DD05FFB97}"/>
              </c:ext>
            </c:extLst>
          </c:dPt>
          <c:dPt>
            <c:idx val="32"/>
            <c:invertIfNegative val="0"/>
            <c:bubble3D val="0"/>
            <c:spPr>
              <a:solidFill>
                <a:srgbClr val="5B677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F-BF54-45F7-A2E7-190DD05FFB97}"/>
              </c:ext>
            </c:extLst>
          </c:dPt>
          <c:dPt>
            <c:idx val="33"/>
            <c:invertIfNegative val="0"/>
            <c:bubble3D val="0"/>
            <c:spPr>
              <a:solidFill>
                <a:srgbClr val="5B677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41-BF54-45F7-A2E7-190DD05FFB97}"/>
              </c:ext>
            </c:extLst>
          </c:dPt>
          <c:dPt>
            <c:idx val="34"/>
            <c:invertIfNegative val="0"/>
            <c:bubble3D val="0"/>
            <c:spPr>
              <a:solidFill>
                <a:srgbClr val="5B677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43-BF54-45F7-A2E7-190DD05FFB97}"/>
              </c:ext>
            </c:extLst>
          </c:dPt>
          <c:dPt>
            <c:idx val="35"/>
            <c:invertIfNegative val="0"/>
            <c:bubble3D val="0"/>
            <c:spPr>
              <a:solidFill>
                <a:srgbClr val="5B677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45-BF54-45F7-A2E7-190DD05FFB97}"/>
              </c:ext>
            </c:extLst>
          </c:dPt>
          <c:dPt>
            <c:idx val="36"/>
            <c:invertIfNegative val="0"/>
            <c:bubble3D val="0"/>
            <c:spPr>
              <a:solidFill>
                <a:srgbClr val="5B677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47-BF54-45F7-A2E7-190DD05FFB97}"/>
              </c:ext>
            </c:extLst>
          </c:dPt>
          <c:cat>
            <c:strRef>
              <c:f>Chart!$A$16:$A$49</c:f>
              <c:strCache>
                <c:ptCount val="34"/>
                <c:pt idx="0">
                  <c:v>DA 14:00</c:v>
                </c:pt>
                <c:pt idx="1">
                  <c:v>DA 15:00</c:v>
                </c:pt>
                <c:pt idx="2">
                  <c:v>DA 16:00</c:v>
                </c:pt>
                <c:pt idx="3">
                  <c:v>DA 17:00</c:v>
                </c:pt>
                <c:pt idx="4">
                  <c:v>DA 18:00</c:v>
                </c:pt>
                <c:pt idx="5">
                  <c:v>DA 19:00</c:v>
                </c:pt>
                <c:pt idx="6">
                  <c:v>DA 20:00</c:v>
                </c:pt>
                <c:pt idx="7">
                  <c:v>DA 21:00</c:v>
                </c:pt>
                <c:pt idx="8">
                  <c:v>DA 22:00</c:v>
                </c:pt>
                <c:pt idx="9">
                  <c:v>DA 23:00</c:v>
                </c:pt>
                <c:pt idx="10">
                  <c:v>OD 0:00</c:v>
                </c:pt>
                <c:pt idx="11">
                  <c:v>OD 1:00</c:v>
                </c:pt>
                <c:pt idx="12">
                  <c:v>OD 2:00</c:v>
                </c:pt>
                <c:pt idx="13">
                  <c:v>OD 3:00</c:v>
                </c:pt>
                <c:pt idx="14">
                  <c:v>OD 4:00</c:v>
                </c:pt>
                <c:pt idx="15">
                  <c:v>OD 5:00</c:v>
                </c:pt>
                <c:pt idx="16">
                  <c:v>OD 6:00</c:v>
                </c:pt>
                <c:pt idx="17">
                  <c:v>OD 7:00</c:v>
                </c:pt>
                <c:pt idx="18">
                  <c:v>OD 8:00</c:v>
                </c:pt>
                <c:pt idx="19">
                  <c:v>OD 9:00</c:v>
                </c:pt>
                <c:pt idx="20">
                  <c:v>OD 10:00</c:v>
                </c:pt>
                <c:pt idx="21">
                  <c:v>OD 11:00</c:v>
                </c:pt>
                <c:pt idx="22">
                  <c:v>OD 12:00</c:v>
                </c:pt>
                <c:pt idx="23">
                  <c:v>OD 13:00</c:v>
                </c:pt>
                <c:pt idx="24">
                  <c:v>OD 14:00</c:v>
                </c:pt>
                <c:pt idx="25">
                  <c:v>OD 15:00</c:v>
                </c:pt>
                <c:pt idx="26">
                  <c:v>OD 16:00</c:v>
                </c:pt>
                <c:pt idx="27">
                  <c:v>OD 17:00</c:v>
                </c:pt>
                <c:pt idx="28">
                  <c:v>OD 18:00</c:v>
                </c:pt>
                <c:pt idx="29">
                  <c:v>OD 19:00</c:v>
                </c:pt>
                <c:pt idx="30">
                  <c:v>OD 20:00</c:v>
                </c:pt>
                <c:pt idx="31">
                  <c:v>OD 21:00</c:v>
                </c:pt>
                <c:pt idx="32">
                  <c:v>OD 22:00</c:v>
                </c:pt>
                <c:pt idx="33">
                  <c:v>OD 23:00</c:v>
                </c:pt>
              </c:strCache>
            </c:strRef>
          </c:cat>
          <c:val>
            <c:numRef>
              <c:f>Chart!$C$16:$C$49</c:f>
              <c:numCache>
                <c:formatCode>General</c:formatCode>
                <c:ptCount val="34"/>
                <c:pt idx="0">
                  <c:v>2283.2829301075276</c:v>
                </c:pt>
                <c:pt idx="1">
                  <c:v>1486.6428763440854</c:v>
                </c:pt>
                <c:pt idx="2">
                  <c:v>1164.0748655913974</c:v>
                </c:pt>
                <c:pt idx="3">
                  <c:v>1110.0056451612895</c:v>
                </c:pt>
                <c:pt idx="4">
                  <c:v>1122.1538978494618</c:v>
                </c:pt>
                <c:pt idx="5">
                  <c:v>1078.3766129032251</c:v>
                </c:pt>
                <c:pt idx="6">
                  <c:v>1023.5021505376341</c:v>
                </c:pt>
                <c:pt idx="7">
                  <c:v>1088.0309139784943</c:v>
                </c:pt>
                <c:pt idx="8">
                  <c:v>1032.1813172043007</c:v>
                </c:pt>
                <c:pt idx="9">
                  <c:v>989.74301075268886</c:v>
                </c:pt>
                <c:pt idx="10">
                  <c:v>975.23387096774206</c:v>
                </c:pt>
                <c:pt idx="11">
                  <c:v>938.54879032258089</c:v>
                </c:pt>
                <c:pt idx="12">
                  <c:v>940.4311827956991</c:v>
                </c:pt>
                <c:pt idx="13">
                  <c:v>937.84838709677445</c:v>
                </c:pt>
                <c:pt idx="14">
                  <c:v>934.29247311827987</c:v>
                </c:pt>
                <c:pt idx="15">
                  <c:v>900.19354838709728</c:v>
                </c:pt>
                <c:pt idx="16">
                  <c:v>890.00376344086089</c:v>
                </c:pt>
                <c:pt idx="17">
                  <c:v>838.45456989247316</c:v>
                </c:pt>
                <c:pt idx="18">
                  <c:v>830.29462365591428</c:v>
                </c:pt>
                <c:pt idx="19">
                  <c:v>783.20376344086003</c:v>
                </c:pt>
                <c:pt idx="20">
                  <c:v>730.54663978494614</c:v>
                </c:pt>
                <c:pt idx="21">
                  <c:v>689.97016129032249</c:v>
                </c:pt>
                <c:pt idx="22">
                  <c:v>665.83790322580626</c:v>
                </c:pt>
                <c:pt idx="23">
                  <c:v>624.40013440860253</c:v>
                </c:pt>
                <c:pt idx="24">
                  <c:v>615.45846774193569</c:v>
                </c:pt>
                <c:pt idx="25">
                  <c:v>602.67190860215078</c:v>
                </c:pt>
                <c:pt idx="26">
                  <c:v>586.66801075268825</c:v>
                </c:pt>
                <c:pt idx="27">
                  <c:v>581.73037634408615</c:v>
                </c:pt>
                <c:pt idx="28">
                  <c:v>564.64045698924735</c:v>
                </c:pt>
                <c:pt idx="29">
                  <c:v>554.36061827956951</c:v>
                </c:pt>
                <c:pt idx="30">
                  <c:v>556.07446236559099</c:v>
                </c:pt>
                <c:pt idx="31">
                  <c:v>556.90349462365566</c:v>
                </c:pt>
                <c:pt idx="32">
                  <c:v>553.49892473118257</c:v>
                </c:pt>
                <c:pt idx="33">
                  <c:v>553.49892473118257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8-BF54-45F7-A2E7-190DD05FFB9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1045195663"/>
        <c:axId val="1045203151"/>
      </c:barChart>
      <c:lineChart>
        <c:grouping val="standard"/>
        <c:varyColors val="0"/>
        <c:ser>
          <c:idx val="0"/>
          <c:order val="0"/>
          <c:tx>
            <c:strRef>
              <c:f>Chart!$B$1</c:f>
              <c:strCache>
                <c:ptCount val="1"/>
                <c:pt idx="0">
                  <c:v>Average Error</c:v>
                </c:pt>
              </c:strCache>
            </c:strRef>
          </c:tx>
          <c:spPr>
            <a:ln w="28575" cap="rnd">
              <a:solidFill>
                <a:srgbClr val="26D07C"/>
              </a:solidFill>
              <a:round/>
            </a:ln>
            <a:effectLst/>
          </c:spPr>
          <c:marker>
            <c:symbol val="none"/>
          </c:marker>
          <c:cat>
            <c:strRef>
              <c:f>Chart!$A$16:$A$49</c:f>
              <c:strCache>
                <c:ptCount val="34"/>
                <c:pt idx="0">
                  <c:v>DA 14:00</c:v>
                </c:pt>
                <c:pt idx="1">
                  <c:v>DA 15:00</c:v>
                </c:pt>
                <c:pt idx="2">
                  <c:v>DA 16:00</c:v>
                </c:pt>
                <c:pt idx="3">
                  <c:v>DA 17:00</c:v>
                </c:pt>
                <c:pt idx="4">
                  <c:v>DA 18:00</c:v>
                </c:pt>
                <c:pt idx="5">
                  <c:v>DA 19:00</c:v>
                </c:pt>
                <c:pt idx="6">
                  <c:v>DA 20:00</c:v>
                </c:pt>
                <c:pt idx="7">
                  <c:v>DA 21:00</c:v>
                </c:pt>
                <c:pt idx="8">
                  <c:v>DA 22:00</c:v>
                </c:pt>
                <c:pt idx="9">
                  <c:v>DA 23:00</c:v>
                </c:pt>
                <c:pt idx="10">
                  <c:v>OD 0:00</c:v>
                </c:pt>
                <c:pt idx="11">
                  <c:v>OD 1:00</c:v>
                </c:pt>
                <c:pt idx="12">
                  <c:v>OD 2:00</c:v>
                </c:pt>
                <c:pt idx="13">
                  <c:v>OD 3:00</c:v>
                </c:pt>
                <c:pt idx="14">
                  <c:v>OD 4:00</c:v>
                </c:pt>
                <c:pt idx="15">
                  <c:v>OD 5:00</c:v>
                </c:pt>
                <c:pt idx="16">
                  <c:v>OD 6:00</c:v>
                </c:pt>
                <c:pt idx="17">
                  <c:v>OD 7:00</c:v>
                </c:pt>
                <c:pt idx="18">
                  <c:v>OD 8:00</c:v>
                </c:pt>
                <c:pt idx="19">
                  <c:v>OD 9:00</c:v>
                </c:pt>
                <c:pt idx="20">
                  <c:v>OD 10:00</c:v>
                </c:pt>
                <c:pt idx="21">
                  <c:v>OD 11:00</c:v>
                </c:pt>
                <c:pt idx="22">
                  <c:v>OD 12:00</c:v>
                </c:pt>
                <c:pt idx="23">
                  <c:v>OD 13:00</c:v>
                </c:pt>
                <c:pt idx="24">
                  <c:v>OD 14:00</c:v>
                </c:pt>
                <c:pt idx="25">
                  <c:v>OD 15:00</c:v>
                </c:pt>
                <c:pt idx="26">
                  <c:v>OD 16:00</c:v>
                </c:pt>
                <c:pt idx="27">
                  <c:v>OD 17:00</c:v>
                </c:pt>
                <c:pt idx="28">
                  <c:v>OD 18:00</c:v>
                </c:pt>
                <c:pt idx="29">
                  <c:v>OD 19:00</c:v>
                </c:pt>
                <c:pt idx="30">
                  <c:v>OD 20:00</c:v>
                </c:pt>
                <c:pt idx="31">
                  <c:v>OD 21:00</c:v>
                </c:pt>
                <c:pt idx="32">
                  <c:v>OD 22:00</c:v>
                </c:pt>
                <c:pt idx="33">
                  <c:v>OD 23:00</c:v>
                </c:pt>
              </c:strCache>
            </c:strRef>
          </c:cat>
          <c:val>
            <c:numRef>
              <c:f>Chart!$B$16:$B$49</c:f>
              <c:numCache>
                <c:formatCode>General</c:formatCode>
                <c:ptCount val="34"/>
                <c:pt idx="0">
                  <c:v>-81.681048387096581</c:v>
                </c:pt>
                <c:pt idx="1">
                  <c:v>766.40255376344101</c:v>
                </c:pt>
                <c:pt idx="2">
                  <c:v>596.31008064516118</c:v>
                </c:pt>
                <c:pt idx="3">
                  <c:v>392.8631720430111</c:v>
                </c:pt>
                <c:pt idx="4">
                  <c:v>435.23938172043029</c:v>
                </c:pt>
                <c:pt idx="5">
                  <c:v>403.542741935484</c:v>
                </c:pt>
                <c:pt idx="6">
                  <c:v>298.00752688172065</c:v>
                </c:pt>
                <c:pt idx="7">
                  <c:v>348.24811827956995</c:v>
                </c:pt>
                <c:pt idx="8">
                  <c:v>309.09825268817218</c:v>
                </c:pt>
                <c:pt idx="9">
                  <c:v>320.63575268817198</c:v>
                </c:pt>
                <c:pt idx="10">
                  <c:v>314.05698924731178</c:v>
                </c:pt>
                <c:pt idx="11">
                  <c:v>243.51680107526863</c:v>
                </c:pt>
                <c:pt idx="12">
                  <c:v>243.15698924731163</c:v>
                </c:pt>
                <c:pt idx="13">
                  <c:v>213.81693548387088</c:v>
                </c:pt>
                <c:pt idx="14">
                  <c:v>207.25698924731168</c:v>
                </c:pt>
                <c:pt idx="15">
                  <c:v>203.3362903225806</c:v>
                </c:pt>
                <c:pt idx="16">
                  <c:v>210.76586021505364</c:v>
                </c:pt>
                <c:pt idx="17">
                  <c:v>163.45107526881716</c:v>
                </c:pt>
                <c:pt idx="18">
                  <c:v>107.92553763440841</c:v>
                </c:pt>
                <c:pt idx="19">
                  <c:v>59.281720430107512</c:v>
                </c:pt>
                <c:pt idx="20">
                  <c:v>18.526478494623767</c:v>
                </c:pt>
                <c:pt idx="21">
                  <c:v>29.106720430107565</c:v>
                </c:pt>
                <c:pt idx="22">
                  <c:v>20.108064516129073</c:v>
                </c:pt>
                <c:pt idx="23">
                  <c:v>-10.329973118279565</c:v>
                </c:pt>
                <c:pt idx="24">
                  <c:v>-6.2237903225806575</c:v>
                </c:pt>
                <c:pt idx="25">
                  <c:v>-36.717338709677364</c:v>
                </c:pt>
                <c:pt idx="26">
                  <c:v>-74.152150537634355</c:v>
                </c:pt>
                <c:pt idx="27">
                  <c:v>-78.055645161290272</c:v>
                </c:pt>
                <c:pt idx="28">
                  <c:v>-64.950940860214942</c:v>
                </c:pt>
                <c:pt idx="29">
                  <c:v>-68.123790322580533</c:v>
                </c:pt>
                <c:pt idx="30">
                  <c:v>-67.421774193548288</c:v>
                </c:pt>
                <c:pt idx="31">
                  <c:v>-71.531451612903126</c:v>
                </c:pt>
                <c:pt idx="32">
                  <c:v>-74.569892473118159</c:v>
                </c:pt>
                <c:pt idx="33">
                  <c:v>-74.569892473118159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49-BF54-45F7-A2E7-190DD05FFB9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45195663"/>
        <c:axId val="1045203151"/>
      </c:lineChart>
      <c:catAx>
        <c:axId val="1045195663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100" b="1"/>
                  <a:t>Snapshot Timepoints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5400000" spcFirstLastPara="1" vertOverflow="ellipsis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45203151"/>
        <c:crosses val="autoZero"/>
        <c:auto val="1"/>
        <c:lblAlgn val="ctr"/>
        <c:lblOffset val="100"/>
        <c:tickLblSkip val="1"/>
        <c:noMultiLvlLbl val="0"/>
      </c:catAx>
      <c:valAx>
        <c:axId val="104520315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100" b="0"/>
                  <a:t>Erorr (MW)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4519566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0.55605</cdr:x>
      <cdr:y>0.26001</cdr:y>
    </cdr:from>
    <cdr:to>
      <cdr:x>0.7713</cdr:x>
      <cdr:y>0.46801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24B54029-2B3A-471E-8FBD-D87D27C15699}"/>
            </a:ext>
          </a:extLst>
        </cdr:cNvPr>
        <cdr:cNvSpPr txBox="1"/>
      </cdr:nvSpPr>
      <cdr:spPr>
        <a:xfrm xmlns:a="http://schemas.openxmlformats.org/drawingml/2006/main">
          <a:off x="2362200" y="114300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  <cdr:relSizeAnchor xmlns:cdr="http://schemas.openxmlformats.org/drawingml/2006/chartDrawing">
    <cdr:from>
      <cdr:x>0.44843</cdr:x>
      <cdr:y>0.23401</cdr:y>
    </cdr:from>
    <cdr:to>
      <cdr:x>0.60987</cdr:x>
      <cdr:y>0.26867</cdr:y>
    </cdr:to>
    <cdr:sp macro="" textlink="">
      <cdr:nvSpPr>
        <cdr:cNvPr id="3" name="Rectangle 2">
          <a:extLst xmlns:a="http://schemas.openxmlformats.org/drawingml/2006/main">
            <a:ext uri="{FF2B5EF4-FFF2-40B4-BE49-F238E27FC236}">
              <a16:creationId xmlns:a16="http://schemas.microsoft.com/office/drawing/2014/main" id="{4994508F-12D8-4E45-A02C-FFA1F470885F}"/>
            </a:ext>
          </a:extLst>
        </cdr:cNvPr>
        <cdr:cNvSpPr/>
      </cdr:nvSpPr>
      <cdr:spPr>
        <a:xfrm xmlns:a="http://schemas.openxmlformats.org/drawingml/2006/main">
          <a:off x="1905000" y="1028700"/>
          <a:ext cx="685800" cy="152400"/>
        </a:xfrm>
        <a:prstGeom xmlns:a="http://schemas.openxmlformats.org/drawingml/2006/main" prst="rect">
          <a:avLst/>
        </a:prstGeom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0.44843</cdr:x>
      <cdr:y>0.18201</cdr:y>
    </cdr:from>
    <cdr:to>
      <cdr:x>0.60987</cdr:x>
      <cdr:y>0.21667</cdr:y>
    </cdr:to>
    <cdr:sp macro="" textlink="">
      <cdr:nvSpPr>
        <cdr:cNvPr id="4" name="Rectangle 3">
          <a:extLst xmlns:a="http://schemas.openxmlformats.org/drawingml/2006/main">
            <a:ext uri="{FF2B5EF4-FFF2-40B4-BE49-F238E27FC236}">
              <a16:creationId xmlns:a16="http://schemas.microsoft.com/office/drawing/2014/main" id="{4773DCC9-8F6A-43BC-92A1-F48F1B84A24A}"/>
            </a:ext>
          </a:extLst>
        </cdr:cNvPr>
        <cdr:cNvSpPr/>
      </cdr:nvSpPr>
      <cdr:spPr>
        <a:xfrm xmlns:a="http://schemas.openxmlformats.org/drawingml/2006/main">
          <a:off x="1905000" y="800100"/>
          <a:ext cx="685800" cy="152400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2"/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0.60538</cdr:x>
      <cdr:y>0.17334</cdr:y>
    </cdr:from>
    <cdr:to>
      <cdr:x>1</cdr:x>
      <cdr:y>0.22534</cdr:y>
    </cdr:to>
    <cdr:sp macro="" textlink="">
      <cdr:nvSpPr>
        <cdr:cNvPr id="5" name="TextBox 4">
          <a:extLst xmlns:a="http://schemas.openxmlformats.org/drawingml/2006/main">
            <a:ext uri="{FF2B5EF4-FFF2-40B4-BE49-F238E27FC236}">
              <a16:creationId xmlns:a16="http://schemas.microsoft.com/office/drawing/2014/main" id="{7106121C-F187-4424-9351-BD90D0547DA6}"/>
            </a:ext>
          </a:extLst>
        </cdr:cNvPr>
        <cdr:cNvSpPr txBox="1"/>
      </cdr:nvSpPr>
      <cdr:spPr>
        <a:xfrm xmlns:a="http://schemas.openxmlformats.org/drawingml/2006/main">
          <a:off x="2571750" y="762000"/>
          <a:ext cx="1676400" cy="2286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dirty="0"/>
            <a:t>Under-Scheduling Error</a:t>
          </a:r>
          <a:endParaRPr lang="en-US" sz="1100" dirty="0"/>
        </a:p>
      </cdr:txBody>
    </cdr:sp>
  </cdr:relSizeAnchor>
  <cdr:relSizeAnchor xmlns:cdr="http://schemas.openxmlformats.org/drawingml/2006/chartDrawing">
    <cdr:from>
      <cdr:x>0.60538</cdr:x>
      <cdr:y>0.22534</cdr:y>
    </cdr:from>
    <cdr:to>
      <cdr:x>1</cdr:x>
      <cdr:y>0.27734</cdr:y>
    </cdr:to>
    <cdr:sp macro="" textlink="">
      <cdr:nvSpPr>
        <cdr:cNvPr id="6" name="TextBox 1">
          <a:extLst xmlns:a="http://schemas.openxmlformats.org/drawingml/2006/main">
            <a:ext uri="{FF2B5EF4-FFF2-40B4-BE49-F238E27FC236}">
              <a16:creationId xmlns:a16="http://schemas.microsoft.com/office/drawing/2014/main" id="{A2F21EE6-164C-4766-BAC2-41551A5EDA03}"/>
            </a:ext>
          </a:extLst>
        </cdr:cNvPr>
        <cdr:cNvSpPr txBox="1"/>
      </cdr:nvSpPr>
      <cdr:spPr>
        <a:xfrm xmlns:a="http://schemas.openxmlformats.org/drawingml/2006/main">
          <a:off x="2571750" y="990600"/>
          <a:ext cx="1676400" cy="2286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dirty="0">
              <a:solidFill>
                <a:schemeClr val="accent1"/>
              </a:solidFill>
            </a:rPr>
            <a:t>Over-Scheduling Error</a:t>
          </a:r>
          <a:endParaRPr lang="en-US" sz="1100" dirty="0">
            <a:solidFill>
              <a:schemeClr val="accent1"/>
            </a:solidFill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1/30/2023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1/30/2023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569075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1428750" y="2625326"/>
            <a:ext cx="6286500" cy="0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>
            <a:off x="1428750" y="4232673"/>
            <a:ext cx="6286500" cy="0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>
            <a:spLocks noGrp="1"/>
          </p:cNvSpPr>
          <p:nvPr>
            <p:ph idx="16"/>
          </p:nvPr>
        </p:nvSpPr>
        <p:spPr>
          <a:xfrm>
            <a:off x="1428750" y="2895600"/>
            <a:ext cx="6286500" cy="990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 b="1" cap="small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793024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55406"/>
            <a:ext cx="853440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19768" y="6553200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08213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DB75BAC-74D7-43DA-9DE7-3912ED22B40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4636008" y="863346"/>
            <a:ext cx="420624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04800" y="855406"/>
            <a:ext cx="420624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</p:spTree>
    <p:extLst>
      <p:ext uri="{BB962C8B-B14F-4D97-AF65-F5344CB8AC3E}">
        <p14:creationId xmlns:p14="http://schemas.microsoft.com/office/powerpoint/2010/main" val="26977549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7085C4-D6A8-46D9-A1BA-F87C2DEFFCD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ontent Placeholder 2"/>
          <p:cNvSpPr>
            <a:spLocks noGrp="1"/>
          </p:cNvSpPr>
          <p:nvPr>
            <p:ph idx="13"/>
          </p:nvPr>
        </p:nvSpPr>
        <p:spPr>
          <a:xfrm>
            <a:off x="4636008" y="1695200"/>
            <a:ext cx="4206240" cy="4232773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4"/>
          </p:nvPr>
        </p:nvSpPr>
        <p:spPr>
          <a:xfrm>
            <a:off x="304800" y="1695200"/>
            <a:ext cx="4206240" cy="4224833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15"/>
          </p:nvPr>
        </p:nvSpPr>
        <p:spPr>
          <a:xfrm>
            <a:off x="4636008" y="863347"/>
            <a:ext cx="4206240" cy="730506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="1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to edit Master text styles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16"/>
          </p:nvPr>
        </p:nvSpPr>
        <p:spPr>
          <a:xfrm>
            <a:off x="304800" y="855407"/>
            <a:ext cx="4206240" cy="73050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690101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2814561" y="266304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2814561" y="266304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/>
          <p:cNvSpPr txBox="1">
            <a:spLocks/>
          </p:cNvSpPr>
          <p:nvPr userDrawn="1"/>
        </p:nvSpPr>
        <p:spPr>
          <a:xfrm>
            <a:off x="2898648" y="243682"/>
            <a:ext cx="6016752" cy="518318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301752" y="859536"/>
            <a:ext cx="8531352" cy="5065776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 marL="557213" indent="-214313">
              <a:buClr>
                <a:schemeClr val="accent1"/>
              </a:buClr>
              <a:buFont typeface="Wingdings" panose="05000000000000000000" pitchFamily="2" charset="2"/>
              <a:buChar char="§"/>
              <a:defRPr sz="1800" baseline="0">
                <a:solidFill>
                  <a:schemeClr val="tx2"/>
                </a:solidFill>
              </a:defRPr>
            </a:lvl2pPr>
            <a:lvl3pPr marL="857250" indent="-171450">
              <a:buClr>
                <a:schemeClr val="tx2"/>
              </a:buClr>
              <a:buFont typeface="Courier New" panose="02070309020205020404" pitchFamily="49" charset="0"/>
              <a:buChar char="o"/>
              <a:defRPr sz="1600" baseline="0">
                <a:solidFill>
                  <a:schemeClr val="tx2"/>
                </a:solidFill>
              </a:defRPr>
            </a:lvl3pPr>
            <a:lvl4pPr>
              <a:buClr>
                <a:schemeClr val="accent1"/>
              </a:buCl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067606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550883" y="4837176"/>
            <a:ext cx="4465283" cy="64922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1" cap="sm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547872" y="3429000"/>
            <a:ext cx="4465283" cy="92354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0" cap="none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547872" y="1325880"/>
            <a:ext cx="5519928" cy="230428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600" b="1" cap="sm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607769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6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44197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7477" y="6561137"/>
            <a:ext cx="457200" cy="2206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2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6" y="6553201"/>
            <a:ext cx="707325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b="1" dirty="0">
                <a:solidFill>
                  <a:srgbClr val="5B6770"/>
                </a:solidFill>
              </a:rPr>
              <a:t>PUBLIC</a:t>
            </a:r>
          </a:p>
        </p:txBody>
      </p:sp>
      <p:sp>
        <p:nvSpPr>
          <p:cNvPr id="11" name="Slide Number Placeholder 8"/>
          <p:cNvSpPr txBox="1">
            <a:spLocks/>
          </p:cNvSpPr>
          <p:nvPr userDrawn="1"/>
        </p:nvSpPr>
        <p:spPr>
          <a:xfrm>
            <a:off x="8664677" y="6561137"/>
            <a:ext cx="387883" cy="2127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E7085C4-D6A8-46D9-A1BA-F87C2DEFFCDB}" type="slidenum">
              <a:rPr lang="en-US" sz="900" smtClean="0">
                <a:solidFill>
                  <a:schemeClr val="bg1">
                    <a:lumMod val="75000"/>
                  </a:schemeClr>
                </a:solidFill>
              </a:rPr>
              <a:pPr/>
              <a:t>‹#›</a:t>
            </a:fld>
            <a:endParaRPr lang="en-US" sz="9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6493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</p:sldLayoutIdLst>
  <p:hf hdr="0" ftr="0" dt="0"/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7010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686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7249EAD-9D14-4C57-8AEF-AECC81BE0A9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b="0" dirty="0"/>
              <a:t>ROS | February 2</a:t>
            </a:r>
            <a:r>
              <a:rPr lang="en-US" b="0" baseline="30000" dirty="0"/>
              <a:t>nd</a:t>
            </a:r>
            <a:r>
              <a:rPr lang="en-US" b="0" dirty="0"/>
              <a:t>, 2022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100610-CD86-433B-85AD-A70D29B2AC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Alex Lee</a:t>
            </a:r>
          </a:p>
          <a:p>
            <a:r>
              <a:rPr lang="en-US" dirty="0"/>
              <a:t>ERCOT</a:t>
            </a:r>
          </a:p>
          <a:p>
            <a:r>
              <a:rPr lang="en-US" dirty="0"/>
              <a:t>Grid Analysis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EFF8E2-EC28-4F25-A791-5BFDED5A5F0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3200" dirty="0"/>
              <a:t>Nov. Operations Report Follow-Up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1E7BC6-4B56-4CF4-8DE6-96095C6CA3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1. Section 2.1: Frequency Events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027ED0-FB4E-4212-8C08-35DB4FB53D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855406"/>
            <a:ext cx="8534400" cy="5545394"/>
          </a:xfrm>
        </p:spPr>
        <p:txBody>
          <a:bodyPr/>
          <a:lstStyle/>
          <a:p>
            <a:r>
              <a:rPr lang="en-US" sz="2000" b="1" i="1" dirty="0"/>
              <a:t>Question</a:t>
            </a:r>
            <a:r>
              <a:rPr lang="en-US" sz="2000" dirty="0"/>
              <a:t>: Why did the November 18 event frequency recovery take over 6 minutes and is it a concern?</a:t>
            </a:r>
          </a:p>
          <a:p>
            <a:pPr lvl="1"/>
            <a:endParaRPr lang="en-US" sz="2000" dirty="0"/>
          </a:p>
          <a:p>
            <a:pPr lvl="1"/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pPr lvl="1"/>
            <a:r>
              <a:rPr lang="en-US" sz="2000" dirty="0"/>
              <a:t>Almost 200 MW of run-back followed by the trip (329 MW).</a:t>
            </a:r>
            <a:endParaRPr lang="en-US" sz="1600" dirty="0"/>
          </a:p>
          <a:p>
            <a:pPr lvl="1"/>
            <a:r>
              <a:rPr lang="en-US" sz="2000" dirty="0"/>
              <a:t>No RRS was deployed (did not hit the 59.91 Hz).</a:t>
            </a:r>
          </a:p>
          <a:p>
            <a:pPr lvl="1"/>
            <a:r>
              <a:rPr lang="en-US" sz="2000" dirty="0"/>
              <a:t>Event occurred between the SCED runs.</a:t>
            </a:r>
            <a:endParaRPr lang="en-US" sz="1600" dirty="0"/>
          </a:p>
          <a:p>
            <a:pPr lvl="1"/>
            <a:r>
              <a:rPr lang="en-US" sz="2000" dirty="0"/>
              <a:t>All 163 MW of Regulation Up was deployed.</a:t>
            </a:r>
          </a:p>
          <a:p>
            <a:pPr lvl="1"/>
            <a:r>
              <a:rPr lang="en-US" sz="2000" dirty="0"/>
              <a:t>Wind Generation was ramping down ~125 MW.</a:t>
            </a:r>
          </a:p>
          <a:p>
            <a:pPr lvl="1"/>
            <a:r>
              <a:rPr lang="en-US" sz="2000" dirty="0"/>
              <a:t>Frequency recovered to 59.965 Hz within 20 seconds.</a:t>
            </a:r>
          </a:p>
          <a:p>
            <a:pPr lvl="1"/>
            <a:endParaRPr lang="en-US" sz="1600" dirty="0"/>
          </a:p>
          <a:p>
            <a:pPr lvl="1"/>
            <a:r>
              <a:rPr lang="en-US" sz="2000" b="1" dirty="0"/>
              <a:t>NERC frequency recovery obligation is 15 minutes, and the frequency recovery time was not a reliability concern.</a:t>
            </a:r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715A1A-88B9-40DC-B5AC-1EDFFF3619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AF8B53F-DF5C-4389-9465-FEF0BB50DF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9228780"/>
              </p:ext>
            </p:extLst>
          </p:nvPr>
        </p:nvGraphicFramePr>
        <p:xfrm>
          <a:off x="457202" y="2085790"/>
          <a:ext cx="8229597" cy="87503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05867">
                  <a:extLst>
                    <a:ext uri="{9D8B030D-6E8A-4147-A177-3AD203B41FA5}">
                      <a16:colId xmlns:a16="http://schemas.microsoft.com/office/drawing/2014/main" val="1146978923"/>
                    </a:ext>
                  </a:extLst>
                </a:gridCol>
                <a:gridCol w="1005867">
                  <a:extLst>
                    <a:ext uri="{9D8B030D-6E8A-4147-A177-3AD203B41FA5}">
                      <a16:colId xmlns:a16="http://schemas.microsoft.com/office/drawing/2014/main" val="1507452996"/>
                    </a:ext>
                  </a:extLst>
                </a:gridCol>
                <a:gridCol w="1005867">
                  <a:extLst>
                    <a:ext uri="{9D8B030D-6E8A-4147-A177-3AD203B41FA5}">
                      <a16:colId xmlns:a16="http://schemas.microsoft.com/office/drawing/2014/main" val="3542259633"/>
                    </a:ext>
                  </a:extLst>
                </a:gridCol>
                <a:gridCol w="851056">
                  <a:extLst>
                    <a:ext uri="{9D8B030D-6E8A-4147-A177-3AD203B41FA5}">
                      <a16:colId xmlns:a16="http://schemas.microsoft.com/office/drawing/2014/main" val="3606257821"/>
                    </a:ext>
                  </a:extLst>
                </a:gridCol>
                <a:gridCol w="846960">
                  <a:extLst>
                    <a:ext uri="{9D8B030D-6E8A-4147-A177-3AD203B41FA5}">
                      <a16:colId xmlns:a16="http://schemas.microsoft.com/office/drawing/2014/main" val="2679241661"/>
                    </a:ext>
                  </a:extLst>
                </a:gridCol>
                <a:gridCol w="738018">
                  <a:extLst>
                    <a:ext uri="{9D8B030D-6E8A-4147-A177-3AD203B41FA5}">
                      <a16:colId xmlns:a16="http://schemas.microsoft.com/office/drawing/2014/main" val="2159215549"/>
                    </a:ext>
                  </a:extLst>
                </a:gridCol>
                <a:gridCol w="559452">
                  <a:extLst>
                    <a:ext uri="{9D8B030D-6E8A-4147-A177-3AD203B41FA5}">
                      <a16:colId xmlns:a16="http://schemas.microsoft.com/office/drawing/2014/main" val="2523397899"/>
                    </a:ext>
                  </a:extLst>
                </a:gridCol>
                <a:gridCol w="678222">
                  <a:extLst>
                    <a:ext uri="{9D8B030D-6E8A-4147-A177-3AD203B41FA5}">
                      <a16:colId xmlns:a16="http://schemas.microsoft.com/office/drawing/2014/main" val="3567563475"/>
                    </a:ext>
                  </a:extLst>
                </a:gridCol>
                <a:gridCol w="769144">
                  <a:extLst>
                    <a:ext uri="{9D8B030D-6E8A-4147-A177-3AD203B41FA5}">
                      <a16:colId xmlns:a16="http://schemas.microsoft.com/office/drawing/2014/main" val="2013578274"/>
                    </a:ext>
                  </a:extLst>
                </a:gridCol>
                <a:gridCol w="769144">
                  <a:extLst>
                    <a:ext uri="{9D8B030D-6E8A-4147-A177-3AD203B41FA5}">
                      <a16:colId xmlns:a16="http://schemas.microsoft.com/office/drawing/2014/main" val="3816882415"/>
                    </a:ext>
                  </a:extLst>
                </a:gridCol>
              </a:tblGrid>
              <a:tr h="349885"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Date and Time</a:t>
                      </a:r>
                      <a:endParaRPr lang="en-US" sz="1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Delta Frequency</a:t>
                      </a:r>
                      <a:endParaRPr lang="en-US" sz="1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Max/Min Frequency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Duration of Event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PMU Data </a:t>
                      </a:r>
                      <a:endParaRPr lang="en-US" sz="1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MW Loss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Load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IRR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Inertia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2292992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(Hz)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(Hz)</a:t>
                      </a:r>
                      <a:endParaRPr lang="en-US" sz="1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Oscillation Mode (Hz)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Damping Ratio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(MW)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% 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(GW-s)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21511881"/>
                  </a:ext>
                </a:extLst>
              </a:tr>
              <a:tr h="28130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11/18/2022 1:02:16</a:t>
                      </a:r>
                      <a:endParaRPr lang="en-US" sz="1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0.077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59.936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highlight>
                            <a:srgbClr val="FFFF00"/>
                          </a:highlight>
                        </a:rPr>
                        <a:t>00:06:20</a:t>
                      </a:r>
                      <a:endParaRPr lang="en-US" sz="1000" dirty="0">
                        <a:effectLst/>
                        <a:highlight>
                          <a:srgbClr val="FFFF00"/>
                        </a:highlight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0.67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9%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329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40,427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42%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220,447</a:t>
                      </a:r>
                      <a:endParaRPr lang="en-US" sz="1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33136646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435D4D17-A958-4E4E-A62A-B3D9C9D4B0EF}"/>
              </a:ext>
            </a:extLst>
          </p:cNvPr>
          <p:cNvSpPr txBox="1"/>
          <p:nvPr/>
        </p:nvSpPr>
        <p:spPr>
          <a:xfrm>
            <a:off x="457202" y="1541495"/>
            <a:ext cx="82295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Reporting Criteria: </a:t>
            </a:r>
            <a:r>
              <a:rPr lang="en-US" sz="1200" dirty="0">
                <a:solidFill>
                  <a:schemeClr val="tx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Delta Frequency is 60 </a:t>
            </a:r>
            <a:r>
              <a:rPr lang="en-US" sz="1200" dirty="0" err="1">
                <a:solidFill>
                  <a:schemeClr val="tx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mHz</a:t>
            </a:r>
            <a:r>
              <a:rPr lang="en-US" sz="1200" dirty="0">
                <a:solidFill>
                  <a:schemeClr val="tx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or greater; the MW loss is 350 MW or greater; or resource trip event triggered RRS deployment.</a:t>
            </a:r>
            <a:endParaRPr lang="en-US" sz="1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27575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1E7BC6-4B56-4CF4-8DE6-96095C6CA3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2. Section 5: Largest Net-Load Ramps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027ED0-FB4E-4212-8C08-35DB4FB53D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855406"/>
            <a:ext cx="8534400" cy="5392994"/>
          </a:xfrm>
        </p:spPr>
        <p:txBody>
          <a:bodyPr/>
          <a:lstStyle/>
          <a:p>
            <a:r>
              <a:rPr lang="en-US" sz="2000" b="1" i="1" dirty="0"/>
              <a:t>Question</a:t>
            </a:r>
            <a:r>
              <a:rPr lang="en-US" sz="2000" dirty="0"/>
              <a:t>: Could ERCOT add Interval Ending (IE) to the Largest Net-Load Ramps.</a:t>
            </a:r>
          </a:p>
          <a:p>
            <a:pPr lvl="1"/>
            <a:r>
              <a:rPr lang="en-US" sz="2000" dirty="0"/>
              <a:t>IEs are added to the report month and “All months in 2014-2022” (last two rows).</a:t>
            </a:r>
          </a:p>
          <a:p>
            <a:pPr lvl="1"/>
            <a:endParaRPr lang="en-US" sz="2000" dirty="0"/>
          </a:p>
          <a:p>
            <a:pPr lvl="1"/>
            <a:endParaRPr lang="en-US" sz="2000" dirty="0"/>
          </a:p>
          <a:p>
            <a:pPr lvl="1"/>
            <a:endParaRPr lang="en-US" sz="2000" dirty="0"/>
          </a:p>
          <a:p>
            <a:pPr lvl="1"/>
            <a:endParaRPr lang="en-US" sz="2000" dirty="0"/>
          </a:p>
          <a:p>
            <a:pPr lvl="1"/>
            <a:endParaRPr lang="en-US" sz="2000" dirty="0"/>
          </a:p>
          <a:p>
            <a:pPr lvl="1"/>
            <a:endParaRPr lang="en-US" sz="2000" dirty="0"/>
          </a:p>
          <a:p>
            <a:pPr lvl="1"/>
            <a:endParaRPr lang="en-US" sz="2000" dirty="0"/>
          </a:p>
          <a:p>
            <a:pPr marL="342900" lvl="1" indent="0">
              <a:buNone/>
            </a:pPr>
            <a:endParaRPr lang="en-US" sz="2000" dirty="0"/>
          </a:p>
          <a:p>
            <a:pPr marL="342900" lvl="1" indent="0">
              <a:buNone/>
            </a:pPr>
            <a:endParaRPr lang="en-US" sz="2000" dirty="0"/>
          </a:p>
          <a:p>
            <a:endParaRPr lang="en-US" sz="2000" dirty="0"/>
          </a:p>
          <a:p>
            <a:endParaRPr lang="en-US" sz="2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715A1A-88B9-40DC-B5AC-1EDFFF3619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1B23A436-4D5D-41BD-A559-BD2BCB7110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6946155"/>
              </p:ext>
            </p:extLst>
          </p:nvPr>
        </p:nvGraphicFramePr>
        <p:xfrm>
          <a:off x="1604963" y="2438400"/>
          <a:ext cx="5934075" cy="295236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96335">
                  <a:extLst>
                    <a:ext uri="{9D8B030D-6E8A-4147-A177-3AD203B41FA5}">
                      <a16:colId xmlns:a16="http://schemas.microsoft.com/office/drawing/2014/main" val="2042389416"/>
                    </a:ext>
                  </a:extLst>
                </a:gridCol>
                <a:gridCol w="782536">
                  <a:extLst>
                    <a:ext uri="{9D8B030D-6E8A-4147-A177-3AD203B41FA5}">
                      <a16:colId xmlns:a16="http://schemas.microsoft.com/office/drawing/2014/main" val="375364448"/>
                    </a:ext>
                  </a:extLst>
                </a:gridCol>
                <a:gridCol w="988801">
                  <a:extLst>
                    <a:ext uri="{9D8B030D-6E8A-4147-A177-3AD203B41FA5}">
                      <a16:colId xmlns:a16="http://schemas.microsoft.com/office/drawing/2014/main" val="1829077674"/>
                    </a:ext>
                  </a:extLst>
                </a:gridCol>
                <a:gridCol w="988801">
                  <a:extLst>
                    <a:ext uri="{9D8B030D-6E8A-4147-A177-3AD203B41FA5}">
                      <a16:colId xmlns:a16="http://schemas.microsoft.com/office/drawing/2014/main" val="1365506348"/>
                    </a:ext>
                  </a:extLst>
                </a:gridCol>
                <a:gridCol w="988801">
                  <a:extLst>
                    <a:ext uri="{9D8B030D-6E8A-4147-A177-3AD203B41FA5}">
                      <a16:colId xmlns:a16="http://schemas.microsoft.com/office/drawing/2014/main" val="3268712213"/>
                    </a:ext>
                  </a:extLst>
                </a:gridCol>
                <a:gridCol w="988801">
                  <a:extLst>
                    <a:ext uri="{9D8B030D-6E8A-4147-A177-3AD203B41FA5}">
                      <a16:colId xmlns:a16="http://schemas.microsoft.com/office/drawing/2014/main" val="2692768618"/>
                    </a:ext>
                  </a:extLst>
                </a:gridCol>
              </a:tblGrid>
              <a:tr h="3333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Month and Year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5 min</a:t>
                      </a:r>
                      <a:endParaRPr lang="en-US" sz="1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10 min</a:t>
                      </a:r>
                      <a:endParaRPr lang="en-US" sz="1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15 min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30 min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60 min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774505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December 2014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1,014 MW</a:t>
                      </a:r>
                      <a:endParaRPr lang="en-US" sz="1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1,689 MW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2,112 MW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3,034 MW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5,296 MW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9113466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December 2015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962 MW</a:t>
                      </a:r>
                      <a:endParaRPr lang="en-US" sz="1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1,637 MW</a:t>
                      </a:r>
                      <a:endParaRPr lang="en-US" sz="1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1,995 MW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3,241 MW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5,516 MW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8967215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December 2016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857 MW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1,404 MW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1,827 MW</a:t>
                      </a:r>
                      <a:endParaRPr lang="en-US" sz="1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3,166 MW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5,866 MW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0401823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December 2017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964 MW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1,581 MW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2,078 MW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3,393 MW</a:t>
                      </a:r>
                      <a:endParaRPr lang="en-US" sz="1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5,708 MW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6019004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December 2018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923 MW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1,553 MW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2,148 MW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4,109 MW</a:t>
                      </a:r>
                      <a:endParaRPr lang="en-US" sz="1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7,218 MW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4931658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December 2019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1,014 MW</a:t>
                      </a:r>
                      <a:endParaRPr lang="en-US" sz="1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1,689 MW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2,112 MW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3,034 MW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5,296 MW</a:t>
                      </a:r>
                      <a:endParaRPr lang="en-US" sz="1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2279024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December 2020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1,083 MW</a:t>
                      </a:r>
                      <a:endParaRPr lang="en-US" sz="1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1,780 MW</a:t>
                      </a:r>
                      <a:endParaRPr lang="en-US" sz="1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2,479 MW</a:t>
                      </a:r>
                      <a:endParaRPr lang="en-US" sz="1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5,882 MW</a:t>
                      </a:r>
                      <a:endParaRPr lang="en-US" sz="1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10,364 MW</a:t>
                      </a:r>
                      <a:endParaRPr lang="en-US" sz="1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7327207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December 2021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933 MW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1,518 MW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2,154 MW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4,103 MW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7,128 MW</a:t>
                      </a:r>
                      <a:endParaRPr lang="en-US" sz="1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215036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December 2022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1,138 MW</a:t>
                      </a:r>
                      <a:endParaRPr lang="en-US" sz="10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highlight>
                            <a:srgbClr val="FFFF00"/>
                          </a:highlight>
                        </a:rPr>
                        <a:t>12/31/22</a:t>
                      </a:r>
                      <a:endParaRPr lang="en-US" sz="1000" dirty="0">
                        <a:effectLst/>
                        <a:highlight>
                          <a:srgbClr val="FFFF00"/>
                        </a:highlight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highlight>
                            <a:srgbClr val="FFFF00"/>
                          </a:highlight>
                        </a:rPr>
                        <a:t>(IE 16:51)</a:t>
                      </a:r>
                      <a:endParaRPr lang="en-US" sz="1000" dirty="0">
                        <a:effectLst/>
                        <a:highlight>
                          <a:srgbClr val="FFFF00"/>
                        </a:highlight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1,981 MW</a:t>
                      </a:r>
                      <a:endParaRPr lang="en-US" sz="10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highlight>
                            <a:srgbClr val="FFFF00"/>
                          </a:highlight>
                        </a:rPr>
                        <a:t>12/14/22</a:t>
                      </a:r>
                      <a:endParaRPr lang="en-US" sz="1000" dirty="0">
                        <a:effectLst/>
                        <a:highlight>
                          <a:srgbClr val="FFFF00"/>
                        </a:highlight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highlight>
                            <a:srgbClr val="FFFF00"/>
                          </a:highlight>
                        </a:rPr>
                        <a:t>(IE 16:48)</a:t>
                      </a:r>
                      <a:endParaRPr lang="en-US" sz="1000" dirty="0">
                        <a:effectLst/>
                        <a:highlight>
                          <a:srgbClr val="FFFF00"/>
                        </a:highlight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2,841 MW</a:t>
                      </a:r>
                      <a:endParaRPr lang="en-US" sz="10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highlight>
                            <a:srgbClr val="FFFF00"/>
                          </a:highlight>
                        </a:rPr>
                        <a:t>12/14/22</a:t>
                      </a:r>
                      <a:endParaRPr lang="en-US" sz="1000" dirty="0">
                        <a:effectLst/>
                        <a:highlight>
                          <a:srgbClr val="FFFF00"/>
                        </a:highlight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highlight>
                            <a:srgbClr val="FFFF00"/>
                          </a:highlight>
                        </a:rPr>
                        <a:t>(IE 16:48)</a:t>
                      </a:r>
                      <a:endParaRPr lang="en-US" sz="1000" dirty="0">
                        <a:effectLst/>
                        <a:highlight>
                          <a:srgbClr val="FFFF00"/>
                        </a:highlight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5,459 MW</a:t>
                      </a:r>
                      <a:endParaRPr lang="en-US" sz="10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highlight>
                            <a:srgbClr val="FFFF00"/>
                          </a:highlight>
                        </a:rPr>
                        <a:t>12/14/22</a:t>
                      </a:r>
                      <a:endParaRPr lang="en-US" sz="1000" dirty="0">
                        <a:effectLst/>
                        <a:highlight>
                          <a:srgbClr val="FFFF00"/>
                        </a:highlight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highlight>
                            <a:srgbClr val="FFFF00"/>
                          </a:highlight>
                        </a:rPr>
                        <a:t>(IE 17:10)</a:t>
                      </a:r>
                      <a:endParaRPr lang="en-US" sz="1000" dirty="0">
                        <a:effectLst/>
                        <a:highlight>
                          <a:srgbClr val="FFFF00"/>
                        </a:highlight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10,490 MW</a:t>
                      </a:r>
                      <a:endParaRPr lang="en-US" sz="10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highlight>
                            <a:srgbClr val="FFFF00"/>
                          </a:highlight>
                        </a:rPr>
                        <a:t>12/14/22</a:t>
                      </a:r>
                      <a:endParaRPr lang="en-US" sz="1000" dirty="0">
                        <a:effectLst/>
                        <a:highlight>
                          <a:srgbClr val="FFFF00"/>
                        </a:highlight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highlight>
                            <a:srgbClr val="FFFF00"/>
                          </a:highlight>
                        </a:rPr>
                        <a:t>(IE 17:24)</a:t>
                      </a:r>
                      <a:endParaRPr lang="en-US" sz="1000" dirty="0">
                        <a:effectLst/>
                        <a:highlight>
                          <a:srgbClr val="FFFF00"/>
                        </a:highlight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46464531"/>
                  </a:ext>
                </a:extLst>
              </a:tr>
              <a:tr h="13274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All Months in 2014-2022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1,647 MW</a:t>
                      </a:r>
                      <a:endParaRPr lang="en-US" sz="10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highlight>
                            <a:srgbClr val="FFFF00"/>
                          </a:highlight>
                        </a:rPr>
                        <a:t>05/25/22</a:t>
                      </a:r>
                      <a:endParaRPr lang="en-US" sz="1000" dirty="0">
                        <a:effectLst/>
                        <a:highlight>
                          <a:srgbClr val="FFFF00"/>
                        </a:highlight>
                      </a:endParaRPr>
                    </a:p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highlight>
                            <a:srgbClr val="FFFF00"/>
                          </a:highlight>
                        </a:rPr>
                        <a:t>(IE 17:06)</a:t>
                      </a:r>
                      <a:endParaRPr lang="en-US" sz="1000" dirty="0">
                        <a:effectLst/>
                        <a:highlight>
                          <a:srgbClr val="FFFF00"/>
                        </a:highlight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2,155 MW</a:t>
                      </a:r>
                      <a:endParaRPr lang="en-US" sz="10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highlight>
                            <a:srgbClr val="FFFF00"/>
                          </a:highlight>
                        </a:rPr>
                        <a:t>03/24/22</a:t>
                      </a:r>
                      <a:endParaRPr lang="en-US" sz="1000" dirty="0">
                        <a:effectLst/>
                        <a:highlight>
                          <a:srgbClr val="FFFF00"/>
                        </a:highlight>
                      </a:endParaRPr>
                    </a:p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highlight>
                            <a:srgbClr val="FFFF00"/>
                          </a:highlight>
                        </a:rPr>
                        <a:t>(IE 19:05)</a:t>
                      </a:r>
                      <a:endParaRPr lang="en-US" sz="1000" dirty="0">
                        <a:effectLst/>
                        <a:highlight>
                          <a:srgbClr val="FFFF00"/>
                        </a:highlight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3,015 MW</a:t>
                      </a:r>
                      <a:endParaRPr lang="en-US" sz="10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highlight>
                            <a:srgbClr val="FFFF00"/>
                          </a:highlight>
                        </a:rPr>
                        <a:t>03/24/22</a:t>
                      </a:r>
                      <a:endParaRPr lang="en-US" sz="1000" dirty="0">
                        <a:effectLst/>
                        <a:highlight>
                          <a:srgbClr val="FFFF00"/>
                        </a:highlight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highlight>
                            <a:srgbClr val="FFFF00"/>
                          </a:highlight>
                        </a:rPr>
                        <a:t>(IE 19:10)</a:t>
                      </a:r>
                      <a:endParaRPr lang="en-US" sz="1000" dirty="0">
                        <a:effectLst/>
                        <a:highlight>
                          <a:srgbClr val="FFFF00"/>
                        </a:highlight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5,882 MW</a:t>
                      </a:r>
                      <a:endParaRPr lang="en-US" sz="10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highlight>
                            <a:srgbClr val="FFFF00"/>
                          </a:highlight>
                        </a:rPr>
                        <a:t>03/24/22</a:t>
                      </a:r>
                      <a:endParaRPr lang="en-US" sz="1000" dirty="0">
                        <a:effectLst/>
                        <a:highlight>
                          <a:srgbClr val="FFFF00"/>
                        </a:highlight>
                      </a:endParaRPr>
                    </a:p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highlight>
                            <a:srgbClr val="FFFF00"/>
                          </a:highlight>
                        </a:rPr>
                        <a:t>(IE 19:10)</a:t>
                      </a:r>
                      <a:endParaRPr lang="en-US" sz="1000" dirty="0">
                        <a:effectLst/>
                        <a:highlight>
                          <a:srgbClr val="FFFF00"/>
                        </a:highlight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10,750 MW</a:t>
                      </a:r>
                      <a:endParaRPr lang="en-US" sz="10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highlight>
                            <a:srgbClr val="FFFF00"/>
                          </a:highlight>
                        </a:rPr>
                        <a:t>03/24/22</a:t>
                      </a:r>
                      <a:endParaRPr lang="en-US" sz="1000" dirty="0">
                        <a:effectLst/>
                        <a:highlight>
                          <a:srgbClr val="FFFF00"/>
                        </a:highlight>
                      </a:endParaRPr>
                    </a:p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highlight>
                            <a:srgbClr val="FFFF00"/>
                          </a:highlight>
                        </a:rPr>
                        <a:t>(IE 19:27)</a:t>
                      </a:r>
                      <a:endParaRPr lang="en-US" sz="1000" dirty="0">
                        <a:effectLst/>
                        <a:highlight>
                          <a:srgbClr val="FFFF00"/>
                        </a:highlight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264941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6482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1E7BC6-4B56-4CF4-8DE6-96095C6CA3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3. Section 6: COP Error Analysis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027ED0-FB4E-4212-8C08-35DB4FB53D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855406"/>
            <a:ext cx="8534400" cy="5392994"/>
          </a:xfrm>
        </p:spPr>
        <p:txBody>
          <a:bodyPr/>
          <a:lstStyle/>
          <a:p>
            <a:r>
              <a:rPr lang="en-US" sz="2000" b="1" i="1" dirty="0"/>
              <a:t>Question</a:t>
            </a:r>
            <a:r>
              <a:rPr lang="en-US" sz="2000" dirty="0"/>
              <a:t>: Why did the COP Error switch between over-scheduling and under-scheduling during the Operating Day? Is this accurate?</a:t>
            </a:r>
          </a:p>
          <a:p>
            <a:endParaRPr lang="en-US" sz="1600" dirty="0"/>
          </a:p>
          <a:p>
            <a:pPr lvl="1"/>
            <a:r>
              <a:rPr lang="en-US" sz="2000" dirty="0"/>
              <a:t>Mean Absolute Error (MAE) is used for the magnitude of the Bar Chart.</a:t>
            </a:r>
          </a:p>
          <a:p>
            <a:pPr lvl="1"/>
            <a:r>
              <a:rPr lang="en-US" sz="2000" dirty="0"/>
              <a:t>Average Error is used to determine over-scheduling vs. under-scheduling.</a:t>
            </a:r>
          </a:p>
          <a:p>
            <a:pPr lvl="1"/>
            <a:endParaRPr lang="en-US" sz="1600" dirty="0"/>
          </a:p>
          <a:p>
            <a:r>
              <a:rPr lang="en-US" sz="2000" dirty="0"/>
              <a:t>Example:</a:t>
            </a:r>
            <a:endParaRPr lang="en-US" sz="1600" dirty="0"/>
          </a:p>
          <a:p>
            <a:pPr lvl="6">
              <a:buFont typeface="Courier New" panose="02070309020205020404" pitchFamily="49" charset="0"/>
              <a:buChar char="o"/>
            </a:pPr>
            <a:r>
              <a:rPr lang="en-US" sz="1600" dirty="0">
                <a:solidFill>
                  <a:schemeClr val="tx2"/>
                </a:solidFill>
              </a:rPr>
              <a:t>MAE = (300+200+200+200+150) / 5 = 1050 / 5 = 210</a:t>
            </a:r>
          </a:p>
          <a:p>
            <a:pPr lvl="6">
              <a:buFont typeface="Courier New" panose="02070309020205020404" pitchFamily="49" charset="0"/>
              <a:buChar char="o"/>
            </a:pPr>
            <a:r>
              <a:rPr lang="en-US" sz="1600" dirty="0">
                <a:solidFill>
                  <a:schemeClr val="tx2"/>
                </a:solidFill>
              </a:rPr>
              <a:t>Average Error = (-300-200+200+200+150) / 5 = 50 / 5 </a:t>
            </a:r>
          </a:p>
          <a:p>
            <a:pPr marL="2057400" lvl="6" indent="0">
              <a:buNone/>
            </a:pPr>
            <a:r>
              <a:rPr lang="en-US" sz="1600" dirty="0">
                <a:solidFill>
                  <a:schemeClr val="tx2"/>
                </a:solidFill>
              </a:rPr>
              <a:t>		= 10 (over-scheduling error)</a:t>
            </a:r>
          </a:p>
          <a:p>
            <a:pPr lvl="2">
              <a:buFont typeface="Courier New" panose="02070309020205020404" pitchFamily="49" charset="0"/>
              <a:buChar char="o"/>
            </a:pPr>
            <a:endParaRPr lang="en-US" dirty="0"/>
          </a:p>
          <a:p>
            <a:pPr marL="2057400" lvl="6" indent="0">
              <a:buNone/>
            </a:pPr>
            <a:r>
              <a:rPr lang="en-US" sz="1600" dirty="0">
                <a:solidFill>
                  <a:schemeClr val="tx2"/>
                </a:solidFill>
              </a:rPr>
              <a:t>If the Error for Hour 5 changes from  to 150 to 50,</a:t>
            </a:r>
          </a:p>
          <a:p>
            <a:pPr lvl="6">
              <a:buFont typeface="Courier New" panose="02070309020205020404" pitchFamily="49" charset="0"/>
              <a:buChar char="o"/>
            </a:pPr>
            <a:r>
              <a:rPr lang="en-US" sz="1600" dirty="0">
                <a:solidFill>
                  <a:schemeClr val="tx2"/>
                </a:solidFill>
              </a:rPr>
              <a:t>MAE = (300+200+200+200+50) / 5 = 950 / 5 = 190</a:t>
            </a:r>
          </a:p>
          <a:p>
            <a:pPr lvl="6">
              <a:buFont typeface="Courier New" panose="02070309020205020404" pitchFamily="49" charset="0"/>
              <a:buChar char="o"/>
            </a:pPr>
            <a:r>
              <a:rPr lang="en-US" sz="1600" dirty="0">
                <a:solidFill>
                  <a:schemeClr val="tx2"/>
                </a:solidFill>
              </a:rPr>
              <a:t>Average Error = (-300-200+200+200+50) / 5 = -50 / 5 </a:t>
            </a:r>
          </a:p>
          <a:p>
            <a:pPr marL="2057400" lvl="6" indent="0">
              <a:buNone/>
            </a:pPr>
            <a:r>
              <a:rPr lang="en-US" sz="1600" dirty="0">
                <a:solidFill>
                  <a:schemeClr val="tx2"/>
                </a:solidFill>
              </a:rPr>
              <a:t>		= -10 (under-scheduling error)</a:t>
            </a:r>
            <a:endParaRPr lang="en-US" sz="1600" dirty="0"/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715A1A-88B9-40DC-B5AC-1EDFFF3619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E470FA93-CEB4-4FCE-83EB-D858AC644F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6819115"/>
              </p:ext>
            </p:extLst>
          </p:nvPr>
        </p:nvGraphicFramePr>
        <p:xfrm>
          <a:off x="685800" y="3886200"/>
          <a:ext cx="128016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0555">
                  <a:extLst>
                    <a:ext uri="{9D8B030D-6E8A-4147-A177-3AD203B41FA5}">
                      <a16:colId xmlns:a16="http://schemas.microsoft.com/office/drawing/2014/main" val="1734516089"/>
                    </a:ext>
                  </a:extLst>
                </a:gridCol>
                <a:gridCol w="649605">
                  <a:extLst>
                    <a:ext uri="{9D8B030D-6E8A-4147-A177-3AD203B41FA5}">
                      <a16:colId xmlns:a16="http://schemas.microsoft.com/office/drawing/2014/main" val="50835167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Hour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Error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65108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-300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13175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-200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80705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9098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28799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5273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530375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1E7BC6-4B56-4CF4-8DE6-96095C6CA3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3. Section 6: COP Error Analysis 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027ED0-FB4E-4212-8C08-35DB4FB53D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855406"/>
            <a:ext cx="8534400" cy="5469194"/>
          </a:xfrm>
        </p:spPr>
        <p:txBody>
          <a:bodyPr/>
          <a:lstStyle/>
          <a:p>
            <a:r>
              <a:rPr lang="en-US" sz="2000" dirty="0"/>
              <a:t>Mean Absolute Error (MAE) vs Average Error.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/>
              <a:t>Near real-time, COP Error is small in magnitude and may change between over-scheduling and under-scheduling based on </a:t>
            </a:r>
            <a:r>
              <a:rPr lang="en-US" sz="2000"/>
              <a:t>COP submissions.</a:t>
            </a:r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715A1A-88B9-40DC-B5AC-1EDFFF3619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D2238567-E301-45B0-ADD5-836A8A40CD4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25446243"/>
              </p:ext>
            </p:extLst>
          </p:nvPr>
        </p:nvGraphicFramePr>
        <p:xfrm>
          <a:off x="152400" y="1295400"/>
          <a:ext cx="4343400" cy="3962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8B89CBCB-FEE7-410E-81DD-07DA0819606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51549450"/>
              </p:ext>
            </p:extLst>
          </p:nvPr>
        </p:nvGraphicFramePr>
        <p:xfrm>
          <a:off x="4610100" y="1295400"/>
          <a:ext cx="4343400" cy="3962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Oval 5">
            <a:extLst>
              <a:ext uri="{FF2B5EF4-FFF2-40B4-BE49-F238E27FC236}">
                <a16:creationId xmlns:a16="http://schemas.microsoft.com/office/drawing/2014/main" id="{A673826C-F35D-41AE-A20A-AE5B9D9C183B}"/>
              </a:ext>
            </a:extLst>
          </p:cNvPr>
          <p:cNvSpPr/>
          <p:nvPr/>
        </p:nvSpPr>
        <p:spPr>
          <a:xfrm>
            <a:off x="3429000" y="2971800"/>
            <a:ext cx="228600" cy="914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593D36CF-4341-4332-B64A-AA1719150EFF}"/>
              </a:ext>
            </a:extLst>
          </p:cNvPr>
          <p:cNvSpPr/>
          <p:nvPr/>
        </p:nvSpPr>
        <p:spPr>
          <a:xfrm>
            <a:off x="7543800" y="3276600"/>
            <a:ext cx="304800" cy="1371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641148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2" ma:contentTypeDescription="Create a new document." ma:contentTypeScope="" ma:versionID="63b4750df494f1e899998ba0dd64b59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26b17897b0dee42c4ef932dfddf4050e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43EB0A4-50A9-4E33-98AC-BC2B61C8A1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c34af464-7aa1-4edd-9be4-83dffc1cb926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www.w3.org/XML/1998/namespace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10145</TotalTime>
  <Words>670</Words>
  <Application>Microsoft Office PowerPoint</Application>
  <PresentationFormat>On-screen Show (4:3)</PresentationFormat>
  <Paragraphs>197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Courier New</vt:lpstr>
      <vt:lpstr>Wingdings</vt:lpstr>
      <vt:lpstr>1_Office Theme</vt:lpstr>
      <vt:lpstr>2_Custom Design</vt:lpstr>
      <vt:lpstr>3_Custom Design</vt:lpstr>
      <vt:lpstr>PowerPoint Presentation</vt:lpstr>
      <vt:lpstr>1. Section 2.1: Frequency Events</vt:lpstr>
      <vt:lpstr>2. Section 5: Largest Net-Load Ramps</vt:lpstr>
      <vt:lpstr>3. Section 6: COP Error Analysis</vt:lpstr>
      <vt:lpstr>3. Section 6: COP Error Analysis (Continued)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Lee, Alex</cp:lastModifiedBy>
  <cp:revision>320</cp:revision>
  <cp:lastPrinted>2016-01-21T20:53:15Z</cp:lastPrinted>
  <dcterms:created xsi:type="dcterms:W3CDTF">2016-01-21T15:20:31Z</dcterms:created>
  <dcterms:modified xsi:type="dcterms:W3CDTF">2023-01-30T22:24:39Z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