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32" r:id="rId1"/>
  </p:sldMasterIdLst>
  <p:notesMasterIdLst>
    <p:notesMasterId r:id="rId5"/>
  </p:notesMasterIdLst>
  <p:sldIdLst>
    <p:sldId id="256" r:id="rId2"/>
    <p:sldId id="306" r:id="rId3"/>
    <p:sldId id="307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56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35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DD1227-DC6E-0A4F-8FAD-7D6BD84C38EC}" type="datetimeFigureOut">
              <a:rPr lang="en-US" smtClean="0"/>
              <a:t>1/31/2023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E58DD1-652E-5246-A55D-149085299C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0549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5800" y="1346947"/>
            <a:ext cx="7772400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685800" y="4282763"/>
            <a:ext cx="7772400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685800" y="1484779"/>
            <a:ext cx="7772400" cy="274320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7234780" y="4107023"/>
            <a:ext cx="914400" cy="914400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8670" y="1432223"/>
            <a:ext cx="7517130" cy="3035808"/>
          </a:xfrm>
        </p:spPr>
        <p:txBody>
          <a:bodyPr anchor="ctr">
            <a:noAutofit/>
          </a:bodyPr>
          <a:lstStyle>
            <a:lvl1pPr algn="l">
              <a:lnSpc>
                <a:spcPct val="85000"/>
              </a:lnSpc>
              <a:defRPr sz="6000" b="1" cap="none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2386" y="4389120"/>
            <a:ext cx="5918454" cy="1069848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1/31/2023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12805" y="6272785"/>
            <a:ext cx="4745736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244280" y="4227195"/>
            <a:ext cx="895401" cy="640080"/>
          </a:xfrm>
        </p:spPr>
        <p:txBody>
          <a:bodyPr/>
          <a:lstStyle>
            <a:lvl1pPr>
              <a:defRPr sz="2800" b="1"/>
            </a:lvl1pPr>
          </a:lstStyle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6205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1/31/2023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0782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533400"/>
            <a:ext cx="1914525" cy="5638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0100" y="533400"/>
            <a:ext cx="5629275" cy="56388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1/31/2023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26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1/31/2023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363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9144000" cy="194001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5346" y="1225296"/>
            <a:ext cx="6960870" cy="3520440"/>
          </a:xfrm>
        </p:spPr>
        <p:txBody>
          <a:bodyPr anchor="ctr">
            <a:normAutofit/>
          </a:bodyPr>
          <a:lstStyle>
            <a:lvl1pPr>
              <a:lnSpc>
                <a:spcPct val="85000"/>
              </a:lnSpc>
              <a:defRPr sz="66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4330" y="5020056"/>
            <a:ext cx="6789420" cy="1066800"/>
          </a:xfrm>
        </p:spPr>
        <p:txBody>
          <a:bodyPr anchor="t">
            <a:normAutofit/>
          </a:bodyPr>
          <a:lstStyle>
            <a:lvl1pPr marL="0" indent="0">
              <a:buNone/>
              <a:defRPr sz="1800" b="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45251" y="6272785"/>
            <a:ext cx="1983232" cy="36512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84D3AE16-2159-4F26-A7D3-0D10B3039774}" type="datetimeFigureOut">
              <a:rPr lang="en-US" smtClean="0"/>
              <a:t>1/31/2023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6099" y="6272784"/>
            <a:ext cx="4745736" cy="36512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633862" y="2430623"/>
            <a:ext cx="914400" cy="914400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450" y="2508607"/>
            <a:ext cx="891224" cy="720332"/>
          </a:xfrm>
        </p:spPr>
        <p:txBody>
          <a:bodyPr/>
          <a:lstStyle>
            <a:lvl1pPr>
              <a:defRPr sz="2800"/>
            </a:lvl1pPr>
          </a:lstStyle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9236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60"/>
            <a:ext cx="365760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92218" y="2194560"/>
            <a:ext cx="365760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1/31/2023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5085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48256"/>
            <a:ext cx="365760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743200"/>
            <a:ext cx="365760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0793" y="2048256"/>
            <a:ext cx="365760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20793" y="2743200"/>
            <a:ext cx="365760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1/31/2023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4662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84D3AE16-2159-4F26-A7D3-0D10B3039774}" type="datetimeFigureOut">
              <a:rPr lang="en-US" smtClean="0"/>
              <a:t>1/31/2023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297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1/31/2023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1653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227806" y="1"/>
            <a:ext cx="2916194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2230" y="685800"/>
            <a:ext cx="2400300" cy="1737360"/>
          </a:xfrm>
        </p:spPr>
        <p:txBody>
          <a:bodyPr anchor="b">
            <a:normAutofit/>
          </a:bodyPr>
          <a:lstStyle>
            <a:lvl1pPr>
              <a:defRPr sz="28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685800"/>
            <a:ext cx="5033772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12230" y="2423160"/>
            <a:ext cx="24003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35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4" name="Oval 13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1/31/2023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8115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6227806" y="1"/>
            <a:ext cx="2916194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2230" y="685800"/>
            <a:ext cx="2400300" cy="1737360"/>
          </a:xfrm>
        </p:spPr>
        <p:txBody>
          <a:bodyPr anchor="b">
            <a:normAutofit/>
          </a:bodyPr>
          <a:lstStyle>
            <a:lvl1pPr>
              <a:defRPr sz="28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6227805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12230" y="2423160"/>
            <a:ext cx="24003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35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4" name="Oval 13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1/31/2023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4270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8" name="Oval 7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484632"/>
            <a:ext cx="7772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21408"/>
            <a:ext cx="7772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2368" y="6272785"/>
            <a:ext cx="24551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84D3AE16-2159-4F26-A7D3-0D10B3039774}" type="datetimeFigureOut">
              <a:rPr lang="en-US" smtClean="0"/>
              <a:t>1/31/2023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272785"/>
            <a:ext cx="47457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83346" y="6272785"/>
            <a:ext cx="4800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 spc="-7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784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3" r:id="rId1"/>
    <p:sldLayoutId id="2147484034" r:id="rId2"/>
    <p:sldLayoutId id="2147484035" r:id="rId3"/>
    <p:sldLayoutId id="2147484036" r:id="rId4"/>
    <p:sldLayoutId id="2147484037" r:id="rId5"/>
    <p:sldLayoutId id="2147484038" r:id="rId6"/>
    <p:sldLayoutId id="2147484039" r:id="rId7"/>
    <p:sldLayoutId id="2147484040" r:id="rId8"/>
    <p:sldLayoutId id="2147484041" r:id="rId9"/>
    <p:sldLayoutId id="2147484042" r:id="rId10"/>
    <p:sldLayoutId id="214748404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200" b="1" kern="1200" cap="none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/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800" dirty="0"/>
              <a:t>Wholesale Market Working </a:t>
            </a:r>
            <a:r>
              <a:rPr lang="en-US" sz="4800" dirty="0" smtClean="0"/>
              <a:t>Group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Bryan Sams</a:t>
            </a:r>
            <a:endParaRPr lang="en-US" dirty="0"/>
          </a:p>
          <a:p>
            <a:r>
              <a:rPr lang="en-US" dirty="0" smtClean="0"/>
              <a:t>February 1</a:t>
            </a:r>
            <a:r>
              <a:rPr lang="en-US" dirty="0" smtClean="0"/>
              <a:t>,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31364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CD5103-B4E9-4739-95D6-739E1C4580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484632"/>
            <a:ext cx="7772400" cy="812945"/>
          </a:xfrm>
        </p:spPr>
        <p:txBody>
          <a:bodyPr>
            <a:normAutofit/>
          </a:bodyPr>
          <a:lstStyle/>
          <a:p>
            <a:r>
              <a:rPr lang="en-US" dirty="0" smtClean="0"/>
              <a:t>January </a:t>
            </a:r>
            <a:r>
              <a:rPr lang="en-US" dirty="0" smtClean="0"/>
              <a:t>WMWG Meeting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29B909-C3A4-4FE9-A789-E2F8620CD5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2607" y="1297577"/>
            <a:ext cx="8308427" cy="5087457"/>
          </a:xfrm>
        </p:spPr>
        <p:txBody>
          <a:bodyPr>
            <a:noAutofit/>
          </a:bodyPr>
          <a:lstStyle/>
          <a:p>
            <a:pPr lvl="0"/>
            <a:r>
              <a:rPr lang="en-US" sz="1400" b="1" dirty="0" smtClean="0"/>
              <a:t>2023 Leadership Update: </a:t>
            </a:r>
          </a:p>
          <a:p>
            <a:pPr lvl="1"/>
            <a:r>
              <a:rPr lang="en-US" sz="1400" dirty="0" smtClean="0"/>
              <a:t>Chair: John Ritch, NextEra Energy</a:t>
            </a:r>
          </a:p>
          <a:p>
            <a:pPr lvl="1"/>
            <a:r>
              <a:rPr lang="en-US" sz="1400" dirty="0" smtClean="0"/>
              <a:t>Vice Chair: Colin Walcavich, National Grid</a:t>
            </a:r>
          </a:p>
          <a:p>
            <a:pPr lvl="0"/>
            <a:r>
              <a:rPr lang="en-US" sz="1400" b="1" dirty="0" smtClean="0"/>
              <a:t>NPRR </a:t>
            </a:r>
            <a:r>
              <a:rPr lang="en-US" sz="1400" b="1" dirty="0"/>
              <a:t>1143, Provide ERCOT Flexibility to Determine when ESRs may Charge During an EEA Level </a:t>
            </a:r>
            <a:r>
              <a:rPr lang="en-US" sz="1400" b="1" dirty="0" smtClean="0"/>
              <a:t>3</a:t>
            </a:r>
          </a:p>
          <a:p>
            <a:pPr lvl="1"/>
            <a:r>
              <a:rPr lang="en-US" sz="1400" dirty="0" smtClean="0"/>
              <a:t>External Communication Discussion </a:t>
            </a:r>
            <a:endParaRPr lang="en-US" sz="1400" dirty="0"/>
          </a:p>
          <a:p>
            <a:pPr lvl="0"/>
            <a:r>
              <a:rPr lang="en-US" sz="1400" b="1" dirty="0" smtClean="0"/>
              <a:t>NPRR </a:t>
            </a:r>
            <a:r>
              <a:rPr lang="en-US" sz="1400" b="1" dirty="0"/>
              <a:t>1145, Use of State Estimator-Calculated ERCOT-Wide Transmission Loss Factors (TLFs) in Lieu of Seasonal Base Case ERCOT-Wide TLFs for Settlement</a:t>
            </a:r>
          </a:p>
          <a:p>
            <a:pPr lvl="1"/>
            <a:r>
              <a:rPr lang="en-US" sz="1400" dirty="0" smtClean="0"/>
              <a:t>Ready for Vote</a:t>
            </a:r>
          </a:p>
          <a:p>
            <a:r>
              <a:rPr lang="en-US" sz="1400" b="1" dirty="0"/>
              <a:t>PGRR 103, Establish Time Limit for Generator Commissioning Following Approval to </a:t>
            </a:r>
            <a:r>
              <a:rPr lang="en-US" sz="1400" b="1" dirty="0" smtClean="0"/>
              <a:t>Synchronize</a:t>
            </a:r>
          </a:p>
          <a:p>
            <a:pPr lvl="1"/>
            <a:r>
              <a:rPr lang="en-US" sz="1400" dirty="0" smtClean="0"/>
              <a:t>Suggest remain </a:t>
            </a:r>
            <a:r>
              <a:rPr lang="en-US" sz="1400" dirty="0"/>
              <a:t>t</a:t>
            </a:r>
            <a:r>
              <a:rPr lang="en-US" sz="1400" dirty="0" smtClean="0"/>
              <a:t>abled for additional discussion/comments</a:t>
            </a:r>
          </a:p>
          <a:p>
            <a:r>
              <a:rPr lang="en-US" sz="1400" b="1" dirty="0"/>
              <a:t>VCMRR Review, </a:t>
            </a:r>
            <a:endParaRPr lang="en-US" sz="1400" b="1" dirty="0" smtClean="0"/>
          </a:p>
          <a:p>
            <a:pPr lvl="1"/>
            <a:r>
              <a:rPr lang="en-US" sz="1400" dirty="0" smtClean="0"/>
              <a:t>VCMRR031 </a:t>
            </a:r>
            <a:r>
              <a:rPr lang="en-US" sz="1400" dirty="0"/>
              <a:t>Clarification Related to Variable Costs in Fuel Adders </a:t>
            </a:r>
            <a:endParaRPr lang="en-US" sz="1400" dirty="0" smtClean="0"/>
          </a:p>
          <a:p>
            <a:pPr lvl="1"/>
            <a:r>
              <a:rPr lang="en-US" sz="1400" dirty="0" smtClean="0"/>
              <a:t>VCMRR033 </a:t>
            </a:r>
            <a:r>
              <a:rPr lang="en-US" sz="1400" dirty="0"/>
              <a:t>Excluding Exceptional Fuel Costs from Fuel </a:t>
            </a:r>
            <a:r>
              <a:rPr lang="en-US" sz="1400" dirty="0" smtClean="0"/>
              <a:t>Adders</a:t>
            </a:r>
          </a:p>
          <a:p>
            <a:pPr lvl="1"/>
            <a:r>
              <a:rPr lang="en-US" sz="1400" dirty="0" smtClean="0"/>
              <a:t>VCMRR034</a:t>
            </a:r>
            <a:r>
              <a:rPr lang="en-US" sz="1400" dirty="0"/>
              <a:t>, Excluding RUC Approved Fuel Costs from Fuel </a:t>
            </a:r>
            <a:r>
              <a:rPr lang="en-US" sz="1400" dirty="0" smtClean="0"/>
              <a:t>Adders</a:t>
            </a:r>
          </a:p>
          <a:p>
            <a:pPr lvl="1"/>
            <a:r>
              <a:rPr lang="en-US" sz="1400" dirty="0" smtClean="0"/>
              <a:t>VCMRR035</a:t>
            </a:r>
            <a:r>
              <a:rPr lang="en-US" sz="1400" dirty="0"/>
              <a:t>, Allow Verified Contractual Costs in Fuel Adder </a:t>
            </a:r>
            <a:r>
              <a:rPr lang="en-US" sz="1400" dirty="0" smtClean="0"/>
              <a:t>Calculation</a:t>
            </a:r>
            <a:endParaRPr lang="en-US" sz="1400" dirty="0"/>
          </a:p>
          <a:p>
            <a:r>
              <a:rPr lang="en-US" sz="1400" b="1" dirty="0" smtClean="0"/>
              <a:t>2023 Meeting Schedule TBD by 2023 Leadership</a:t>
            </a:r>
            <a:endParaRPr lang="en-US" sz="1400" dirty="0"/>
          </a:p>
          <a:p>
            <a:pPr marL="0" indent="0">
              <a:buNone/>
            </a:pP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8014468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CD5103-B4E9-4739-95D6-739E1C4580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484632"/>
            <a:ext cx="7772400" cy="81294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WMWG Open Items/Assignments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29B909-C3A4-4FE9-A789-E2F8620CD5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2607" y="1502535"/>
            <a:ext cx="8308427" cy="5087457"/>
          </a:xfrm>
        </p:spPr>
        <p:txBody>
          <a:bodyPr>
            <a:noAutofit/>
          </a:bodyPr>
          <a:lstStyle/>
          <a:p>
            <a:r>
              <a:rPr lang="en-US" sz="1600" dirty="0" smtClean="0"/>
              <a:t>RUC Review</a:t>
            </a:r>
          </a:p>
          <a:p>
            <a:r>
              <a:rPr lang="en-US" sz="1600" dirty="0" smtClean="0"/>
              <a:t>Outstanding BESTF KTCs</a:t>
            </a:r>
          </a:p>
          <a:p>
            <a:r>
              <a:rPr lang="en-US" sz="1600" dirty="0" smtClean="0"/>
              <a:t>Load Resource RDPA Adder Offer Curve</a:t>
            </a:r>
          </a:p>
          <a:p>
            <a:r>
              <a:rPr lang="en-US" sz="1600" dirty="0" smtClean="0"/>
              <a:t>Shorter DAM/SCED settlement periods</a:t>
            </a:r>
          </a:p>
          <a:p>
            <a:r>
              <a:rPr lang="en-US" sz="1600" dirty="0" smtClean="0"/>
              <a:t>ERCOT Directed Voltage Reduction Impacts</a:t>
            </a:r>
          </a:p>
          <a:p>
            <a:r>
              <a:rPr lang="en-US" sz="1600" dirty="0" smtClean="0"/>
              <a:t>Cost allocation of </a:t>
            </a:r>
            <a:r>
              <a:rPr lang="en-US" sz="1600" dirty="0" smtClean="0"/>
              <a:t>weatherization </a:t>
            </a:r>
            <a:r>
              <a:rPr lang="en-US" sz="1600" dirty="0" smtClean="0"/>
              <a:t>inspection fees</a:t>
            </a:r>
          </a:p>
          <a:p>
            <a:r>
              <a:rPr lang="en-US" sz="1600" dirty="0"/>
              <a:t>Review AS Methodology, concern about additional NSRS – review with ERCOT analysis.  Review definition of conservative operations.  In consideration of “conservative” review past process to new process, and path of diminished </a:t>
            </a:r>
            <a:r>
              <a:rPr lang="en-US" sz="1600" dirty="0" smtClean="0"/>
              <a:t>returns</a:t>
            </a:r>
          </a:p>
          <a:p>
            <a:r>
              <a:rPr lang="en-US" sz="1600" dirty="0"/>
              <a:t>Capacity calculation for conservation appeal – installed capacity vs. seasonal max (7/13 ERCOT Conservation </a:t>
            </a:r>
            <a:r>
              <a:rPr lang="en-US" sz="1600" dirty="0" smtClean="0"/>
              <a:t>Appeal)</a:t>
            </a:r>
          </a:p>
          <a:p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298628211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514949"/>
      </a:dk2>
      <a:lt2>
        <a:srgbClr val="E1E1DB"/>
      </a:lt2>
      <a:accent1>
        <a:srgbClr val="9DBFBE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00FF"/>
      </a:hlink>
      <a:folHlink>
        <a:srgbClr val="800080"/>
      </a:folHlink>
    </a:clrScheme>
    <a:fontScheme name="Wood Type">
      <a:majorFont>
        <a:latin typeface="Arial Black" panose="020B0A04020102020204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 panose="020B0604020202020204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BE1B6DD8-9976-4550-A6F4-B2DD4EA939D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TM03090434[[fn=Wood Type]]</Template>
  <TotalTime>9778</TotalTime>
  <Words>231</Words>
  <Application>Microsoft Office PowerPoint</Application>
  <PresentationFormat>On-screen Show (4:3)</PresentationFormat>
  <Paragraphs>28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Arial Black</vt:lpstr>
      <vt:lpstr>Calibri</vt:lpstr>
      <vt:lpstr>Wingdings</vt:lpstr>
      <vt:lpstr>Wood Type</vt:lpstr>
      <vt:lpstr>Wholesale Market Working Group</vt:lpstr>
      <vt:lpstr>January WMWG Meeting</vt:lpstr>
      <vt:lpstr>WMWG Open Items/Assignments</vt:lpstr>
    </vt:vector>
  </TitlesOfParts>
  <Company>CPS Energy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Open Action Items Review</dc:title>
  <dc:creator>Detelich, David J.</dc:creator>
  <cp:lastModifiedBy>Bryan Sams</cp:lastModifiedBy>
  <cp:revision>425</cp:revision>
  <dcterms:created xsi:type="dcterms:W3CDTF">2019-02-22T15:15:24Z</dcterms:created>
  <dcterms:modified xsi:type="dcterms:W3CDTF">2023-01-31T18:53:04Z</dcterms:modified>
</cp:coreProperties>
</file>