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9"/>
  </p:notesMasterIdLst>
  <p:handoutMasterIdLst>
    <p:handoutMasterId r:id="rId10"/>
  </p:handoutMasterIdLst>
  <p:sldIdLst>
    <p:sldId id="260" r:id="rId7"/>
    <p:sldId id="617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andaw, Brian" initials="BB" lastIdx="5" clrIdx="0">
    <p:extLst>
      <p:ext uri="{19B8F6BF-5375-455C-9EA6-DF929625EA0E}">
        <p15:presenceInfo xmlns:p15="http://schemas.microsoft.com/office/powerpoint/2012/main" userId="S::Brian.Brandaw@ercot.com::04aee657-8aa0-46ae-8d87-76153d8b46f3" providerId="AD"/>
      </p:ext>
    </p:extLst>
  </p:cmAuthor>
  <p:cmAuthor id="2" name="Jinright, Susan" initials="JS" lastIdx="5" clrIdx="1">
    <p:extLst>
      <p:ext uri="{19B8F6BF-5375-455C-9EA6-DF929625EA0E}">
        <p15:presenceInfo xmlns:p15="http://schemas.microsoft.com/office/powerpoint/2012/main" userId="S::Susan.Jinright@ercot.com::2984c2d6-c956-49a0-9b02-bca874b9fce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590" autoAdjust="0"/>
    <p:restoredTop sz="96721" autoAdjust="0"/>
  </p:normalViewPr>
  <p:slideViewPr>
    <p:cSldViewPr showGuides="1">
      <p:cViewPr varScale="1">
        <p:scale>
          <a:sx n="67" d="100"/>
          <a:sy n="67" d="100"/>
        </p:scale>
        <p:origin x="1644" y="4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commentAuthors" Target="commentAuthors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3D268840-BF02-4F0B-BABD-CE6A89A8AAF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6BE4DB42-EF9B-4D22-82BC-F85C20C3C9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15455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F09399B-141B-4FDF-950C-C47746FA05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rcot.com/calendar/09292022-TWG-Meeting-by-Webex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1600200"/>
            <a:ext cx="5646034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Market Readiness Update for </a:t>
            </a:r>
          </a:p>
          <a:p>
            <a:r>
              <a:rPr lang="en-US" sz="2400" b="1" dirty="0"/>
              <a:t>ERCOT Contingency Reserve Service (ECRS) </a:t>
            </a:r>
          </a:p>
          <a:p>
            <a:endParaRPr lang="en-US" sz="2400" b="1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Matt Mereness</a:t>
            </a:r>
          </a:p>
          <a:p>
            <a:r>
              <a:rPr lang="en-US" dirty="0"/>
              <a:t>Sr. Director Market Operations and Implementation </a:t>
            </a:r>
          </a:p>
          <a:p>
            <a:endParaRPr lang="en-US" dirty="0"/>
          </a:p>
          <a:p>
            <a:r>
              <a:rPr lang="en-US" dirty="0"/>
              <a:t>WMS</a:t>
            </a:r>
          </a:p>
          <a:p>
            <a:r>
              <a:rPr lang="en-US" dirty="0"/>
              <a:t>February 6, 2023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A514B-D5DA-4710-95C1-F7E4043E0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746918"/>
          </a:xfrm>
        </p:spPr>
        <p:txBody>
          <a:bodyPr/>
          <a:lstStyle/>
          <a:p>
            <a:r>
              <a:rPr lang="en-US" sz="2400" dirty="0"/>
              <a:t>Market Readiness Progression for ECRS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E70743-6D22-40AD-9E30-9E96898DC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990600"/>
            <a:ext cx="8534400" cy="4800600"/>
          </a:xfrm>
        </p:spPr>
        <p:txBody>
          <a:bodyPr/>
          <a:lstStyle/>
          <a:p>
            <a:pPr lvl="1"/>
            <a:r>
              <a:rPr lang="en-US" sz="1800" dirty="0">
                <a:solidFill>
                  <a:schemeClr val="tx2"/>
                </a:solidFill>
              </a:rPr>
              <a:t>ECRS Interface changes reviewed at Sept 29, 20222 TWG meeting:</a:t>
            </a:r>
          </a:p>
          <a:p>
            <a:pPr lvl="2"/>
            <a:r>
              <a:rPr lang="en-US" sz="1400" dirty="0">
                <a:solidFill>
                  <a:schemeClr val="tx2"/>
                </a:solidFill>
                <a:hlinkClick r:id="rId2"/>
              </a:rPr>
              <a:t>https://www.ercot.com/calendar/09292022-TWG-Meeting-by-Webex</a:t>
            </a:r>
            <a:endParaRPr lang="en-US" sz="1400" dirty="0">
              <a:solidFill>
                <a:schemeClr val="tx2"/>
              </a:solidFill>
            </a:endParaRPr>
          </a:p>
          <a:p>
            <a:pPr lvl="3"/>
            <a:r>
              <a:rPr lang="en-US" sz="1000" dirty="0">
                <a:solidFill>
                  <a:schemeClr val="tx2"/>
                </a:solidFill>
              </a:rPr>
              <a:t>EIP External Interfaces Specification ECRS.doc 	ERCOT Common Types ECRS.xsd</a:t>
            </a:r>
          </a:p>
          <a:p>
            <a:pPr lvl="3"/>
            <a:r>
              <a:rPr lang="en-US" sz="1000" dirty="0">
                <a:solidFill>
                  <a:schemeClr val="tx2"/>
                </a:solidFill>
              </a:rPr>
              <a:t>ERCOT Transaction Types ECRS .</a:t>
            </a:r>
            <a:r>
              <a:rPr lang="en-US" sz="1000" dirty="0" err="1">
                <a:solidFill>
                  <a:schemeClr val="tx2"/>
                </a:solidFill>
              </a:rPr>
              <a:t>xsd</a:t>
            </a:r>
            <a:r>
              <a:rPr lang="en-US" sz="1000" dirty="0">
                <a:solidFill>
                  <a:schemeClr val="tx2"/>
                </a:solidFill>
              </a:rPr>
              <a:t>	ECRS ICCP telemetry handbook update.doc (new ICCP points)</a:t>
            </a:r>
          </a:p>
          <a:p>
            <a:pPr lvl="1"/>
            <a:endParaRPr lang="en-US" sz="1800" dirty="0">
              <a:solidFill>
                <a:schemeClr val="tx2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lvl="1"/>
            <a:r>
              <a:rPr lang="en-US" sz="18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February 2023</a:t>
            </a:r>
          </a:p>
          <a:p>
            <a:pPr lvl="2"/>
            <a:r>
              <a:rPr lang="en-US" sz="14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Continue TWG updates (next meeting Feb 16, 2023)</a:t>
            </a:r>
          </a:p>
          <a:p>
            <a:pPr lvl="2"/>
            <a:r>
              <a:rPr lang="en-US" sz="14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Begin regular TAC updates</a:t>
            </a:r>
          </a:p>
          <a:p>
            <a:pPr lvl="1"/>
            <a:endParaRPr lang="en-US" sz="1800" dirty="0">
              <a:solidFill>
                <a:schemeClr val="tx2"/>
              </a:solidFill>
            </a:endParaRPr>
          </a:p>
          <a:p>
            <a:pPr lvl="1"/>
            <a:r>
              <a:rPr lang="en-US" sz="1800" dirty="0">
                <a:solidFill>
                  <a:schemeClr val="tx2"/>
                </a:solidFill>
              </a:rPr>
              <a:t>April 2023</a:t>
            </a:r>
          </a:p>
          <a:p>
            <a:pPr lvl="2"/>
            <a:r>
              <a:rPr lang="en-US" sz="14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Project/Business review workshop (April TBD)</a:t>
            </a:r>
          </a:p>
          <a:p>
            <a:pPr lvl="2"/>
            <a:r>
              <a:rPr lang="en-US" sz="14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ECRS in MOTE (April 13, 2023)</a:t>
            </a:r>
          </a:p>
          <a:p>
            <a:pPr lvl="2"/>
            <a:r>
              <a:rPr lang="en-US" sz="14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Begin Weekly Market Readiness WebEx meetings (April TBD)</a:t>
            </a:r>
          </a:p>
          <a:p>
            <a:pPr lvl="2"/>
            <a:r>
              <a:rPr lang="en-US" sz="14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Scorecards for QSE testing progress (late April TBD)</a:t>
            </a:r>
          </a:p>
          <a:p>
            <a:pPr lvl="3"/>
            <a:r>
              <a:rPr lang="en-US" sz="10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QSE AS Self-Arrangement, AS Trades, AS Offers, COP </a:t>
            </a:r>
          </a:p>
          <a:p>
            <a:pPr lvl="2"/>
            <a:endParaRPr lang="en-US" sz="1400" dirty="0">
              <a:solidFill>
                <a:schemeClr val="tx2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lvl="1"/>
            <a:r>
              <a:rPr lang="en-US" sz="18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June 6-8, 2023 Go-Live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(first OD with ECRS likely to be June 10, 2023)</a:t>
            </a:r>
          </a:p>
          <a:p>
            <a:pPr lvl="1"/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6D0D35-51F9-4418-9960-2905D19B47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54537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248F63C-08AC-4CDD-B36F-0851B11853CB}">
  <ds:schemaRefs>
    <ds:schemaRef ds:uri="http://purl.org/dc/dcmitype/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c34af464-7aa1-4edd-9be4-83dffc1cb926"/>
    <ds:schemaRef ds:uri="http://purl.org/dc/elements/1.1/"/>
    <ds:schemaRef ds:uri="http://schemas.microsoft.com/office/infopath/2007/PartnerControl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277811</TotalTime>
  <Words>173</Words>
  <Application>Microsoft Office PowerPoint</Application>
  <PresentationFormat>On-screen Show (4:3)</PresentationFormat>
  <Paragraphs>30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1_Custom Design</vt:lpstr>
      <vt:lpstr>Office Theme</vt:lpstr>
      <vt:lpstr>Custom Design</vt:lpstr>
      <vt:lpstr>PowerPoint Presentation</vt:lpstr>
      <vt:lpstr>Market Readiness Progression for ECRS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Mereness, Matt</cp:lastModifiedBy>
  <cp:revision>2861</cp:revision>
  <cp:lastPrinted>2020-02-05T17:47:59Z</cp:lastPrinted>
  <dcterms:created xsi:type="dcterms:W3CDTF">2016-01-21T15:20:31Z</dcterms:created>
  <dcterms:modified xsi:type="dcterms:W3CDTF">2023-02-05T13:04:22Z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