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1"/>
  </p:notesMasterIdLst>
  <p:handoutMasterIdLst>
    <p:handoutMasterId r:id="rId12"/>
  </p:handoutMasterIdLst>
  <p:sldIdLst>
    <p:sldId id="260" r:id="rId7"/>
    <p:sldId id="257" r:id="rId8"/>
    <p:sldId id="265" r:id="rId9"/>
    <p:sldId id="266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745" autoAdjust="0"/>
    <p:restoredTop sz="94660"/>
  </p:normalViewPr>
  <p:slideViewPr>
    <p:cSldViewPr showGuides="1">
      <p:cViewPr varScale="1">
        <p:scale>
          <a:sx n="81" d="100"/>
          <a:sy n="81" d="100"/>
        </p:scale>
        <p:origin x="1723" y="6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Historical Performance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QueryDetail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Sheet1!$A$2:$A$13</c:f>
              <c:strCache>
                <c:ptCount val="12"/>
                <c:pt idx="0">
                  <c:v>2022/02</c:v>
                </c:pt>
                <c:pt idx="1">
                  <c:v>2022/03</c:v>
                </c:pt>
                <c:pt idx="2">
                  <c:v>2022/04</c:v>
                </c:pt>
                <c:pt idx="3">
                  <c:v>2022/05</c:v>
                </c:pt>
                <c:pt idx="4">
                  <c:v>2022/06</c:v>
                </c:pt>
                <c:pt idx="5">
                  <c:v>2022/07</c:v>
                </c:pt>
                <c:pt idx="6">
                  <c:v>2022/08</c:v>
                </c:pt>
                <c:pt idx="7">
                  <c:v>2022/09</c:v>
                </c:pt>
                <c:pt idx="8">
                  <c:v>2022/10</c:v>
                </c:pt>
                <c:pt idx="9">
                  <c:v>2022/11</c:v>
                </c:pt>
                <c:pt idx="10">
                  <c:v>2022/12</c:v>
                </c:pt>
                <c:pt idx="11">
                  <c:v>2023/01</c:v>
                </c:pt>
              </c:strCache>
            </c:strRef>
          </c:cat>
          <c:val>
            <c:numRef>
              <c:f>Sheet1!$B$2:$B$13</c:f>
              <c:numCache>
                <c:formatCode>0.00</c:formatCode>
                <c:ptCount val="12"/>
                <c:pt idx="0">
                  <c:v>1.3745345334591801</c:v>
                </c:pt>
                <c:pt idx="1">
                  <c:v>1.1127115932496401</c:v>
                </c:pt>
                <c:pt idx="2">
                  <c:v>1.07368426770165</c:v>
                </c:pt>
                <c:pt idx="3">
                  <c:v>1.21545507529351</c:v>
                </c:pt>
                <c:pt idx="4">
                  <c:v>0.61</c:v>
                </c:pt>
                <c:pt idx="5">
                  <c:v>0.49</c:v>
                </c:pt>
                <c:pt idx="6">
                  <c:v>0.43</c:v>
                </c:pt>
                <c:pt idx="7">
                  <c:v>0.4</c:v>
                </c:pt>
                <c:pt idx="8">
                  <c:v>0.39</c:v>
                </c:pt>
                <c:pt idx="9">
                  <c:v>0.42160132607414502</c:v>
                </c:pt>
                <c:pt idx="10">
                  <c:v>0.49</c:v>
                </c:pt>
                <c:pt idx="11">
                  <c:v>0.43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4CD-4206-A26E-620836DBFDF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QueryList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Sheet1!$A$2:$A$13</c:f>
              <c:strCache>
                <c:ptCount val="12"/>
                <c:pt idx="0">
                  <c:v>2022/02</c:v>
                </c:pt>
                <c:pt idx="1">
                  <c:v>2022/03</c:v>
                </c:pt>
                <c:pt idx="2">
                  <c:v>2022/04</c:v>
                </c:pt>
                <c:pt idx="3">
                  <c:v>2022/05</c:v>
                </c:pt>
                <c:pt idx="4">
                  <c:v>2022/06</c:v>
                </c:pt>
                <c:pt idx="5">
                  <c:v>2022/07</c:v>
                </c:pt>
                <c:pt idx="6">
                  <c:v>2022/08</c:v>
                </c:pt>
                <c:pt idx="7">
                  <c:v>2022/09</c:v>
                </c:pt>
                <c:pt idx="8">
                  <c:v>2022/10</c:v>
                </c:pt>
                <c:pt idx="9">
                  <c:v>2022/11</c:v>
                </c:pt>
                <c:pt idx="10">
                  <c:v>2022/12</c:v>
                </c:pt>
                <c:pt idx="11">
                  <c:v>2023/01</c:v>
                </c:pt>
              </c:strCache>
            </c:strRef>
          </c:cat>
          <c:val>
            <c:numRef>
              <c:f>Sheet1!$C$2:$C$13</c:f>
              <c:numCache>
                <c:formatCode>0.00</c:formatCode>
                <c:ptCount val="12"/>
                <c:pt idx="0">
                  <c:v>7.4786077211672604</c:v>
                </c:pt>
                <c:pt idx="1">
                  <c:v>5.7940352616352904</c:v>
                </c:pt>
                <c:pt idx="2">
                  <c:v>5.8199602958464602</c:v>
                </c:pt>
                <c:pt idx="3">
                  <c:v>8.5581292734267507</c:v>
                </c:pt>
                <c:pt idx="4">
                  <c:v>3.05</c:v>
                </c:pt>
                <c:pt idx="5">
                  <c:v>2.98</c:v>
                </c:pt>
                <c:pt idx="6">
                  <c:v>2.65</c:v>
                </c:pt>
                <c:pt idx="7">
                  <c:v>2.87</c:v>
                </c:pt>
                <c:pt idx="8">
                  <c:v>3.07</c:v>
                </c:pt>
                <c:pt idx="9">
                  <c:v>2.88354652797263</c:v>
                </c:pt>
                <c:pt idx="10">
                  <c:v>2.98</c:v>
                </c:pt>
                <c:pt idx="11">
                  <c:v>3.35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4CD-4206-A26E-620836DBFDF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Update</c:v>
                </c:pt>
              </c:strCache>
            </c:strRef>
          </c:tx>
          <c:spPr>
            <a:ln w="3810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Sheet1!$A$2:$A$13</c:f>
              <c:strCache>
                <c:ptCount val="12"/>
                <c:pt idx="0">
                  <c:v>2022/02</c:v>
                </c:pt>
                <c:pt idx="1">
                  <c:v>2022/03</c:v>
                </c:pt>
                <c:pt idx="2">
                  <c:v>2022/04</c:v>
                </c:pt>
                <c:pt idx="3">
                  <c:v>2022/05</c:v>
                </c:pt>
                <c:pt idx="4">
                  <c:v>2022/06</c:v>
                </c:pt>
                <c:pt idx="5">
                  <c:v>2022/07</c:v>
                </c:pt>
                <c:pt idx="6">
                  <c:v>2022/08</c:v>
                </c:pt>
                <c:pt idx="7">
                  <c:v>2022/09</c:v>
                </c:pt>
                <c:pt idx="8">
                  <c:v>2022/10</c:v>
                </c:pt>
                <c:pt idx="9">
                  <c:v>2022/11</c:v>
                </c:pt>
                <c:pt idx="10">
                  <c:v>2022/12</c:v>
                </c:pt>
                <c:pt idx="11">
                  <c:v>2023/01</c:v>
                </c:pt>
              </c:strCache>
            </c:strRef>
          </c:cat>
          <c:val>
            <c:numRef>
              <c:f>Sheet1!$D$2:$D$13</c:f>
              <c:numCache>
                <c:formatCode>0.00</c:formatCode>
                <c:ptCount val="12"/>
                <c:pt idx="0">
                  <c:v>2.0316512990005999</c:v>
                </c:pt>
                <c:pt idx="1">
                  <c:v>1.40097916842156</c:v>
                </c:pt>
                <c:pt idx="2">
                  <c:v>1.3046664203724501</c:v>
                </c:pt>
                <c:pt idx="3">
                  <c:v>2.0793838808884102</c:v>
                </c:pt>
                <c:pt idx="4">
                  <c:v>0.86</c:v>
                </c:pt>
                <c:pt idx="5">
                  <c:v>0.7</c:v>
                </c:pt>
                <c:pt idx="6">
                  <c:v>0.66</c:v>
                </c:pt>
                <c:pt idx="7">
                  <c:v>0.64</c:v>
                </c:pt>
                <c:pt idx="8">
                  <c:v>0.61</c:v>
                </c:pt>
                <c:pt idx="9">
                  <c:v>0.68016923400861795</c:v>
                </c:pt>
                <c:pt idx="10">
                  <c:v>0.7</c:v>
                </c:pt>
                <c:pt idx="11">
                  <c:v>0.61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14CD-4206-A26E-620836DBFD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Recipient</a:t>
            </a:r>
            <a:r>
              <a:rPr lang="en-US" baseline="0" dirty="0"/>
              <a:t> Trends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Sheet1!$A$2:$A$13</c:f>
              <c:strCache>
                <c:ptCount val="12"/>
                <c:pt idx="0">
                  <c:v>2022/02</c:v>
                </c:pt>
                <c:pt idx="1">
                  <c:v>2022/03</c:v>
                </c:pt>
                <c:pt idx="2">
                  <c:v>2022/04</c:v>
                </c:pt>
                <c:pt idx="3">
                  <c:v>2022/05</c:v>
                </c:pt>
                <c:pt idx="4">
                  <c:v>2022/06</c:v>
                </c:pt>
                <c:pt idx="5">
                  <c:v>2022/07</c:v>
                </c:pt>
                <c:pt idx="6">
                  <c:v>2022/08</c:v>
                </c:pt>
                <c:pt idx="7">
                  <c:v>2022/09</c:v>
                </c:pt>
                <c:pt idx="8">
                  <c:v>2022/10</c:v>
                </c:pt>
                <c:pt idx="9">
                  <c:v>2022/11</c:v>
                </c:pt>
                <c:pt idx="10">
                  <c:v>2022/12</c:v>
                </c:pt>
                <c:pt idx="11">
                  <c:v>2023/01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349127</c:v>
                </c:pt>
                <c:pt idx="1">
                  <c:v>224637</c:v>
                </c:pt>
                <c:pt idx="2">
                  <c:v>265706</c:v>
                </c:pt>
                <c:pt idx="3">
                  <c:v>373868</c:v>
                </c:pt>
                <c:pt idx="4">
                  <c:v>357391</c:v>
                </c:pt>
                <c:pt idx="5">
                  <c:v>362494</c:v>
                </c:pt>
                <c:pt idx="6">
                  <c:v>288462</c:v>
                </c:pt>
                <c:pt idx="7">
                  <c:v>270067</c:v>
                </c:pt>
                <c:pt idx="8">
                  <c:v>325190</c:v>
                </c:pt>
                <c:pt idx="9">
                  <c:v>352283</c:v>
                </c:pt>
                <c:pt idx="10">
                  <c:v>320460</c:v>
                </c:pt>
                <c:pt idx="11">
                  <c:v>252632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20C-4D04-9061-802338FC255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Post Trends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delete val="1"/>
          </c:dLbls>
          <c:cat>
            <c:strRef>
              <c:f>Sheet1!$A$2:$A$13</c:f>
              <c:strCache>
                <c:ptCount val="12"/>
                <c:pt idx="0">
                  <c:v>2022/02</c:v>
                </c:pt>
                <c:pt idx="1">
                  <c:v>2022/03</c:v>
                </c:pt>
                <c:pt idx="2">
                  <c:v>2022/04</c:v>
                </c:pt>
                <c:pt idx="3">
                  <c:v>2022/05</c:v>
                </c:pt>
                <c:pt idx="4">
                  <c:v>2022/06</c:v>
                </c:pt>
                <c:pt idx="5">
                  <c:v>2022/07</c:v>
                </c:pt>
                <c:pt idx="6">
                  <c:v>2022/08</c:v>
                </c:pt>
                <c:pt idx="7">
                  <c:v>2022/09</c:v>
                </c:pt>
                <c:pt idx="8">
                  <c:v>2022/10</c:v>
                </c:pt>
                <c:pt idx="9">
                  <c:v>2022/11</c:v>
                </c:pt>
                <c:pt idx="10">
                  <c:v>2022/12</c:v>
                </c:pt>
                <c:pt idx="11">
                  <c:v>2023/01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679</c:v>
                </c:pt>
                <c:pt idx="1">
                  <c:v>481</c:v>
                </c:pt>
                <c:pt idx="2">
                  <c:v>577</c:v>
                </c:pt>
                <c:pt idx="3">
                  <c:v>711</c:v>
                </c:pt>
                <c:pt idx="4">
                  <c:v>709</c:v>
                </c:pt>
                <c:pt idx="5">
                  <c:v>691</c:v>
                </c:pt>
                <c:pt idx="6">
                  <c:v>722</c:v>
                </c:pt>
                <c:pt idx="7">
                  <c:v>779</c:v>
                </c:pt>
                <c:pt idx="8">
                  <c:v>718</c:v>
                </c:pt>
                <c:pt idx="9">
                  <c:v>811</c:v>
                </c:pt>
                <c:pt idx="10">
                  <c:v>617</c:v>
                </c:pt>
                <c:pt idx="11">
                  <c:v>630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6DA7-4579-BB2D-9A856D9D1337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 rot="2700000"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3245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1984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ERCOT Public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ERCOT Public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services/sla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Mick Hanna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Market Applications Services Support</a:t>
            </a:r>
          </a:p>
          <a:p>
            <a:endParaRPr lang="en-US" dirty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Public</a:t>
            </a:r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February 2023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 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4102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Service Availability – January 2023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met all SLA targets.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Market Data Transparency IT systems met all SLA targets</a:t>
            </a: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Retail Incidents &amp; Maintenance – January-February 2023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1/22 Planned Retail site failovers.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2/5 Planned Retail release. </a:t>
            </a:r>
          </a:p>
          <a:p>
            <a:pPr marL="0" indent="0" algn="l"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Non-Retail Incidents &amp; Maintenance – January-February 2023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1/12 Planned release.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1/17 Planned maintenance.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1/18-1/20 Planned site failovers.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1/31-2/2 Planned release.</a:t>
            </a:r>
          </a:p>
          <a:p>
            <a:pPr marL="0" indent="0" algn="l">
              <a:buNone/>
            </a:pPr>
            <a:r>
              <a:rPr lang="en-US" sz="1600" b="1" kern="0" dirty="0" err="1">
                <a:solidFill>
                  <a:srgbClr val="000000"/>
                </a:solidFill>
              </a:rPr>
              <a:t>ListServ</a:t>
            </a:r>
            <a:r>
              <a:rPr lang="en-US" sz="1600" b="1" kern="0" dirty="0">
                <a:solidFill>
                  <a:srgbClr val="000000"/>
                </a:solidFill>
              </a:rPr>
              <a:t> Incidents &amp; Maintenance – January 2023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No activities. </a:t>
            </a:r>
          </a:p>
          <a:p>
            <a:pPr marL="0" lvl="1" indent="0" fontAlgn="base">
              <a:spcAft>
                <a:spcPct val="0"/>
              </a:spcAft>
              <a:buClr>
                <a:srgbClr val="00B050"/>
              </a:buClr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SLA Documents and Incident Reporting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  <a:hlinkClick r:id="rId3"/>
              </a:rPr>
              <a:t>https://www.ercot.com/services/sla/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3014702"/>
              </p:ext>
            </p:extLst>
          </p:nvPr>
        </p:nvGraphicFramePr>
        <p:xfrm>
          <a:off x="302690" y="838200"/>
          <a:ext cx="8688910" cy="2059174"/>
        </p:xfrm>
        <a:graphic>
          <a:graphicData uri="http://schemas.openxmlformats.org/drawingml/2006/table">
            <a:tbl>
              <a:tblPr/>
              <a:tblGrid>
                <a:gridCol w="14116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8430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8100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62327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MarkeTrak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kern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January</a:t>
                      </a:r>
                      <a:r>
                        <a:rPr lang="en-US" sz="14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2023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Availability (%)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Response Time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SLO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Monthly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 Month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QueryDetail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.43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.46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699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QueryList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3.35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3.07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Update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.61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.68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GUI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99.93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1.73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2.37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99.98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435646E1-E2CD-494F-A913-6948F6A1362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95966865"/>
              </p:ext>
            </p:extLst>
          </p:nvPr>
        </p:nvGraphicFramePr>
        <p:xfrm>
          <a:off x="302690" y="2971800"/>
          <a:ext cx="8688910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31899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/>
              <a:t>January </a:t>
            </a:r>
            <a:r>
              <a:rPr lang="en-US" dirty="0" err="1"/>
              <a:t>ListServ</a:t>
            </a:r>
            <a:r>
              <a:rPr lang="en-US" dirty="0"/>
              <a:t> Stats</a:t>
            </a:r>
          </a:p>
        </p:txBody>
      </p:sp>
      <p:sp>
        <p:nvSpPr>
          <p:cNvPr id="16" name="Content Placeholder 15">
            <a:extLst>
              <a:ext uri="{FF2B5EF4-FFF2-40B4-BE49-F238E27FC236}">
                <a16:creationId xmlns:a16="http://schemas.microsoft.com/office/drawing/2014/main" id="{69AA1256-8F72-4E96-940D-EBEF73D426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055858"/>
            <a:ext cx="8915400" cy="4319832"/>
          </a:xfrm>
        </p:spPr>
        <p:txBody>
          <a:bodyPr/>
          <a:lstStyle/>
          <a:p>
            <a:r>
              <a:rPr lang="en-US" sz="2400" dirty="0"/>
              <a:t>630 Posts</a:t>
            </a:r>
          </a:p>
          <a:p>
            <a:r>
              <a:rPr lang="en-US" sz="2400" dirty="0"/>
              <a:t>252632 Recipients</a:t>
            </a:r>
          </a:p>
          <a:p>
            <a:r>
              <a:rPr lang="en-US" sz="2400" dirty="0"/>
              <a:t>RMS List</a:t>
            </a:r>
          </a:p>
          <a:p>
            <a:pPr lvl="1"/>
            <a:r>
              <a:rPr lang="en-US" sz="2400" dirty="0"/>
              <a:t>63 Posts</a:t>
            </a:r>
          </a:p>
          <a:p>
            <a:pPr lvl="1"/>
            <a:r>
              <a:rPr lang="en-US" sz="2400" dirty="0"/>
              <a:t>7 New Subscriptions</a:t>
            </a:r>
          </a:p>
          <a:p>
            <a:pPr lvl="1"/>
            <a:r>
              <a:rPr lang="en-US" sz="2400" dirty="0"/>
              <a:t>3 Unsubscribe</a:t>
            </a:r>
          </a:p>
          <a:p>
            <a:r>
              <a:rPr lang="en-US" sz="2400" dirty="0"/>
              <a:t>TDTMS List</a:t>
            </a:r>
          </a:p>
          <a:p>
            <a:pPr lvl="1"/>
            <a:r>
              <a:rPr lang="en-US" sz="2400" dirty="0"/>
              <a:t>3 Posts</a:t>
            </a:r>
          </a:p>
          <a:p>
            <a:pPr lvl="1"/>
            <a:r>
              <a:rPr lang="en-US" sz="2400" dirty="0"/>
              <a:t>2 New Subscriptions</a:t>
            </a:r>
          </a:p>
          <a:p>
            <a:pPr lvl="1"/>
            <a:r>
              <a:rPr lang="en-US" sz="2400" dirty="0"/>
              <a:t>1 Unsubscribe</a:t>
            </a:r>
          </a:p>
          <a:p>
            <a:pPr marL="342900" lvl="1" indent="-342900">
              <a:buFont typeface="Arial" panose="020B0604020202020204" pitchFamily="34" charset="0"/>
              <a:buChar char="•"/>
            </a:pPr>
            <a:r>
              <a:rPr lang="en-US" sz="2400" dirty="0"/>
              <a:t>Weather Moratoriums</a:t>
            </a:r>
          </a:p>
          <a:p>
            <a:pPr lvl="1"/>
            <a:r>
              <a:rPr lang="en-US" sz="2400" dirty="0"/>
              <a:t>0 Unsubscribe</a:t>
            </a:r>
          </a:p>
          <a:p>
            <a:pPr marL="457200" lvl="1" indent="0">
              <a:buNone/>
            </a:pPr>
            <a:endParaRPr lang="en-US" sz="24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87E04CBA-5A6A-48FE-92B5-61D91FA1C80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836073711"/>
              </p:ext>
            </p:extLst>
          </p:nvPr>
        </p:nvGraphicFramePr>
        <p:xfrm>
          <a:off x="3581400" y="3392197"/>
          <a:ext cx="5562599" cy="29106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E9F40177-2F52-4E9D-B5B1-F492DEA2505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681902985"/>
              </p:ext>
            </p:extLst>
          </p:nvPr>
        </p:nvGraphicFramePr>
        <p:xfrm>
          <a:off x="3733800" y="381000"/>
          <a:ext cx="5472331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39003188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terms/"/>
    <ds:schemaRef ds:uri="http://schemas.microsoft.com/office/2006/documentManagement/types"/>
    <ds:schemaRef ds:uri="http://purl.org/dc/dcmitype/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22797</TotalTime>
  <Words>205</Words>
  <Application>Microsoft Office PowerPoint</Application>
  <PresentationFormat>On-screen Show (4:3)</PresentationFormat>
  <Paragraphs>78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Arial</vt:lpstr>
      <vt:lpstr>Arial Black</vt:lpstr>
      <vt:lpstr>Calibri</vt:lpstr>
      <vt:lpstr>Wingdings</vt:lpstr>
      <vt:lpstr>1_Custom Design</vt:lpstr>
      <vt:lpstr>Office Theme</vt:lpstr>
      <vt:lpstr>Custom Design</vt:lpstr>
      <vt:lpstr>PowerPoint Presentation</vt:lpstr>
      <vt:lpstr>Incident Report Highlights </vt:lpstr>
      <vt:lpstr>MarkeTrak Performance</vt:lpstr>
      <vt:lpstr>January ListServ Stats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Hanna, Mick</cp:lastModifiedBy>
  <cp:revision>301</cp:revision>
  <cp:lastPrinted>2019-05-06T20:09:17Z</cp:lastPrinted>
  <dcterms:created xsi:type="dcterms:W3CDTF">2016-01-21T15:20:31Z</dcterms:created>
  <dcterms:modified xsi:type="dcterms:W3CDTF">2023-02-01T20:13:20Z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</Properties>
</file>

<file path=docProps/thumbnail.jpeg>
</file>