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73" r:id="rId6"/>
    <p:sldId id="258" r:id="rId7"/>
    <p:sldId id="274" r:id="rId8"/>
    <p:sldId id="271" r:id="rId9"/>
    <p:sldId id="275" r:id="rId10"/>
    <p:sldId id="259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7C091B-B466-4690-95A5-2A87666A9FDA}" name="Schatz, John" initials="SJ" userId="S::john.schatz@txu.com::8fe7d816-28ba-4a29-b055-6e5e4525d48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0704" autoAdjust="0"/>
  </p:normalViewPr>
  <p:slideViewPr>
    <p:cSldViewPr snapToGrid="0">
      <p:cViewPr varScale="1">
        <p:scale>
          <a:sx n="104" d="100"/>
          <a:sy n="104" d="100"/>
        </p:scale>
        <p:origin x="14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2/3/2023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2/3/2023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mp/data-products/data-product-details?id=NP4-160-SG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3926048"/>
            <a:ext cx="4941771" cy="1630994"/>
          </a:xfrm>
        </p:spPr>
        <p:txBody>
          <a:bodyPr/>
          <a:lstStyle/>
          <a:p>
            <a:r>
              <a:rPr lang="en-US" dirty="0"/>
              <a:t>Lubbock </a:t>
            </a:r>
            <a:br>
              <a:rPr lang="en-US" dirty="0"/>
            </a:br>
            <a:r>
              <a:rPr lang="en-US" dirty="0"/>
              <a:t>Retail Integration Task Force – </a:t>
            </a:r>
            <a:r>
              <a:rPr lang="en-US" b="1" dirty="0"/>
              <a:t>LRITF</a:t>
            </a:r>
            <a:br>
              <a:rPr lang="en-US" b="1" dirty="0"/>
            </a:br>
            <a:r>
              <a:rPr lang="en-US" sz="2000" b="1" dirty="0"/>
              <a:t>February 7th,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/>
          <a:p>
            <a:r>
              <a:rPr lang="en-US" dirty="0"/>
              <a:t>Chris Rowley     Michael Winegeart     Sheri Wiegand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723900"/>
            <a:ext cx="6696075" cy="1909763"/>
          </a:xfrm>
        </p:spPr>
        <p:txBody>
          <a:bodyPr/>
          <a:lstStyle/>
          <a:p>
            <a:r>
              <a:rPr lang="en-US" dirty="0"/>
              <a:t>LRITF Meeting</a:t>
            </a:r>
            <a:br>
              <a:rPr lang="en-US" dirty="0"/>
            </a:br>
            <a:r>
              <a:rPr lang="en-US" dirty="0"/>
              <a:t>	1/10/23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7636" y="771525"/>
            <a:ext cx="6967683" cy="5629275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800" dirty="0"/>
              <a:t>The Task Force continued to discuss four major implementation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items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that must be resolved prior to LP&amp;L entering competition:</a:t>
            </a:r>
          </a:p>
          <a:p>
            <a:pPr marL="342900" indent="-342900">
              <a:buAutoNum type="arabicPeriod"/>
            </a:pPr>
            <a:r>
              <a:rPr lang="en-US" sz="2400" b="1" u="sng" dirty="0"/>
              <a:t>Pro-Forma Retail Access Tariff </a:t>
            </a:r>
            <a:r>
              <a:rPr lang="en-US" sz="2400" dirty="0"/>
              <a:t>–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goal:  Proposal for Adoption to be considered at the March 9</a:t>
            </a:r>
            <a:r>
              <a:rPr lang="en-US" sz="24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Open Meeting in PUCT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Project# 54212 .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Access Agreement is included in pro-forma tariff.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2400" b="1" u="sng" dirty="0"/>
              <a:t>CSA &amp; Mass Transition Transaction Workflows </a:t>
            </a:r>
            <a:r>
              <a:rPr lang="en-US" sz="2400" dirty="0"/>
              <a:t>–NPRR1159 and RMGRR171 to account for TXSET processing options for an MOU/EC entering retail competition has been approved by RMS.  Comments to RMGRR171 for consideration of customer choice billing.</a:t>
            </a:r>
          </a:p>
          <a:p>
            <a:pPr marL="342900" indent="-342900">
              <a:buAutoNum type="arabicPeriod"/>
            </a:pPr>
            <a:r>
              <a:rPr lang="en-US" sz="2400" b="1" u="sng" dirty="0"/>
              <a:t>Customer Data Issue </a:t>
            </a:r>
            <a:r>
              <a:rPr lang="en-US" sz="2400" dirty="0"/>
              <a:t>– ERCOT legal and LP&amp;L are drafting proposed revisions to TX Utilities Code 182 allowing LP&amp;L to share customer data with ERCOT.</a:t>
            </a:r>
            <a:endParaRPr lang="en-US" sz="2400" b="1" u="sng" dirty="0"/>
          </a:p>
          <a:p>
            <a:pPr marL="342900" indent="-342900">
              <a:buAutoNum type="arabicPeriod"/>
            </a:pPr>
            <a:r>
              <a:rPr lang="en-US" sz="2400" b="1" u="sng" dirty="0"/>
              <a:t>Customer Choice Billing </a:t>
            </a:r>
            <a:r>
              <a:rPr lang="en-US" sz="2400" dirty="0"/>
              <a:t>– LP&amp;L is finalizing proposed legislative changes to PURA Section 40.057 to: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Allow an opt-in MOU/EC the option of a single bill scenario through REPs as opposed to a customer choice, dual billing scenario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Allow for MOU/EC option for PUC POLR selection designation or MOU/EC POLR selection 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EDF43F-CB17-B5FE-368A-1E4FF30F2A90}"/>
              </a:ext>
            </a:extLst>
          </p:cNvPr>
          <p:cNvSpPr txBox="1"/>
          <p:nvPr/>
        </p:nvSpPr>
        <p:spPr>
          <a:xfrm>
            <a:off x="109058" y="2861577"/>
            <a:ext cx="3129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Major Implementation Items </a:t>
            </a:r>
          </a:p>
        </p:txBody>
      </p:sp>
    </p:spTree>
    <p:extLst>
      <p:ext uri="{BB962C8B-B14F-4D97-AF65-F5344CB8AC3E}">
        <p14:creationId xmlns:p14="http://schemas.microsoft.com/office/powerpoint/2010/main" val="398897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0999" y="5972961"/>
            <a:ext cx="7583324" cy="662731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pPr marL="2286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FFFF"/>
                </a:solidFill>
                <a:effectLst/>
                <a:latin typeface="Tenorite" panose="00000500000000000000" pitchFamily="2" charset="0"/>
                <a:ea typeface="Times New Roman" panose="02020603050405020304" pitchFamily="18" charset="0"/>
              </a:rPr>
              <a:t>Action items will continue to be updated at LRITF meetings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19E3E5-74CB-6E21-2524-74231FB6FCA6}"/>
              </a:ext>
            </a:extLst>
          </p:cNvPr>
          <p:cNvSpPr txBox="1"/>
          <p:nvPr/>
        </p:nvSpPr>
        <p:spPr>
          <a:xfrm>
            <a:off x="9437615" y="3212983"/>
            <a:ext cx="2244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Summary of Updates</a:t>
            </a:r>
          </a:p>
          <a:p>
            <a:pPr algn="ctr"/>
            <a:r>
              <a:rPr lang="en-US" sz="2400" b="1" dirty="0"/>
              <a:t>1/10/23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92CD42E4-609C-3135-7283-D80F9D9E1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833199"/>
              </p:ext>
            </p:extLst>
          </p:nvPr>
        </p:nvGraphicFramePr>
        <p:xfrm>
          <a:off x="340136" y="1048903"/>
          <a:ext cx="8161726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536">
                  <a:extLst>
                    <a:ext uri="{9D8B030D-6E8A-4147-A177-3AD203B41FA5}">
                      <a16:colId xmlns:a16="http://schemas.microsoft.com/office/drawing/2014/main" val="3646623388"/>
                    </a:ext>
                  </a:extLst>
                </a:gridCol>
                <a:gridCol w="5901190">
                  <a:extLst>
                    <a:ext uri="{9D8B030D-6E8A-4147-A177-3AD203B41FA5}">
                      <a16:colId xmlns:a16="http://schemas.microsoft.com/office/drawing/2014/main" val="31112292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ACTION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UPDATE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8123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Customer Enrollment Process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Timeline being developed to include:  Access Agreement, ESIs created, rates available, transaction processing, black-out period, DREP enrollments, follow up customer choice enrollments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175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Default/POLR REP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Selected and approved by EUB and City Council late February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874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Customer Forums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Coincide with open enrollment period – mid July to early Sept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385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PUCT Complaints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Addressed in Customer Protection Rules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73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Customer Protection Rules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Goal is to align closely with existing PUCT Customer Protection Rules applicable for REPs in IOU territories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346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Flight Testing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Currently over 30 REPs have enrolled for LPL0423 flight test</a:t>
                      </a:r>
                    </a:p>
                    <a:p>
                      <a:r>
                        <a:rPr lang="en-US" sz="1400" dirty="0"/>
                        <a:t>Test bed available 4/18, first transactions 4/24</a:t>
                      </a:r>
                    </a:p>
                    <a:p>
                      <a:r>
                        <a:rPr lang="en-US" sz="1400" dirty="0"/>
                        <a:t>Thought is penny testing will commence 3/14/23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856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Testing Worksheet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REPs seeking contact information – TDSP Contact List shared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600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SAC04 Codes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Addressed in rate structure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6862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0999" y="5972961"/>
            <a:ext cx="7583324" cy="662731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pPr marL="2286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FFFF"/>
                </a:solidFill>
                <a:effectLst/>
                <a:latin typeface="Tenorite" panose="00000500000000000000" pitchFamily="2" charset="0"/>
                <a:ea typeface="Times New Roman" panose="02020603050405020304" pitchFamily="18" charset="0"/>
              </a:rPr>
              <a:t>Action items will continue to be updated at LRITF meetings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19E3E5-74CB-6E21-2524-74231FB6FCA6}"/>
              </a:ext>
            </a:extLst>
          </p:cNvPr>
          <p:cNvSpPr txBox="1"/>
          <p:nvPr/>
        </p:nvSpPr>
        <p:spPr>
          <a:xfrm>
            <a:off x="9437615" y="3212983"/>
            <a:ext cx="22440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Summary of Updates</a:t>
            </a:r>
          </a:p>
          <a:p>
            <a:pPr algn="ctr"/>
            <a:r>
              <a:rPr lang="en-US" sz="2400" b="1" dirty="0"/>
              <a:t>1/10/23 - continued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92CD42E4-609C-3135-7283-D80F9D9E1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709894"/>
              </p:ext>
            </p:extLst>
          </p:nvPr>
        </p:nvGraphicFramePr>
        <p:xfrm>
          <a:off x="510304" y="754665"/>
          <a:ext cx="8097072" cy="455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5882">
                  <a:extLst>
                    <a:ext uri="{9D8B030D-6E8A-4147-A177-3AD203B41FA5}">
                      <a16:colId xmlns:a16="http://schemas.microsoft.com/office/drawing/2014/main" val="3646623388"/>
                    </a:ext>
                  </a:extLst>
                </a:gridCol>
                <a:gridCol w="5901190">
                  <a:extLst>
                    <a:ext uri="{9D8B030D-6E8A-4147-A177-3AD203B41FA5}">
                      <a16:colId xmlns:a16="http://schemas.microsoft.com/office/drawing/2014/main" val="31112292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ACTION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UPDATE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8123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Safety Nets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Process being finalized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175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Critical Care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Addressed in Customer Protection Rules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2202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Distribution Loss Factors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LP&amp;L Engineering finalizing DLFs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360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Solar Customers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~1200 DG customers and growing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23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Switch Hold Files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LP&amp;L working to establish secured site for REPs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874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BUSIDRRQs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Thought is LP&amp;L does not have any BUSIDRRQ profiles (EPS meters?)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385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OGFLTs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YES, LP&amp;L believe they do have oil and gas flat profiled ESIs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73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Registration of REPs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Access Agreement aligns with approval of pro-forma tariff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346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Rates – Chapter 5 tariffs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The following action items will be addressed with the proposed rates (Chapter 5 – tariffs):  Weather Moratorium process, transaction timelines, proration, power factors, lighting, demand/ratchets, 4CP, rate structures, transition charges (financing order or rider)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856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032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762301-F83A-4BEA-9D11-E6C99FB5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750"/>
            <a:ext cx="10515600" cy="1325563"/>
          </a:xfrm>
        </p:spPr>
        <p:txBody>
          <a:bodyPr/>
          <a:lstStyle/>
          <a:p>
            <a:r>
              <a:rPr lang="en-US" dirty="0"/>
              <a:t>Completed Action Items </a:t>
            </a:r>
            <a:br>
              <a:rPr lang="en-US" dirty="0"/>
            </a:br>
            <a:r>
              <a:rPr lang="en-US" b="1" dirty="0"/>
              <a:t>Q&amp;A 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29CDCAF-D4A3-0BAD-5104-0AB1DB665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540986"/>
              </p:ext>
            </p:extLst>
          </p:nvPr>
        </p:nvGraphicFramePr>
        <p:xfrm>
          <a:off x="375920" y="1443567"/>
          <a:ext cx="11482705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2705">
                  <a:extLst>
                    <a:ext uri="{9D8B030D-6E8A-4147-A177-3AD203B41FA5}">
                      <a16:colId xmlns:a16="http://schemas.microsoft.com/office/drawing/2014/main" val="651102246"/>
                    </a:ext>
                  </a:extLst>
                </a:gridCol>
              </a:tblGrid>
              <a:tr h="349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ERCOT Market Requirements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009835"/>
                  </a:ext>
                </a:extLst>
              </a:tr>
              <a:tr h="805441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Will LP&amp;L’s Membership ID be required for initiating transactions?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</a:t>
                      </a:r>
                    </a:p>
                    <a:p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 LP&amp;L’s substations been mapped in ERCOT?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YES, substation names all begin with “LP_” followed by the name. Document found at </a:t>
                      </a:r>
                      <a:r>
                        <a:rPr lang="en-US" sz="1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https://www.ercot.com/mp/data-products/data-product-details?id=NP4-160-SG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32737"/>
                  </a:ext>
                </a:extLst>
              </a:tr>
              <a:tr h="349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TDSP Specific Activities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209304"/>
                  </a:ext>
                </a:extLst>
              </a:tr>
              <a:tr h="805441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What is the LP&amp;L Prefix for ESI creation?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ESI prefix will be 1011292xxxxxxxx.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790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3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97E51-4871-F8A0-B0E8-6110007BA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309" y="1105993"/>
            <a:ext cx="3652981" cy="3050371"/>
          </a:xfrm>
        </p:spPr>
        <p:txBody>
          <a:bodyPr/>
          <a:lstStyle/>
          <a:p>
            <a:r>
              <a:rPr lang="en-US" b="1" dirty="0"/>
              <a:t>Activities timeline </a:t>
            </a:r>
            <a:br>
              <a:rPr lang="en-US" dirty="0"/>
            </a:br>
            <a:r>
              <a:rPr lang="en-US" sz="2000" dirty="0">
                <a:latin typeface="+mn-lt"/>
              </a:rPr>
              <a:t>P</a:t>
            </a:r>
            <a:r>
              <a:rPr lang="en-US" sz="2000" dirty="0">
                <a:latin typeface="Tenorite" panose="00000500000000000000" pitchFamily="2" charset="0"/>
              </a:rPr>
              <a:t>osted to LRITF meeting page</a:t>
            </a:r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D9AC6-823E-B62F-57F3-5898AEAE3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1A475-2212-A972-2F68-898DA81AA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0AE0B4-5798-9A51-D03A-FEDCDEA4F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014" y="0"/>
            <a:ext cx="7002771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82EAD9-7DC3-51C4-7853-7466778DC8A6}"/>
              </a:ext>
            </a:extLst>
          </p:cNvPr>
          <p:cNvSpPr txBox="1"/>
          <p:nvPr/>
        </p:nvSpPr>
        <p:spPr>
          <a:xfrm>
            <a:off x="537215" y="5255491"/>
            <a:ext cx="3652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 big thank you to </a:t>
            </a:r>
            <a:r>
              <a:rPr lang="en-US" i="1" dirty="0" err="1"/>
              <a:t>Melenda</a:t>
            </a:r>
            <a:r>
              <a:rPr lang="en-US" i="1" dirty="0"/>
              <a:t> w/ Oncor for developing timeline! </a:t>
            </a:r>
          </a:p>
        </p:txBody>
      </p:sp>
    </p:spTree>
    <p:extLst>
      <p:ext uri="{BB962C8B-B14F-4D97-AF65-F5344CB8AC3E}">
        <p14:creationId xmlns:p14="http://schemas.microsoft.com/office/powerpoint/2010/main" val="1107172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3DB88-62DD-4C41-977F-D59BEF14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TIMELINE of Actions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37E83-2D8B-42EF-A2C4-5D2BBDB1F0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/>
          <a:lstStyle/>
          <a:p>
            <a:r>
              <a:rPr lang="en-US" b="1" dirty="0"/>
              <a:t>Q1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77839-2CFD-4BC8-85DA-9EE69CCE1B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/>
          <a:lstStyle/>
          <a:p>
            <a:r>
              <a:rPr lang="en-US" b="1" dirty="0"/>
              <a:t>Q2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E386FF-C90F-4484-A843-D4BA75FFF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/>
          <a:lstStyle/>
          <a:p>
            <a:r>
              <a:rPr lang="en-US" b="1" dirty="0"/>
              <a:t>Q3 2023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0780D1-5C1B-411C-81ED-7B9970FCBF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/>
          <a:lstStyle/>
          <a:p>
            <a:r>
              <a:rPr lang="en-US" b="1" dirty="0"/>
              <a:t>Q4 2023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ABE7D8B-D1CD-44C0-AD2D-2ABA67684E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01510" y="1162136"/>
            <a:ext cx="7824415" cy="13903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LP&amp;L Rates </a:t>
            </a:r>
          </a:p>
          <a:p>
            <a:pPr>
              <a:spcBef>
                <a:spcPts val="0"/>
              </a:spcBef>
            </a:pPr>
            <a:r>
              <a:rPr lang="en-US" dirty="0"/>
              <a:t>Customer Enrollment Process – Detailed Timeline</a:t>
            </a:r>
          </a:p>
          <a:p>
            <a:pPr>
              <a:spcBef>
                <a:spcPts val="0"/>
              </a:spcBef>
            </a:pPr>
            <a:r>
              <a:rPr lang="en-US" dirty="0"/>
              <a:t>PUCT Complaint Process / Application of PUCT Rules</a:t>
            </a:r>
          </a:p>
          <a:p>
            <a:pPr>
              <a:spcBef>
                <a:spcPts val="0"/>
              </a:spcBef>
            </a:pPr>
            <a:r>
              <a:rPr lang="en-US" dirty="0"/>
              <a:t>Transaction Timelines / TXSET Timelines </a:t>
            </a:r>
          </a:p>
          <a:p>
            <a:pPr>
              <a:spcBef>
                <a:spcPts val="0"/>
              </a:spcBef>
            </a:pPr>
            <a:r>
              <a:rPr lang="en-US" dirty="0"/>
              <a:t>CSA Process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2F0B15-120C-423F-8EE5-F303B19D5C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0012" y="2649580"/>
            <a:ext cx="5487937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Mass Customer Lists</a:t>
            </a:r>
          </a:p>
          <a:p>
            <a:pPr>
              <a:spcBef>
                <a:spcPts val="0"/>
              </a:spcBef>
            </a:pPr>
            <a:r>
              <a:rPr lang="en-US" dirty="0"/>
              <a:t>Power to Choose website</a:t>
            </a:r>
          </a:p>
          <a:p>
            <a:pPr>
              <a:spcBef>
                <a:spcPts val="0"/>
              </a:spcBef>
            </a:pPr>
            <a:r>
              <a:rPr lang="en-US" dirty="0"/>
              <a:t>Customer Forums/Town Halls</a:t>
            </a:r>
          </a:p>
          <a:p>
            <a:pPr>
              <a:spcBef>
                <a:spcPts val="0"/>
              </a:spcBef>
            </a:pPr>
            <a:r>
              <a:rPr lang="en-US" dirty="0"/>
              <a:t>Flight Testing / Bank Testing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00D2644-F516-41F1-A88D-93673EA209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376913" y="3749407"/>
            <a:ext cx="6181203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CBCI files </a:t>
            </a:r>
          </a:p>
          <a:p>
            <a:pPr>
              <a:spcBef>
                <a:spcPts val="0"/>
              </a:spcBef>
            </a:pPr>
            <a:r>
              <a:rPr lang="en-US" dirty="0"/>
              <a:t>Default REP Selection Process</a:t>
            </a:r>
          </a:p>
          <a:p>
            <a:pPr>
              <a:spcBef>
                <a:spcPts val="0"/>
              </a:spcBef>
            </a:pPr>
            <a:r>
              <a:rPr lang="en-US" dirty="0"/>
              <a:t>DNP Blackout Period</a:t>
            </a:r>
          </a:p>
          <a:p>
            <a:pPr>
              <a:spcBef>
                <a:spcPts val="0"/>
              </a:spcBef>
            </a:pPr>
            <a:r>
              <a:rPr lang="en-US" dirty="0"/>
              <a:t>Market Operations Group Established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405A1F0-98C1-4B11-8D9A-3C009ADC44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75280" y="4824430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/>
              <a:t>GO LIVE – Transition to Competition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B0CAF54-0361-DE50-1D4F-A721E8C35987}"/>
              </a:ext>
            </a:extLst>
          </p:cNvPr>
          <p:cNvSpPr txBox="1">
            <a:spLocks/>
          </p:cNvSpPr>
          <p:nvPr/>
        </p:nvSpPr>
        <p:spPr>
          <a:xfrm>
            <a:off x="-232682" y="455260"/>
            <a:ext cx="2141764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Q4 2022</a:t>
            </a: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3F24CF-4CB3-A110-D52F-D678A4F4DE9D}"/>
              </a:ext>
            </a:extLst>
          </p:cNvPr>
          <p:cNvCxnSpPr/>
          <p:nvPr/>
        </p:nvCxnSpPr>
        <p:spPr>
          <a:xfrm>
            <a:off x="2152650" y="712435"/>
            <a:ext cx="15144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E608BEA-8329-6B3A-57DC-1FB35A894E82}"/>
              </a:ext>
            </a:extLst>
          </p:cNvPr>
          <p:cNvSpPr txBox="1">
            <a:spLocks/>
          </p:cNvSpPr>
          <p:nvPr/>
        </p:nvSpPr>
        <p:spPr>
          <a:xfrm>
            <a:off x="3786868" y="42483"/>
            <a:ext cx="1842407" cy="10108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Pro Forma Tariff</a:t>
            </a:r>
          </a:p>
          <a:p>
            <a:pPr>
              <a:spcBef>
                <a:spcPts val="0"/>
              </a:spcBef>
            </a:pPr>
            <a:r>
              <a:rPr lang="en-US" dirty="0"/>
              <a:t>Access Agreement</a:t>
            </a:r>
          </a:p>
          <a:p>
            <a:pPr>
              <a:spcBef>
                <a:spcPts val="0"/>
              </a:spcBef>
            </a:pPr>
            <a:r>
              <a:rPr lang="en-US" dirty="0"/>
              <a:t>POLR Process</a:t>
            </a:r>
          </a:p>
          <a:p>
            <a:pPr>
              <a:spcBef>
                <a:spcPts val="0"/>
              </a:spcBef>
            </a:pPr>
            <a:r>
              <a:rPr lang="en-US" dirty="0"/>
              <a:t>Safety Net Process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363DBBD-5350-507E-BC19-223B0F571E19}"/>
              </a:ext>
            </a:extLst>
          </p:cNvPr>
          <p:cNvSpPr txBox="1">
            <a:spLocks/>
          </p:cNvSpPr>
          <p:nvPr/>
        </p:nvSpPr>
        <p:spPr>
          <a:xfrm>
            <a:off x="8726620" y="3756241"/>
            <a:ext cx="3436435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Tampering Information Process</a:t>
            </a:r>
          </a:p>
          <a:p>
            <a:pPr>
              <a:spcBef>
                <a:spcPts val="0"/>
              </a:spcBef>
            </a:pPr>
            <a:r>
              <a:rPr lang="en-US" dirty="0"/>
              <a:t>Smart Meter Texas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DA46CF1C-6D3A-2375-2B7F-70C8B5564E42}"/>
              </a:ext>
            </a:extLst>
          </p:cNvPr>
          <p:cNvSpPr txBox="1">
            <a:spLocks/>
          </p:cNvSpPr>
          <p:nvPr/>
        </p:nvSpPr>
        <p:spPr>
          <a:xfrm>
            <a:off x="7612426" y="2639262"/>
            <a:ext cx="2795896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ESI IDs in TDSP Extract</a:t>
            </a:r>
          </a:p>
          <a:p>
            <a:pPr>
              <a:spcBef>
                <a:spcPts val="0"/>
              </a:spcBef>
            </a:pPr>
            <a:r>
              <a:rPr lang="en-US" dirty="0"/>
              <a:t>RMG Chapter 8 Revisions </a:t>
            </a:r>
          </a:p>
          <a:p>
            <a:pPr>
              <a:spcBef>
                <a:spcPts val="0"/>
              </a:spcBef>
            </a:pPr>
            <a:r>
              <a:rPr lang="en-US" dirty="0"/>
              <a:t>Historical Usage Requests</a:t>
            </a:r>
          </a:p>
          <a:p>
            <a:pPr>
              <a:spcBef>
                <a:spcPts val="0"/>
              </a:spcBef>
            </a:pPr>
            <a:r>
              <a:rPr lang="en-US" dirty="0"/>
              <a:t>TDSP AMS Data Practices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86FD8C4A-8908-0BC3-9721-B7571CC0CB43}"/>
              </a:ext>
            </a:extLst>
          </p:cNvPr>
          <p:cNvSpPr txBox="1">
            <a:spLocks/>
          </p:cNvSpPr>
          <p:nvPr/>
        </p:nvSpPr>
        <p:spPr>
          <a:xfrm>
            <a:off x="8822873" y="1162136"/>
            <a:ext cx="3369127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u="sng" dirty="0"/>
              <a:t>ERCOT Activities</a:t>
            </a:r>
            <a:r>
              <a:rPr lang="en-US" dirty="0"/>
              <a:t>:  SAC04s, Load Profiles </a:t>
            </a:r>
          </a:p>
          <a:p>
            <a:pPr>
              <a:spcBef>
                <a:spcPts val="0"/>
              </a:spcBef>
            </a:pPr>
            <a:r>
              <a:rPr lang="en-US" u="sng" dirty="0"/>
              <a:t>TSDP Activities</a:t>
            </a:r>
            <a:r>
              <a:rPr lang="en-US" dirty="0"/>
              <a:t>:  Critical Care, DLFs, Solar/DG, Switch Hold Files, BUSIDDRQ, Call Center, OGFLT, Weather Moratoriums, Proration</a:t>
            </a:r>
          </a:p>
        </p:txBody>
      </p:sp>
    </p:spTree>
    <p:extLst>
      <p:ext uri="{BB962C8B-B14F-4D97-AF65-F5344CB8AC3E}">
        <p14:creationId xmlns:p14="http://schemas.microsoft.com/office/powerpoint/2010/main" val="332104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1637" y="733719"/>
            <a:ext cx="5111750" cy="120491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Lritf</a:t>
            </a:r>
            <a:r>
              <a:rPr lang="en-US" dirty="0"/>
              <a:t> meeting</a:t>
            </a:r>
            <a:br>
              <a:rPr lang="en-US" dirty="0"/>
            </a:br>
            <a:r>
              <a:rPr lang="en-US" dirty="0"/>
              <a:t>Held after RMS @ 1:30 PM 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February 7th,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1637" y="1938631"/>
            <a:ext cx="6257925" cy="1833562"/>
          </a:xfrm>
        </p:spPr>
        <p:txBody>
          <a:bodyPr>
            <a:noAutofit/>
          </a:bodyPr>
          <a:lstStyle/>
          <a:p>
            <a:r>
              <a:rPr lang="en-US" sz="2000" b="1" u="sng" dirty="0"/>
              <a:t>AGENDA: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 Forma Tariff – Availability of Access Agreement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LP&amp;L Proposed Legislation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" dirty="0"/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Customer Choice Billing Operations – Comments on RMGRR171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Flight Testing 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Rate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Lubbock Retail Integration Timeline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Review List of Integration Activities/Timeline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Open Discussion – Deposits, LP&amp;L Contact Information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C43685-694E-4579-B109-3C418D49DA65}">
  <ds:schemaRefs>
    <ds:schemaRef ds:uri="http://purl.org/dc/elements/1.1/"/>
    <ds:schemaRef ds:uri="http://schemas.microsoft.com/office/2006/metadata/properties"/>
    <ds:schemaRef ds:uri="http://schemas.microsoft.com/sharepoint/v3"/>
    <ds:schemaRef ds:uri="230e9df3-be65-4c73-a93b-d1236ebd677e"/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C96B61E-1B64-430F-934F-7D1B90028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 presentation</Template>
  <TotalTime>1979</TotalTime>
  <Words>848</Words>
  <Application>Microsoft Office PowerPoint</Application>
  <PresentationFormat>Widescreen</PresentationFormat>
  <Paragraphs>117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Tenorite</vt:lpstr>
      <vt:lpstr>Office Theme</vt:lpstr>
      <vt:lpstr>Lubbock  Retail Integration Task Force – LRITF February 7th, 2023</vt:lpstr>
      <vt:lpstr>LRITF Meeting  1/10/23  </vt:lpstr>
      <vt:lpstr>PowerPoint Presentation</vt:lpstr>
      <vt:lpstr>PowerPoint Presentation</vt:lpstr>
      <vt:lpstr>Completed Action Items  Q&amp;A </vt:lpstr>
      <vt:lpstr>Activities timeline  Posted to LRITF meeting page</vt:lpstr>
      <vt:lpstr>TIMELINE of Actions</vt:lpstr>
      <vt:lpstr>Lritf meeting Held after RMS @ 1:30 PM    February 7th,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Lubbock  Retail Integration Task Force - LRITF</dc:title>
  <dc:creator>Wiegand, Sheri</dc:creator>
  <cp:lastModifiedBy>Wiegand, Sheri</cp:lastModifiedBy>
  <cp:revision>18</cp:revision>
  <dcterms:created xsi:type="dcterms:W3CDTF">2022-10-07T18:03:56Z</dcterms:created>
  <dcterms:modified xsi:type="dcterms:W3CDTF">2023-02-03T22:25:48Z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