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33"/>
  </p:notesMasterIdLst>
  <p:handoutMasterIdLst>
    <p:handoutMasterId r:id="rId34"/>
  </p:handoutMasterIdLst>
  <p:sldIdLst>
    <p:sldId id="260" r:id="rId6"/>
    <p:sldId id="297" r:id="rId7"/>
    <p:sldId id="425" r:id="rId8"/>
    <p:sldId id="336" r:id="rId9"/>
    <p:sldId id="416" r:id="rId10"/>
    <p:sldId id="413" r:id="rId11"/>
    <p:sldId id="414" r:id="rId12"/>
    <p:sldId id="407" r:id="rId13"/>
    <p:sldId id="449" r:id="rId14"/>
    <p:sldId id="303" r:id="rId15"/>
    <p:sldId id="434" r:id="rId16"/>
    <p:sldId id="431" r:id="rId17"/>
    <p:sldId id="432" r:id="rId18"/>
    <p:sldId id="441" r:id="rId19"/>
    <p:sldId id="433" r:id="rId20"/>
    <p:sldId id="450" r:id="rId21"/>
    <p:sldId id="386" r:id="rId22"/>
    <p:sldId id="451" r:id="rId23"/>
    <p:sldId id="424" r:id="rId24"/>
    <p:sldId id="452" r:id="rId25"/>
    <p:sldId id="453" r:id="rId26"/>
    <p:sldId id="391" r:id="rId27"/>
    <p:sldId id="427" r:id="rId28"/>
    <p:sldId id="369" r:id="rId29"/>
    <p:sldId id="454" r:id="rId30"/>
    <p:sldId id="448" r:id="rId31"/>
    <p:sldId id="296" r:id="rId32"/>
  </p:sldIdLst>
  <p:sldSz cx="9144000" cy="6858000" type="screen4x3"/>
  <p:notesSz cx="6873875" cy="91281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15" autoAdjust="0"/>
    <p:restoredTop sz="93861" autoAdjust="0"/>
  </p:normalViewPr>
  <p:slideViewPr>
    <p:cSldViewPr showGuides="1">
      <p:cViewPr>
        <p:scale>
          <a:sx n="110" d="100"/>
          <a:sy n="110" d="100"/>
        </p:scale>
        <p:origin x="14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3018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3018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3605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684213"/>
            <a:ext cx="4562475" cy="3422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3" tIns="45932" rIns="91863" bIns="459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335860"/>
            <a:ext cx="5499100" cy="4107656"/>
          </a:xfrm>
          <a:prstGeom prst="rect">
            <a:avLst/>
          </a:prstGeom>
        </p:spPr>
        <p:txBody>
          <a:bodyPr vert="horz" lIns="91863" tIns="45932" rIns="91863" bIns="4593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3605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</a:t>
            </a:r>
            <a:r>
              <a:rPr lang="en-US" dirty="0"/>
              <a:t>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</a:t>
            </a:r>
            <a:r>
              <a:rPr lang="en-US" dirty="0"/>
              <a:t>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</a:t>
            </a:r>
            <a:r>
              <a:rPr lang="en-US" dirty="0"/>
              <a:t>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craish@ercot.com" TargetMode="External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2022 Analysis of REP and NOIE Demand Response</a:t>
            </a:r>
            <a:endParaRPr lang="en-US" dirty="0"/>
          </a:p>
          <a:p>
            <a:endParaRPr lang="en-US" dirty="0"/>
          </a:p>
          <a:p>
            <a:pPr algn="ctr"/>
            <a:r>
              <a:rPr lang="en-US" sz="1600" dirty="0"/>
              <a:t>Carl L Raish</a:t>
            </a:r>
          </a:p>
          <a:p>
            <a:pPr algn="ctr"/>
            <a:r>
              <a:rPr lang="en-US" sz="1600" dirty="0"/>
              <a:t>Principal Load Profiling and Modeling</a:t>
            </a:r>
          </a:p>
          <a:p>
            <a:pPr algn="ctr"/>
            <a:endParaRPr lang="en-US" dirty="0"/>
          </a:p>
          <a:p>
            <a:pPr algn="ctr"/>
            <a:r>
              <a:rPr lang="en-US" sz="1600" dirty="0"/>
              <a:t>Retail Market Subcommittee – Feb 7, 2022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600200" y="2057400"/>
            <a:ext cx="6172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3200" b="1"/>
              <a:t>Price Response and Retail DR Participation Trends</a:t>
            </a:r>
            <a:endParaRPr lang="en-US" altLang="en-US" sz="3200" b="1" dirty="0"/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08873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4CP Response Trend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057400" y="5361315"/>
            <a:ext cx="502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Blue Squares: 4CP Days    Red Circles: HE17 Price &gt; $500</a:t>
            </a:r>
          </a:p>
          <a:p>
            <a:pPr algn="ctr"/>
            <a:r>
              <a:rPr lang="en-US" sz="1400" dirty="0"/>
              <a:t>Red Arrows: HE17 Price &gt; $1,000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B4F5549-554E-40BD-AA5B-686391E94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32674"/>
            <a:ext cx="8229600" cy="380495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9B1EF8D-A484-4736-9A38-4B24B6AE755A}"/>
              </a:ext>
            </a:extLst>
          </p:cNvPr>
          <p:cNvSpPr txBox="1"/>
          <p:nvPr/>
        </p:nvSpPr>
        <p:spPr>
          <a:xfrm>
            <a:off x="972155" y="1535926"/>
            <a:ext cx="466794" cy="2462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2014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95E04CF-D498-4741-BCD3-7AC96AF5A488}"/>
              </a:ext>
            </a:extLst>
          </p:cNvPr>
          <p:cNvSpPr txBox="1"/>
          <p:nvPr/>
        </p:nvSpPr>
        <p:spPr>
          <a:xfrm>
            <a:off x="1635017" y="1537780"/>
            <a:ext cx="466794" cy="2462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2015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0335AA-941E-4EF6-A93C-BB989B116B74}"/>
              </a:ext>
            </a:extLst>
          </p:cNvPr>
          <p:cNvSpPr txBox="1"/>
          <p:nvPr/>
        </p:nvSpPr>
        <p:spPr>
          <a:xfrm>
            <a:off x="2441954" y="1558321"/>
            <a:ext cx="466794" cy="2462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2016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860526-7D2C-4425-BDA8-966025196D6A}"/>
              </a:ext>
            </a:extLst>
          </p:cNvPr>
          <p:cNvSpPr txBox="1"/>
          <p:nvPr/>
        </p:nvSpPr>
        <p:spPr>
          <a:xfrm>
            <a:off x="3245724" y="1558321"/>
            <a:ext cx="466794" cy="2462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2017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FFC7940-77D0-40EA-961F-B1B2C113FEE5}"/>
              </a:ext>
            </a:extLst>
          </p:cNvPr>
          <p:cNvSpPr txBox="1"/>
          <p:nvPr/>
        </p:nvSpPr>
        <p:spPr>
          <a:xfrm>
            <a:off x="4055828" y="1551694"/>
            <a:ext cx="466794" cy="2462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2018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90C4E0-E51D-478D-A2FE-274F52D85D86}"/>
              </a:ext>
            </a:extLst>
          </p:cNvPr>
          <p:cNvSpPr txBox="1"/>
          <p:nvPr/>
        </p:nvSpPr>
        <p:spPr>
          <a:xfrm>
            <a:off x="4849302" y="1535927"/>
            <a:ext cx="466794" cy="2462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2019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C4659D2-8DDD-41E6-8631-940BCDD0C207}"/>
              </a:ext>
            </a:extLst>
          </p:cNvPr>
          <p:cNvSpPr txBox="1"/>
          <p:nvPr/>
        </p:nvSpPr>
        <p:spPr>
          <a:xfrm>
            <a:off x="5564999" y="1549044"/>
            <a:ext cx="466794" cy="2462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2020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1393517-92E0-4CA7-9C3F-11FC77F7D799}"/>
              </a:ext>
            </a:extLst>
          </p:cNvPr>
          <p:cNvSpPr txBox="1"/>
          <p:nvPr/>
        </p:nvSpPr>
        <p:spPr>
          <a:xfrm>
            <a:off x="6329397" y="1551694"/>
            <a:ext cx="466794" cy="2462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2021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EC5941-C4D8-49D8-B323-CC95B704E35B}"/>
              </a:ext>
            </a:extLst>
          </p:cNvPr>
          <p:cNvSpPr txBox="1"/>
          <p:nvPr/>
        </p:nvSpPr>
        <p:spPr>
          <a:xfrm>
            <a:off x="7391400" y="1553289"/>
            <a:ext cx="466794" cy="2462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/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23941565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4CP Response Trend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FF306F-2475-4AD5-B428-FBD98E29E4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14400"/>
            <a:ext cx="3886200" cy="25146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64C1C0-7BD5-4805-A07B-3CBAAA0768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2" y="914401"/>
            <a:ext cx="3886198" cy="25146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A342F3E-9043-4F44-88A2-D229199C57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2" y="3576638"/>
            <a:ext cx="3886198" cy="2514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5CB7E6-C73B-4218-B490-EE3E5D7126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3576638"/>
            <a:ext cx="3886198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956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54770" y="2057400"/>
            <a:ext cx="29193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sz="3200" b="1" dirty="0"/>
              <a:t>DR</a:t>
            </a:r>
            <a:r>
              <a:rPr lang="en-US" altLang="en-US" sz="3200" b="1"/>
              <a:t>/PR Events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5981668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4CP Events 2022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962400" y="990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4CP Days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063397"/>
              </p:ext>
            </p:extLst>
          </p:nvPr>
        </p:nvGraphicFramePr>
        <p:xfrm>
          <a:off x="1709058" y="1524000"/>
          <a:ext cx="5682342" cy="2379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70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7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70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7057">
                  <a:extLst>
                    <a:ext uri="{9D8B030D-6E8A-4147-A177-3AD203B41FA5}">
                      <a16:colId xmlns:a16="http://schemas.microsoft.com/office/drawing/2014/main" val="3804789226"/>
                    </a:ext>
                  </a:extLst>
                </a:gridCol>
                <a:gridCol w="947057">
                  <a:extLst>
                    <a:ext uri="{9D8B030D-6E8A-4147-A177-3AD203B41FA5}">
                      <a16:colId xmlns:a16="http://schemas.microsoft.com/office/drawing/2014/main" val="454231396"/>
                    </a:ext>
                  </a:extLst>
                </a:gridCol>
                <a:gridCol w="947057">
                  <a:extLst>
                    <a:ext uri="{9D8B030D-6E8A-4147-A177-3AD203B41FA5}">
                      <a16:colId xmlns:a16="http://schemas.microsoft.com/office/drawing/2014/main" val="526177016"/>
                    </a:ext>
                  </a:extLst>
                </a:gridCol>
              </a:tblGrid>
              <a:tr h="77289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HE 17 Reduce MW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HE 17 Reduce MW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Total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91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23-Jun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4,005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3,138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91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20-Jul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3,525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3,687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91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3,326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1,616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2,684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451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20-Sep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4,602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2,980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09375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18633"/>
            <a:ext cx="8458200" cy="518318"/>
          </a:xfrm>
        </p:spPr>
        <p:txBody>
          <a:bodyPr/>
          <a:lstStyle/>
          <a:p>
            <a:r>
              <a:rPr lang="en-US" altLang="en-US" dirty="0"/>
              <a:t>4CP</a:t>
            </a:r>
            <a:r>
              <a:rPr lang="en-US" altLang="en-US"/>
              <a:t>/NearCP Events 2022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17062" y="914400"/>
            <a:ext cx="2021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Near-CP Days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622019"/>
              </p:ext>
            </p:extLst>
          </p:nvPr>
        </p:nvGraphicFramePr>
        <p:xfrm>
          <a:off x="914400" y="1524000"/>
          <a:ext cx="3657600" cy="4188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3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832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NOIEs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HE 17 Reduce MW</a:t>
                      </a:r>
                      <a:endParaRPr lang="en-US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0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6-Jun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3,755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2,013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0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7-Jun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3,654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2,500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0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8-Jun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4,820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1,877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0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9-Jun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3,302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2,081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00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10-Jun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4,231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3,364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00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13-Jun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4,735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3,394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00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16-Jun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4,258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3,189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00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20-Jun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3,613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2,821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00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21-Jun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4,217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2,012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00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24-Jun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4,423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3,399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2794997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1646615-E9CF-4BCE-A03E-7AB5BED03F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68467"/>
              </p:ext>
            </p:extLst>
          </p:nvPr>
        </p:nvGraphicFramePr>
        <p:xfrm>
          <a:off x="4800596" y="1524000"/>
          <a:ext cx="3657604" cy="41889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1">
                  <a:extLst>
                    <a:ext uri="{9D8B030D-6E8A-4147-A177-3AD203B41FA5}">
                      <a16:colId xmlns:a16="http://schemas.microsoft.com/office/drawing/2014/main" val="4167001171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99100859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163046672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2150932593"/>
                    </a:ext>
                  </a:extLst>
                </a:gridCol>
              </a:tblGrid>
              <a:tr h="683846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NOIEs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HE 17 Reduce MW</a:t>
                      </a:r>
                      <a:endParaRPr lang="en-US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8746105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6-Jul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3,590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1,842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53763437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7-Jul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3,588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2,635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22790204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8-Jul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3,427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17635759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11-Jul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4,289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4,453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47390806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12-Jul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3,794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3,299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34430996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13-Jul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3,787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3,449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00796950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18-Jul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3,132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2,550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37255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19-Jul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3,434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3,640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80910867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27-Jul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3,711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1,522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68676359"/>
                  </a:ext>
                </a:extLst>
              </a:tr>
              <a:tr h="39415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28-Jul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3,773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1,645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2429884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2BD0E51-7509-4870-837B-BB24396CFD28}"/>
              </a:ext>
            </a:extLst>
          </p:cNvPr>
          <p:cNvSpPr txBox="1"/>
          <p:nvPr/>
        </p:nvSpPr>
        <p:spPr>
          <a:xfrm>
            <a:off x="2209800" y="5909846"/>
            <a:ext cx="480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41 Near-CP Days, reductions 1,051 – 4,453 MW</a:t>
            </a:r>
          </a:p>
        </p:txBody>
      </p:sp>
    </p:spTree>
    <p:extLst>
      <p:ext uri="{BB962C8B-B14F-4D97-AF65-F5344CB8AC3E}">
        <p14:creationId xmlns:p14="http://schemas.microsoft.com/office/powerpoint/2010/main" val="6059152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18633"/>
            <a:ext cx="8458200" cy="518318"/>
          </a:xfrm>
        </p:spPr>
        <p:txBody>
          <a:bodyPr/>
          <a:lstStyle/>
          <a:p>
            <a:r>
              <a:rPr lang="en-US" altLang="en-US" dirty="0"/>
              <a:t>4CP</a:t>
            </a:r>
            <a:r>
              <a:rPr lang="en-US" altLang="en-US"/>
              <a:t>/NearCP Events 2022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76600" y="819090"/>
            <a:ext cx="259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Near-CP Days (cont.)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90619"/>
              </p:ext>
            </p:extLst>
          </p:nvPr>
        </p:nvGraphicFramePr>
        <p:xfrm>
          <a:off x="914400" y="1295400"/>
          <a:ext cx="3657600" cy="446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3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83846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NOIEs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HE 17 Reduce MW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3,322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2,643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68177315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3,655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2,735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52944428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5-Aug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4,708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1,233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5780146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4,357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1,683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3,858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1,637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11-Aug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2,756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1,238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3,771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1,388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16-Aug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3,165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1,427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17-Aug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2,970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1,838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23-Aug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3,882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860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26-Aug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3,718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1,497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1646615-E9CF-4BCE-A03E-7AB5BED03F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347012"/>
              </p:ext>
            </p:extLst>
          </p:nvPr>
        </p:nvGraphicFramePr>
        <p:xfrm>
          <a:off x="4800600" y="1295400"/>
          <a:ext cx="3657600" cy="413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397">
                  <a:extLst>
                    <a:ext uri="{9D8B030D-6E8A-4147-A177-3AD203B41FA5}">
                      <a16:colId xmlns:a16="http://schemas.microsoft.com/office/drawing/2014/main" val="4167001171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991008599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1163046672"/>
                    </a:ext>
                  </a:extLst>
                </a:gridCol>
                <a:gridCol w="914401">
                  <a:extLst>
                    <a:ext uri="{9D8B030D-6E8A-4147-A177-3AD203B41FA5}">
                      <a16:colId xmlns:a16="http://schemas.microsoft.com/office/drawing/2014/main" val="2150932593"/>
                    </a:ext>
                  </a:extLst>
                </a:gridCol>
              </a:tblGrid>
              <a:tr h="683846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NOIEs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HE 17 Reduce MW</a:t>
                      </a:r>
                      <a:endParaRPr lang="en-US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8746105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1-Sep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5,425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2,394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53763437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2-Sep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5,793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1,593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22790204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6-Sep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3,106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1,894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17635759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7-Sep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3,651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3,272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47390806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8-Sep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4,055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1,724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34430996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16-Sep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4,348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1,352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00796950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19-Sep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4,655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2,651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37255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21-Sep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4,236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3,039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80910867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22-Sep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4,308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2,533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68676359"/>
                  </a:ext>
                </a:extLst>
              </a:tr>
              <a:tr h="2722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23-Sep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4,432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2,317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2429884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D356EE3-7C94-4E63-BC45-128ED52E3591}"/>
              </a:ext>
            </a:extLst>
          </p:cNvPr>
          <p:cNvSpPr txBox="1"/>
          <p:nvPr/>
        </p:nvSpPr>
        <p:spPr>
          <a:xfrm>
            <a:off x="2209800" y="5909846"/>
            <a:ext cx="480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41 Near-CP Days, reductions 1,051 – 4,453 MW</a:t>
            </a:r>
          </a:p>
        </p:txBody>
      </p:sp>
    </p:spTree>
    <p:extLst>
      <p:ext uri="{BB962C8B-B14F-4D97-AF65-F5344CB8AC3E}">
        <p14:creationId xmlns:p14="http://schemas.microsoft.com/office/powerpoint/2010/main" val="16297547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Indexed Real-Time High Price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578059"/>
              </p:ext>
            </p:extLst>
          </p:nvPr>
        </p:nvGraphicFramePr>
        <p:xfrm>
          <a:off x="1656804" y="990600"/>
          <a:ext cx="5852160" cy="4176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076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HE 17 Reduce 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Avg Price $/</a:t>
                      </a:r>
                      <a:r>
                        <a:rPr lang="en-US" sz="1600" dirty="0"/>
                        <a:t>MWh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1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5,709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$308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1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6,779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$357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51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6,130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$551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51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6,435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$435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51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18,153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1,007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$421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51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18,016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1,018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$308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51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15,077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1,009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$706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51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18,240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1,066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$2,810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12254466"/>
                  </a:ext>
                </a:extLst>
              </a:tr>
              <a:tr h="3951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15,030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831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$886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5521743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68763E-F0F5-4B89-8E62-ABE7849EF1E2}"/>
              </a:ext>
            </a:extLst>
          </p:cNvPr>
          <p:cNvSpPr txBox="1"/>
          <p:nvPr/>
        </p:nvSpPr>
        <p:spPr>
          <a:xfrm>
            <a:off x="1066800" y="5562600"/>
            <a:ext cx="693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Table lists Days with Event Average Price &gt; $300</a:t>
            </a:r>
          </a:p>
          <a:p>
            <a:pPr algn="ctr"/>
            <a:r>
              <a:rPr lang="en-US" sz="1600" dirty="0"/>
              <a:t>20 Days with High Real-Time Prices (&gt;$200)  Reductions: 51 – 1,066 MW</a:t>
            </a:r>
          </a:p>
        </p:txBody>
      </p:sp>
    </p:spTree>
    <p:extLst>
      <p:ext uri="{BB962C8B-B14F-4D97-AF65-F5344CB8AC3E}">
        <p14:creationId xmlns:p14="http://schemas.microsoft.com/office/powerpoint/2010/main" val="26789827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Indexed Real-Time High Price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142687"/>
              </p:ext>
            </p:extLst>
          </p:nvPr>
        </p:nvGraphicFramePr>
        <p:xfrm>
          <a:off x="1691640" y="1066800"/>
          <a:ext cx="5852160" cy="44957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1041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HE 17 Reduce 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Avg Price $/</a:t>
                      </a:r>
                      <a:r>
                        <a:rPr lang="en-US" sz="1600" dirty="0"/>
                        <a:t>MWh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53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15,496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974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$940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853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15,276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$338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53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16,575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481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$426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853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21,170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$565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853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14,183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517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$353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853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15,058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697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$415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853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21,801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$345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853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20,083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$369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853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15,247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$302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812254466"/>
                  </a:ext>
                </a:extLst>
              </a:tr>
              <a:tr h="38853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6-Sep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15,604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898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$365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55521743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FB11CF8-A4D8-4693-881D-968D826A1391}"/>
              </a:ext>
            </a:extLst>
          </p:cNvPr>
          <p:cNvSpPr txBox="1"/>
          <p:nvPr/>
        </p:nvSpPr>
        <p:spPr>
          <a:xfrm>
            <a:off x="4139213" y="762000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(Cont.)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D3AE9C-9371-4E7E-83B2-3C8D767372B3}"/>
              </a:ext>
            </a:extLst>
          </p:cNvPr>
          <p:cNvSpPr txBox="1"/>
          <p:nvPr/>
        </p:nvSpPr>
        <p:spPr>
          <a:xfrm>
            <a:off x="1066800" y="5562600"/>
            <a:ext cx="693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Table lists Days with Event Average Price &gt; $300</a:t>
            </a:r>
          </a:p>
          <a:p>
            <a:pPr algn="ctr"/>
            <a:r>
              <a:rPr lang="en-US" sz="1600" dirty="0"/>
              <a:t>20 Days with High Real-Time Prices (&gt;$200)  Reductions: 51 – 1,066 MW</a:t>
            </a:r>
          </a:p>
        </p:txBody>
      </p:sp>
    </p:spTree>
    <p:extLst>
      <p:ext uri="{BB962C8B-B14F-4D97-AF65-F5344CB8AC3E}">
        <p14:creationId xmlns:p14="http://schemas.microsoft.com/office/powerpoint/2010/main" val="33512283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Indexed Day-Ahead High Price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197513"/>
              </p:ext>
            </p:extLst>
          </p:nvPr>
        </p:nvGraphicFramePr>
        <p:xfrm>
          <a:off x="2133600" y="1066800"/>
          <a:ext cx="4876800" cy="425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HE 17 Reduce 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Avg Price $/</a:t>
                      </a:r>
                      <a:r>
                        <a:rPr lang="en-US" dirty="0"/>
                        <a:t>MWh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/>
                        <a:t>High</a:t>
                      </a:r>
                      <a:r>
                        <a:rPr lang="en-US" baseline="0"/>
                        <a:t> DA Only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$325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$401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27127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$545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0394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$353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0599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$430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6118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$314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63468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$318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2865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16-Aug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$306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215930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93EAD29-5852-43DB-B505-E81E09E32099}"/>
              </a:ext>
            </a:extLst>
          </p:cNvPr>
          <p:cNvSpPr txBox="1"/>
          <p:nvPr/>
        </p:nvSpPr>
        <p:spPr>
          <a:xfrm>
            <a:off x="1066800" y="5562600"/>
            <a:ext cx="701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Table lists Days with Event Average Price &gt; $300</a:t>
            </a:r>
          </a:p>
          <a:p>
            <a:pPr algn="ctr"/>
            <a:r>
              <a:rPr lang="en-US" sz="1600" dirty="0"/>
              <a:t>26 Days with High Day-Ahead Only Prices (&gt;$200)  Reductions: 2 – 60 MW</a:t>
            </a:r>
          </a:p>
        </p:txBody>
      </p:sp>
    </p:spTree>
    <p:extLst>
      <p:ext uri="{BB962C8B-B14F-4D97-AF65-F5344CB8AC3E}">
        <p14:creationId xmlns:p14="http://schemas.microsoft.com/office/powerpoint/2010/main" val="2078910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052221"/>
          </a:xfrm>
        </p:spPr>
        <p:txBody>
          <a:bodyPr/>
          <a:lstStyle/>
          <a:p>
            <a:pPr lvl="1">
              <a:defRPr/>
            </a:pPr>
            <a:r>
              <a:rPr lang="en-US" altLang="en-US" sz="2200"/>
              <a:t>Summer 2021 Analysis Update</a:t>
            </a:r>
            <a:endParaRPr lang="en-US" altLang="en-US" sz="2200" dirty="0"/>
          </a:p>
          <a:p>
            <a:pPr lvl="1">
              <a:defRPr/>
            </a:pPr>
            <a:endParaRPr lang="en-US" altLang="en-US" sz="800" dirty="0"/>
          </a:p>
          <a:p>
            <a:pPr lvl="1">
              <a:defRPr/>
            </a:pPr>
            <a:r>
              <a:rPr lang="en-US" altLang="en-US" sz="2200"/>
              <a:t>Total System-level Demand Response</a:t>
            </a:r>
            <a:endParaRPr lang="en-US" altLang="en-US" sz="2200" dirty="0"/>
          </a:p>
          <a:p>
            <a:pPr lvl="2">
              <a:defRPr/>
            </a:pPr>
            <a:r>
              <a:rPr lang="en-US" altLang="en-US" sz="1800"/>
              <a:t>Total ERCOT Demand Response</a:t>
            </a:r>
            <a:endParaRPr lang="en-US" altLang="en-US" sz="1800" dirty="0"/>
          </a:p>
          <a:p>
            <a:pPr lvl="2">
              <a:defRPr/>
            </a:pPr>
            <a:r>
              <a:rPr lang="en-US" altLang="en-US" sz="1800"/>
              <a:t>Responding NOIE and ESIID counts</a:t>
            </a:r>
            <a:endParaRPr lang="en-US" altLang="en-US" sz="1800" dirty="0"/>
          </a:p>
          <a:p>
            <a:pPr lvl="2">
              <a:defRPr/>
            </a:pPr>
            <a:endParaRPr lang="en-US" altLang="en-US" sz="800" dirty="0"/>
          </a:p>
          <a:p>
            <a:pPr lvl="1">
              <a:defRPr/>
            </a:pPr>
            <a:r>
              <a:rPr lang="en-US" altLang="en-US" sz="2200"/>
              <a:t>4CP Participation Trends</a:t>
            </a:r>
            <a:endParaRPr lang="en-US" altLang="en-US" sz="2200" dirty="0"/>
          </a:p>
          <a:p>
            <a:pPr lvl="1">
              <a:defRPr/>
            </a:pPr>
            <a:endParaRPr lang="en-US" altLang="en-US" sz="2200" dirty="0"/>
          </a:p>
          <a:p>
            <a:pPr lvl="1">
              <a:defRPr/>
            </a:pPr>
            <a:r>
              <a:rPr lang="en-US" altLang="en-US" sz="2200" dirty="0"/>
              <a:t>DR</a:t>
            </a:r>
            <a:r>
              <a:rPr lang="en-US" altLang="en-US" sz="2200"/>
              <a:t>/PR Events</a:t>
            </a:r>
            <a:endParaRPr lang="en-US" alt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2545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Indexed Day-Ahead High Price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885712"/>
              </p:ext>
            </p:extLst>
          </p:nvPr>
        </p:nvGraphicFramePr>
        <p:xfrm>
          <a:off x="2042160" y="1109472"/>
          <a:ext cx="5120640" cy="3995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HE 17 Reduce 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Avg Price $/</a:t>
                      </a:r>
                      <a:r>
                        <a:rPr lang="en-US" dirty="0"/>
                        <a:t>MWh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High</a:t>
                      </a:r>
                      <a:r>
                        <a:rPr lang="en-US" sz="1600" baseline="0" dirty="0"/>
                        <a:t> RT Only</a:t>
                      </a:r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9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$308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49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$357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27127195"/>
                  </a:ext>
                </a:extLst>
              </a:tr>
              <a:tr h="3749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$260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0394927"/>
                  </a:ext>
                </a:extLst>
              </a:tr>
              <a:tr h="3749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$338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32159301"/>
                  </a:ext>
                </a:extLst>
              </a:tr>
              <a:tr h="3749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$345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7213288"/>
                  </a:ext>
                </a:extLst>
              </a:tr>
              <a:tr h="3749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$369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52070656"/>
                  </a:ext>
                </a:extLst>
              </a:tr>
              <a:tr h="3749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6-Sep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$365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8367035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10D910E-2B28-4FAD-8E5E-C359269D4E86}"/>
              </a:ext>
            </a:extLst>
          </p:cNvPr>
          <p:cNvSpPr txBox="1"/>
          <p:nvPr/>
        </p:nvSpPr>
        <p:spPr>
          <a:xfrm>
            <a:off x="1066800" y="5410200"/>
            <a:ext cx="701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Table lists All Days with Response</a:t>
            </a:r>
          </a:p>
          <a:p>
            <a:pPr algn="ctr"/>
            <a:r>
              <a:rPr lang="en-US" sz="1600" dirty="0"/>
              <a:t>7 Days with High Real-Time Only      Reductions: 7 – 69 MW</a:t>
            </a:r>
          </a:p>
        </p:txBody>
      </p:sp>
    </p:spTree>
    <p:extLst>
      <p:ext uri="{BB962C8B-B14F-4D97-AF65-F5344CB8AC3E}">
        <p14:creationId xmlns:p14="http://schemas.microsoft.com/office/powerpoint/2010/main" val="17114360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Indexed Day-Ahead High Price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703766"/>
              </p:ext>
            </p:extLst>
          </p:nvPr>
        </p:nvGraphicFramePr>
        <p:xfrm>
          <a:off x="1066800" y="840800"/>
          <a:ext cx="4876800" cy="525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7206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HE 17 Reduce 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Avg Price $/MWh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142"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High</a:t>
                      </a:r>
                      <a:r>
                        <a:rPr lang="en-US" sz="1400" baseline="0" dirty="0"/>
                        <a:t> DA &amp; RT</a:t>
                      </a:r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6/15/2022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$551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6/16/2022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$435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3015665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7/8/2022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$743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09320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7/11/2022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$1,131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698096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7/12/2022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$706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219379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7/13/2022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$2,810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27127195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7/18/2022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$886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0394927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7/20/2022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$940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0599972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8/8/2022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$426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6118938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8/9/2022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$565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6346839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8/11/2022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$353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2865113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8/17/2022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$415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5633346"/>
                  </a:ext>
                </a:extLst>
              </a:tr>
              <a:tr h="3145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8/25/2022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$302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215930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10DA789-C73B-4CF7-96D7-7692815D0D2C}"/>
              </a:ext>
            </a:extLst>
          </p:cNvPr>
          <p:cNvSpPr txBox="1"/>
          <p:nvPr/>
        </p:nvSpPr>
        <p:spPr>
          <a:xfrm>
            <a:off x="6248400" y="2767280"/>
            <a:ext cx="251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Avg Event Price: Greater</a:t>
            </a:r>
          </a:p>
          <a:p>
            <a:r>
              <a:rPr lang="en-US" sz="1600" dirty="0"/>
              <a:t> of DA or RT</a:t>
            </a:r>
          </a:p>
          <a:p>
            <a:endParaRPr lang="en-US" sz="1600" dirty="0"/>
          </a:p>
          <a:p>
            <a:r>
              <a:rPr lang="en-US" sz="1600" dirty="0"/>
              <a:t>All Days with Response</a:t>
            </a:r>
          </a:p>
          <a:p>
            <a:endParaRPr lang="en-US" sz="1600" dirty="0"/>
          </a:p>
          <a:p>
            <a:r>
              <a:rPr lang="en-US" sz="1600" dirty="0"/>
              <a:t>Reductions: 6 – 70 MW</a:t>
            </a:r>
          </a:p>
        </p:txBody>
      </p:sp>
    </p:spTree>
    <p:extLst>
      <p:ext uri="{BB962C8B-B14F-4D97-AF65-F5344CB8AC3E}">
        <p14:creationId xmlns:p14="http://schemas.microsoft.com/office/powerpoint/2010/main" val="10301430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NOIE High Price Response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251998"/>
              </p:ext>
            </p:extLst>
          </p:nvPr>
        </p:nvGraphicFramePr>
        <p:xfrm>
          <a:off x="457200" y="1173480"/>
          <a:ext cx="3886200" cy="4094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1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3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0416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HE 17 Reduce 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Avg Price $/</a:t>
                      </a:r>
                      <a:r>
                        <a:rPr lang="en-US" dirty="0"/>
                        <a:t>MWh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$260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1,595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$743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2,370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$421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1,341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$706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1,301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$2,810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$886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$391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1,699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$940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038241727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$378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826992237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24AADFC-782B-423A-8CF9-58DA6C5C91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573046"/>
              </p:ext>
            </p:extLst>
          </p:nvPr>
        </p:nvGraphicFramePr>
        <p:xfrm>
          <a:off x="4789714" y="1173482"/>
          <a:ext cx="3897088" cy="4094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0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2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42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HE 17 Reduce 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Avg Price $/</a:t>
                      </a:r>
                      <a:r>
                        <a:rPr lang="en-US" dirty="0"/>
                        <a:t>MWh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$338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$426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$565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$353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$415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$345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$369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$302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38241727"/>
                  </a:ext>
                </a:extLst>
              </a:tr>
              <a:tr h="3533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6-Sep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$365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2699223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45A13A3-CC78-410C-A49C-1E8E7BA58A9C}"/>
              </a:ext>
            </a:extLst>
          </p:cNvPr>
          <p:cNvSpPr txBox="1"/>
          <p:nvPr/>
        </p:nvSpPr>
        <p:spPr>
          <a:xfrm>
            <a:off x="1066800" y="5410200"/>
            <a:ext cx="701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Table lists All Days with Response</a:t>
            </a:r>
          </a:p>
          <a:p>
            <a:pPr algn="ctr"/>
            <a:r>
              <a:rPr lang="en-US" sz="1600" dirty="0"/>
              <a:t>18 Days with High Real-Time Only      Reductions: 28 – 2,370 MW</a:t>
            </a:r>
          </a:p>
        </p:txBody>
      </p:sp>
    </p:spTree>
    <p:extLst>
      <p:ext uri="{BB962C8B-B14F-4D97-AF65-F5344CB8AC3E}">
        <p14:creationId xmlns:p14="http://schemas.microsoft.com/office/powerpoint/2010/main" val="17412860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Direct Load Control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52627"/>
              </p:ext>
            </p:extLst>
          </p:nvPr>
        </p:nvGraphicFramePr>
        <p:xfrm>
          <a:off x="1524000" y="914400"/>
          <a:ext cx="4064000" cy="462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HE 17 Reduce 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Avg Price $/</a:t>
                      </a:r>
                      <a:r>
                        <a:rPr lang="en-US" dirty="0"/>
                        <a:t>MWh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4,666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$308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10,932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$551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7,629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⃰ $71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82106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12,839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$743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0106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12,166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$421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32105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5,291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$706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1675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12,191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$2,810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1298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12,074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$886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58938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13,446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$840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4916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7,970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⃰ $73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427613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B8DD3E7-C7B3-4E55-936C-E4A8BDFBC1DE}"/>
              </a:ext>
            </a:extLst>
          </p:cNvPr>
          <p:cNvSpPr txBox="1"/>
          <p:nvPr/>
        </p:nvSpPr>
        <p:spPr>
          <a:xfrm>
            <a:off x="1066800" y="5587425"/>
            <a:ext cx="701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Table lists Event Days with Reductions &gt; 75 MW</a:t>
            </a:r>
          </a:p>
          <a:p>
            <a:pPr algn="ctr"/>
            <a:r>
              <a:rPr lang="en-US" sz="1600" dirty="0"/>
              <a:t>47 Event Days with Reductions &gt; 10 MW      Reductions: 10 –90 MW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EAFB04-25B6-435B-94AA-320A55E3CC2F}"/>
              </a:ext>
            </a:extLst>
          </p:cNvPr>
          <p:cNvSpPr txBox="1"/>
          <p:nvPr/>
        </p:nvSpPr>
        <p:spPr>
          <a:xfrm>
            <a:off x="5867400" y="3429000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⃰ Not High Price Day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3202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Peak Rebate Events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3D2F14A-34A8-4C96-AA11-C8CE175F67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585022"/>
              </p:ext>
            </p:extLst>
          </p:nvPr>
        </p:nvGraphicFramePr>
        <p:xfrm>
          <a:off x="2565400" y="914400"/>
          <a:ext cx="4064000" cy="499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1771948439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72568899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79074254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7091884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HE 17 Reduce 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Avg Price $/</a:t>
                      </a:r>
                      <a:r>
                        <a:rPr lang="en-US" dirty="0"/>
                        <a:t>MWh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0153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24-Jun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36,510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⃰ $58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3255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41,111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$743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5773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42,285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$421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76456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42,735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$706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8369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47,199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⃰ $55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9103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34,984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$886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3510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40,507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$391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17174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36,664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⃰ $73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5820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33,052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⃰ $74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75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36,359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⃰ $97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5680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17-Aug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37,428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$415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1357244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894D0E2-9D08-4101-886A-A6058D7979A5}"/>
              </a:ext>
            </a:extLst>
          </p:cNvPr>
          <p:cNvSpPr txBox="1"/>
          <p:nvPr/>
        </p:nvSpPr>
        <p:spPr>
          <a:xfrm>
            <a:off x="5029200" y="5976257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⃰ Not High Price Day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3712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ERS Event – Competitive Only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25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3D2F14A-34A8-4C96-AA11-C8CE175F67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08341"/>
              </p:ext>
            </p:extLst>
          </p:nvPr>
        </p:nvGraphicFramePr>
        <p:xfrm>
          <a:off x="2514600" y="1381760"/>
          <a:ext cx="4064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1771948439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72568899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79074254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7091884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ESIIDs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HE 17 Reduce 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Avg Price $/</a:t>
                      </a:r>
                      <a:r>
                        <a:rPr lang="en-US" dirty="0"/>
                        <a:t>MWh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0153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13-Jul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27,963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1,481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$2,810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32553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2D93DAC-99E0-4AF5-A684-5782B5F971A6}"/>
              </a:ext>
            </a:extLst>
          </p:cNvPr>
          <p:cNvSpPr txBox="1"/>
          <p:nvPr/>
        </p:nvSpPr>
        <p:spPr>
          <a:xfrm>
            <a:off x="1143000" y="3581400"/>
            <a:ext cx="696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Note: differs from Annual Report because of baselining differences</a:t>
            </a:r>
          </a:p>
        </p:txBody>
      </p:sp>
    </p:spTree>
    <p:extLst>
      <p:ext uri="{BB962C8B-B14F-4D97-AF65-F5344CB8AC3E}">
        <p14:creationId xmlns:p14="http://schemas.microsoft.com/office/powerpoint/2010/main" val="37050940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Next Steps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6DC50A-5DDA-4482-87C8-00910A9FD7DD}"/>
              </a:ext>
            </a:extLst>
          </p:cNvPr>
          <p:cNvSpPr txBox="1"/>
          <p:nvPr/>
        </p:nvSpPr>
        <p:spPr>
          <a:xfrm>
            <a:off x="914400" y="990600"/>
            <a:ext cx="7315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Suggested OBDRR and possible NPRR (next month?)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Discontinue NAESB submissions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Modify ESIID List Provide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Automatic (currently by request)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Add dates for 4CP beginning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Identify Crypto ESIIDs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Add a solar buy-back category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Other ???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Possible Winter Survey  - snapshot date Feb 1.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Update Residential Consumption Analysis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Update Residential PV Analysis. 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Training Session (timing? After Aug 1 so participation is locked down)</a:t>
            </a:r>
          </a:p>
        </p:txBody>
      </p:sp>
    </p:spTree>
    <p:extLst>
      <p:ext uri="{BB962C8B-B14F-4D97-AF65-F5344CB8AC3E}">
        <p14:creationId xmlns:p14="http://schemas.microsoft.com/office/powerpoint/2010/main" val="1383953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27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3860800" y="2065338"/>
            <a:ext cx="1136650" cy="1925637"/>
            <a:chOff x="1968" y="672"/>
            <a:chExt cx="1416" cy="2400"/>
          </a:xfrm>
        </p:grpSpPr>
        <p:pic>
          <p:nvPicPr>
            <p:cNvPr id="6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ON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739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OFF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5068888"/>
            <a:ext cx="502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32051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2051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hlinkClick r:id="rId3"/>
              </a:rPr>
              <a:t>craish@ercot.com</a:t>
            </a:r>
            <a:r>
              <a:rPr lang="en-US" altLang="en-US" sz="1800" b="0"/>
              <a:t>	512/248-3876</a:t>
            </a:r>
          </a:p>
        </p:txBody>
      </p:sp>
    </p:spTree>
    <p:extLst>
      <p:ext uri="{BB962C8B-B14F-4D97-AF65-F5344CB8AC3E}">
        <p14:creationId xmlns:p14="http://schemas.microsoft.com/office/powerpoint/2010/main" val="2971159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295400" y="2169855"/>
            <a:ext cx="647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/>
              <a:t>Total System-Level Demand Response</a:t>
            </a:r>
            <a:endParaRPr lang="en-US" sz="3200" b="1" dirty="0"/>
          </a:p>
          <a:p>
            <a:pPr algn="ctr"/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317234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Load Reductions by Category/System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971800" y="762000"/>
            <a:ext cx="297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HE 17:00 MW Reductions</a:t>
            </a:r>
            <a:endParaRPr lang="en-US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828800" y="5648980"/>
            <a:ext cx="541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Days with Total System DR &gt; 3,000 MW (59 days &gt; 50 MW)</a:t>
            </a:r>
          </a:p>
          <a:p>
            <a:r>
              <a:rPr lang="en-US" sz="1400" dirty="0"/>
              <a:t>Overlap = Category Total – Total System DR  (No double counting)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EE9ED93-BD14-41DC-854B-56E4C625D9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00554"/>
            <a:ext cx="8229600" cy="444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40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ESIIDs</a:t>
            </a:r>
            <a:r>
              <a:rPr lang="en-US"/>
              <a:t>/NOIEs by Category/System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90800" y="762000"/>
            <a:ext cx="403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HE 17:00 ESIIDs/NOIEs with Reductions</a:t>
            </a:r>
            <a:endParaRPr lang="en-US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5511225"/>
            <a:ext cx="632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Total System DR &gt; 3,000 MW</a:t>
            </a:r>
          </a:p>
          <a:p>
            <a:pPr algn="ctr"/>
            <a:r>
              <a:rPr lang="en-US" sz="1600" dirty="0"/>
              <a:t>Overlap = Category Total – Total System DR  (No double counting)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B1874A-86F6-4292-ABDD-325848E121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280318"/>
            <a:ext cx="8305800" cy="4053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690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Responding ESIIDs and Reductions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AF3F31-06D8-479A-A810-F2EC8D13C3EE}"/>
              </a:ext>
            </a:extLst>
          </p:cNvPr>
          <p:cNvSpPr txBox="1"/>
          <p:nvPr/>
        </p:nvSpPr>
        <p:spPr>
          <a:xfrm>
            <a:off x="2667000" y="5986046"/>
            <a:ext cx="388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Days with Total System DR &gt; 3,500 MW</a:t>
            </a:r>
            <a:endParaRPr lang="en-US" sz="1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3B28E7D-2972-4AA9-9212-21F5A0FE0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3" y="990600"/>
            <a:ext cx="8201027" cy="4843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204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Responding NOIEs and Reductions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356462-6579-4DC7-A042-66869EA787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523999"/>
            <a:ext cx="6248400" cy="34713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DF132B2-0E0A-4AB0-B7A6-60E498001616}"/>
              </a:ext>
            </a:extLst>
          </p:cNvPr>
          <p:cNvSpPr txBox="1"/>
          <p:nvPr/>
        </p:nvSpPr>
        <p:spPr>
          <a:xfrm>
            <a:off x="2667000" y="5486400"/>
            <a:ext cx="388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Days with Total System DR &gt; 3,500 MW</a:t>
            </a:r>
          </a:p>
        </p:txBody>
      </p:sp>
    </p:spTree>
    <p:extLst>
      <p:ext uri="{BB962C8B-B14F-4D97-AF65-F5344CB8AC3E}">
        <p14:creationId xmlns:p14="http://schemas.microsoft.com/office/powerpoint/2010/main" val="3254828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Total Competitive and NOIE  Demand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ECDF9D8-AFD0-4BAC-B7D3-7748384C9A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4400" y="914400"/>
            <a:ext cx="7315200" cy="5029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7D50362-BDAC-486B-9335-CD0C9C760E41}"/>
              </a:ext>
            </a:extLst>
          </p:cNvPr>
          <p:cNvSpPr txBox="1"/>
          <p:nvPr/>
        </p:nvSpPr>
        <p:spPr>
          <a:xfrm>
            <a:off x="2590800" y="6019800"/>
            <a:ext cx="388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Day with Highest Total System DR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91272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Total Competitive and NOIE  Demand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D50362-BDAC-486B-9335-CD0C9C760E41}"/>
              </a:ext>
            </a:extLst>
          </p:cNvPr>
          <p:cNvSpPr txBox="1"/>
          <p:nvPr/>
        </p:nvSpPr>
        <p:spPr>
          <a:xfrm>
            <a:off x="3581400" y="6019800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ERCOT Peak Day</a:t>
            </a:r>
            <a:endParaRPr lang="en-US" sz="1600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97BFAB6-1D7B-4327-B0ED-1C286DEEEF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4400" y="914400"/>
            <a:ext cx="73152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6085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31691</TotalTime>
  <Words>1368</Words>
  <Application>Microsoft Office PowerPoint</Application>
  <PresentationFormat>On-screen Show (4:3)</PresentationFormat>
  <Paragraphs>735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Britannic Bold</vt:lpstr>
      <vt:lpstr>Calibri</vt:lpstr>
      <vt:lpstr>1_Custom Design</vt:lpstr>
      <vt:lpstr>Office Theme</vt:lpstr>
      <vt:lpstr>PowerPoint Presentation</vt:lpstr>
      <vt:lpstr>Overview</vt:lpstr>
      <vt:lpstr>PowerPoint Presentation</vt:lpstr>
      <vt:lpstr>Load Reductions by Category/System Level</vt:lpstr>
      <vt:lpstr>ESIIDs/NOIEs by Category/System Level</vt:lpstr>
      <vt:lpstr>Responding ESIIDs and Reductions</vt:lpstr>
      <vt:lpstr>Responding NOIEs and Reductions</vt:lpstr>
      <vt:lpstr>Total Competitive and NOIE  Demand Response</vt:lpstr>
      <vt:lpstr>Total Competitive and NOIE  Demand Response</vt:lpstr>
      <vt:lpstr>PowerPoint Presentation</vt:lpstr>
      <vt:lpstr>4CP Response Trend</vt:lpstr>
      <vt:lpstr>4CP Response Trend</vt:lpstr>
      <vt:lpstr>PowerPoint Presentation</vt:lpstr>
      <vt:lpstr>4CP Events 2022</vt:lpstr>
      <vt:lpstr>4CP/NearCP Events 2022</vt:lpstr>
      <vt:lpstr>4CP/NearCP Events 2022</vt:lpstr>
      <vt:lpstr>Indexed Real-Time High Price Events</vt:lpstr>
      <vt:lpstr>Indexed Real-Time High Price Events</vt:lpstr>
      <vt:lpstr>Indexed Day-Ahead High Price Events</vt:lpstr>
      <vt:lpstr>Indexed Day-Ahead High Price Events</vt:lpstr>
      <vt:lpstr>Indexed Day-Ahead High Price Events</vt:lpstr>
      <vt:lpstr>NOIE High Price Response Events</vt:lpstr>
      <vt:lpstr>Direct Load Control Events</vt:lpstr>
      <vt:lpstr>Peak Rebate Events</vt:lpstr>
      <vt:lpstr>ERS Event – Competitive Only</vt:lpstr>
      <vt:lpstr>Next Steps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Raish, Carl</cp:lastModifiedBy>
  <cp:revision>526</cp:revision>
  <cp:lastPrinted>2020-02-20T00:38:16Z</cp:lastPrinted>
  <dcterms:created xsi:type="dcterms:W3CDTF">2016-01-21T15:20:31Z</dcterms:created>
  <dcterms:modified xsi:type="dcterms:W3CDTF">2023-02-06T23:49:20Z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