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87" r:id="rId2"/>
  </p:sldMasterIdLst>
  <p:notesMasterIdLst>
    <p:notesMasterId r:id="rId14"/>
  </p:notesMasterIdLst>
  <p:sldIdLst>
    <p:sldId id="415" r:id="rId3"/>
    <p:sldId id="413" r:id="rId4"/>
    <p:sldId id="414" r:id="rId5"/>
    <p:sldId id="417" r:id="rId6"/>
    <p:sldId id="412" r:id="rId7"/>
    <p:sldId id="403" r:id="rId8"/>
    <p:sldId id="410" r:id="rId9"/>
    <p:sldId id="408" r:id="rId10"/>
    <p:sldId id="402" r:id="rId11"/>
    <p:sldId id="407" r:id="rId12"/>
    <p:sldId id="41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77212" autoAdjust="0"/>
  </p:normalViewPr>
  <p:slideViewPr>
    <p:cSldViewPr>
      <p:cViewPr varScale="1">
        <p:scale>
          <a:sx n="68" d="100"/>
          <a:sy n="68" d="100"/>
        </p:scale>
        <p:origin x="1834" y="7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753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48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251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B1BD-72B5-401B-8472-DB8C6D692E5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28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85C669-FB09-4A92-913B-0BA846DAB3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0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9CC92-127D-4848-9213-EA7DAAA412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330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1EDB76-CD43-480E-8EA0-CC06EF22C0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653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6B115-F29F-48A1-9E11-9E3CE3F393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405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CFD4DE-F1B7-4669-99F6-06BC1BE774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03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5D72C-229D-4F03-A50E-FE97AACDD8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8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E0F6C-C800-4268-B636-BF74DBEF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89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1CB72A-E33B-43FC-913A-F3DE954CEE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87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F4E91-82B0-4B0A-B027-BD0D9A9E2F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6829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63C12-58CE-4440-A1BF-0B7C561A99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61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EE74527-A6B7-4978-8CA2-A96E52BABC2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19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043498"/>
              </p:ext>
            </p:extLst>
          </p:nvPr>
        </p:nvGraphicFramePr>
        <p:xfrm>
          <a:off x="0" y="-497687"/>
          <a:ext cx="9144000" cy="7355687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=""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605342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6374076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RMTTF UPDATE TO RMS   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TUESDAY, FEBRUARY 7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Co-Chairs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Tomas                    Debbie              Melinda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Fernandez              McKeever         Earnest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NRG                      ONCOR            AEP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376269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07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767189"/>
              </p:ext>
            </p:extLst>
          </p:nvPr>
        </p:nvGraphicFramePr>
        <p:xfrm>
          <a:off x="0" y="0"/>
          <a:ext cx="9144000" cy="6888927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614723">
                  <a:extLst>
                    <a:ext uri="{9D8B030D-6E8A-4147-A177-3AD203B41FA5}">
                      <a16:colId xmlns="" xmlns:a16="http://schemas.microsoft.com/office/drawing/2014/main" val="3899962902"/>
                    </a:ext>
                  </a:extLst>
                </a:gridCol>
                <a:gridCol w="8529277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778891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11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feedback (survey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results and comments during Instructor Led training)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from all training sessions and modify training materials as warranted.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6135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 enhancements for ERCOT’s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Learning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Management System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“Cornerstone” as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applicable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82913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27858422"/>
                  </a:ext>
                </a:extLst>
              </a:tr>
              <a:tr h="82913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2818730"/>
                  </a:ext>
                </a:extLst>
              </a:tr>
              <a:tr h="176431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6558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6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126880"/>
              </p:ext>
            </p:extLst>
          </p:nvPr>
        </p:nvGraphicFramePr>
        <p:xfrm>
          <a:off x="0" y="-497687"/>
          <a:ext cx="9144000" cy="7355687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=""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605342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6374076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4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THANK YOU!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376269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68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315835"/>
              </p:ext>
            </p:extLst>
          </p:nvPr>
        </p:nvGraphicFramePr>
        <p:xfrm>
          <a:off x="0" y="0"/>
          <a:ext cx="9144000" cy="67818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=""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845983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RMTTF Update to RMS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4934241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THANK YOU  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SHERI WIEGAND - TXU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RMTTF CO-CHAIR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2015 THROUGH JANUARY 2023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1001576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6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42570"/>
              </p:ext>
            </p:extLst>
          </p:nvPr>
        </p:nvGraphicFramePr>
        <p:xfrm>
          <a:off x="0" y="1"/>
          <a:ext cx="9144000" cy="7432903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=""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77158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RMTTF Update to RMS 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4886675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Instructor Led Training Classes – Recently Held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January 26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Retail 101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February 1 – Marketrak Part 1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February 2 – Marketrak Part 2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Inadvertent Gain/Switch Holds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Please note!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Registration is required for all ERCOT Training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971143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01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625024"/>
              </p:ext>
            </p:extLst>
          </p:nvPr>
        </p:nvGraphicFramePr>
        <p:xfrm>
          <a:off x="0" y="0"/>
          <a:ext cx="9144000" cy="67818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=""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845983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ERCOT RETAIL TRAINING – 2023 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4934241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1001576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3709662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1295400"/>
            <a:ext cx="9315450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2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294152"/>
              </p:ext>
            </p:extLst>
          </p:nvPr>
        </p:nvGraphicFramePr>
        <p:xfrm>
          <a:off x="0" y="76201"/>
          <a:ext cx="9144000" cy="7884475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=""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813724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RMTTF – UPDATE TO RMS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6054121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What’s New?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RMTTF is bringing back Instructor led – TX SET v4.0a “In person” Training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n-US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2 Training Classes scheduled for 2023 – Irving and Houston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Dates and Activities to develop Training Materials include: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en-US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February 1            RMTTF Meeting - 1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rewrite of presentation - draft complete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March 2                RMTTF Meeting – finalize training materials  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13                In person Dry Run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 14                RMTTF Meeting – final revisions of training materials, post ppt.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4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Training class, Vistra, 1925 W John Carpenter Frwy. Irving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5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RMTTF meeting  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September 27       Training class, Houston – Centerpoint, 1111 Louisiana St. Houston 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US" u="none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</a:t>
                      </a:r>
                      <a:r>
                        <a:rPr lang="en-US" u="non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will include a h</a:t>
                      </a:r>
                      <a:r>
                        <a:rPr lang="en-US" u="non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igh level overview of TX SET 5.0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8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TX SET 5.0 Instructor Led Training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RMTTF to start development of 5.0 Training materials - 3rd quarter 2023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Identify existing training modules and materials that need updating    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752155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607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5562600"/>
            <a:ext cx="30861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Retail Market Training Task Force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632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=""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583083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5383914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Facilitated and/or presented the following 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Instructor-led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Courses educating a total of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 Market Participants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marL="914400" lvl="2" indent="0" algn="ctr">
                        <a:buFont typeface="Wingdings" panose="05000000000000000000" pitchFamily="2" charset="2"/>
                        <a:buNone/>
                      </a:pPr>
                      <a:endParaRPr lang="en-US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                          DATE              # of Attendees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Retail 101                        1/27/2022           45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MarkeTrak Part 1            3/2/2022             46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MarkeTrak/IAG Part 2    3/3/2022             36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Retail 101                        5/4/2022             28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MarkeTrak Part 1            6/1/2022             18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MarkeTrak/IAG Part 2    6/2/2022             17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Retail 101                        9/28/2022           43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MarkeTrak Part 1            10/5/2022           23</a:t>
                      </a:r>
                    </a:p>
                    <a:p>
                      <a:pPr marL="91440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MarkeTrak/IAG Part 2    10/6/2022           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891003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32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998008"/>
              </p:ext>
            </p:extLst>
          </p:nvPr>
        </p:nvGraphicFramePr>
        <p:xfrm>
          <a:off x="0" y="0"/>
          <a:ext cx="9144000" cy="69342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26571">
                  <a:extLst>
                    <a:ext uri="{9D8B030D-6E8A-4147-A177-3AD203B41FA5}">
                      <a16:colId xmlns="" xmlns:a16="http://schemas.microsoft.com/office/drawing/2014/main" val="505463957"/>
                    </a:ext>
                  </a:extLst>
                </a:gridCol>
                <a:gridCol w="8817429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864994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5045123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RETAIL MARKET ONLINE TRAINING MODULES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Collectively with ERCOT, review and maintain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Retail Online Modules  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Retail 101 On-line Module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All Time Total Participants =1,937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en-US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Mass Transition On-line Module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2022 Total Participants = 117</a:t>
                      </a:r>
                      <a:b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 SET On-line Module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2022 Total Participants = 80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1024083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3709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16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105610"/>
              </p:ext>
            </p:extLst>
          </p:nvPr>
        </p:nvGraphicFramePr>
        <p:xfrm>
          <a:off x="-11349" y="76200"/>
          <a:ext cx="9144000" cy="6781799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566443">
                  <a:extLst>
                    <a:ext uri="{9D8B030D-6E8A-4147-A177-3AD203B41FA5}">
                      <a16:colId xmlns="" xmlns:a16="http://schemas.microsoft.com/office/drawing/2014/main" val="263619232"/>
                    </a:ext>
                  </a:extLst>
                </a:gridCol>
                <a:gridCol w="8577557">
                  <a:extLst>
                    <a:ext uri="{9D8B030D-6E8A-4147-A177-3AD203B41FA5}">
                      <a16:colId xmlns="" xmlns:a16="http://schemas.microsoft.com/office/drawing/2014/main" val="1674498542"/>
                    </a:ext>
                  </a:extLst>
                </a:gridCol>
              </a:tblGrid>
              <a:tr h="915611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Accomplishments - cont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5914914"/>
                  </a:ext>
                </a:extLst>
              </a:tr>
              <a:tr h="80780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Provided input and support for completion of development for TXSET 101 online training materials for WebEx training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05724258"/>
                  </a:ext>
                </a:extLst>
              </a:tr>
              <a:tr h="80780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Expanded ERCOT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 Notifications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Communications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Courses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targeting the Retail Market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7439875"/>
                  </a:ext>
                </a:extLst>
              </a:tr>
              <a:tr h="115400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Verified content and modified Additional Day to Day Subtypes (Siebel Change, Projects, Other) MarkeTrak on-line training modules to align with market revisions as needed</a:t>
                      </a:r>
                      <a:endParaRPr lang="en-US" sz="1800" i="1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3340210"/>
                  </a:ext>
                </a:extLst>
              </a:tr>
              <a:tr h="115400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Modified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Instructor Led Training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materials based on feedback as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warranted – MarkeTrak 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 1 and MarkeTrak Part 2 (Inadvertent Gain/Switch Hold) 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classes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27858422"/>
                  </a:ext>
                </a:extLst>
              </a:tr>
              <a:tr h="80780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Modified training materials to maintain consistency with Retail market changes (i.e. MarkeTrak Upgrade)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2818730"/>
                  </a:ext>
                </a:extLst>
              </a:tr>
              <a:tr h="113477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Collaborated with RMS </a:t>
                      </a:r>
                      <a:r>
                        <a:rPr lang="en-US" sz="1800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Groups and ERCOT by </a:t>
                      </a:r>
                      <a:r>
                        <a:rPr lang="en-US" sz="1800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providing input when updating market documentation (i.e. user guides, process flows), particularly TDTMS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92185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2023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="" xmlns:a16="http://schemas.microsoft.com/office/drawing/2014/main" id="{174BD799-1B77-4E4F-A547-0EE030C258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065523"/>
              </p:ext>
            </p:extLst>
          </p:nvPr>
        </p:nvGraphicFramePr>
        <p:xfrm>
          <a:off x="0" y="76200"/>
          <a:ext cx="9144000" cy="684501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97565">
                  <a:extLst>
                    <a:ext uri="{9D8B030D-6E8A-4147-A177-3AD203B41FA5}">
                      <a16:colId xmlns="" xmlns:a16="http://schemas.microsoft.com/office/drawing/2014/main" val="2374506043"/>
                    </a:ext>
                  </a:extLst>
                </a:gridCol>
                <a:gridCol w="8746435">
                  <a:extLst>
                    <a:ext uri="{9D8B030D-6E8A-4147-A177-3AD203B41FA5}">
                      <a16:colId xmlns="" xmlns:a16="http://schemas.microsoft.com/office/drawing/2014/main" val="778078260"/>
                    </a:ext>
                  </a:extLst>
                </a:gridCol>
              </a:tblGrid>
              <a:tr h="61120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6559222"/>
                  </a:ext>
                </a:extLst>
              </a:tr>
              <a:tr h="947279">
                <a:tc>
                  <a:txBody>
                    <a:bodyPr/>
                    <a:lstStyle/>
                    <a:p>
                      <a:pPr marL="0" lvl="0" indent="0" algn="l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Facilitate Retail 101 training classes by providing SME support for ERCOT led instruction.  Classes to be offered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three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times a year and aligned with TXSET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Retail Market Flight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schedule.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99917587"/>
                  </a:ext>
                </a:extLst>
              </a:tr>
              <a:tr h="618654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Conduct, coordinate and Present MarkeTrak and Inadvertent Gain/Switch Hold instructor-led training, at least three times per year. 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59522937"/>
                  </a:ext>
                </a:extLst>
              </a:tr>
              <a:tr h="666940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Update, Conduct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 TX SET Instructor-led training. 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3473874"/>
                  </a:ext>
                </a:extLst>
              </a:tr>
              <a:tr h="1012380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Expand ERCOT market notifications and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communications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 training courses targeting the Retail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Market.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2865185"/>
                  </a:ext>
                </a:extLst>
              </a:tr>
              <a:tr h="1323630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 and modify training materials to maintain consistency with Retail market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changes as included in:</a:t>
                      </a:r>
                      <a:endParaRPr lang="en-US" sz="18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NPRR1095, TX SET 5.0 Changes and associated TX SET Implementation Guides</a:t>
                      </a:r>
                      <a:endParaRPr lang="en-US" sz="18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SCR817, Related to NPRR1095, MarkeTrak Validation Revisions Aligning with TX SET V5.0</a:t>
                      </a:r>
                      <a:endParaRPr lang="en-US" sz="18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06168482"/>
                  </a:ext>
                </a:extLst>
              </a:tr>
              <a:tr h="1504091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Collaborate with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RMS, RMS Working Groups to develop new and modify existing market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documentation (i.e. user guides, process flows) </a:t>
                      </a:r>
                    </a:p>
                    <a:p>
                      <a:endParaRPr lang="en-US" sz="1800" b="0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15998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10248</TotalTime>
  <Words>739</Words>
  <Application>Microsoft Office PowerPoint</Application>
  <PresentationFormat>On-screen Show (4:3)</PresentationFormat>
  <Paragraphs>148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Times New Roman</vt:lpstr>
      <vt:lpstr>Wingdings</vt:lpstr>
      <vt:lpstr>Custom Design</vt:lpstr>
      <vt:lpstr>Office Theme</vt:lpstr>
      <vt:lpstr>Accomplishments for 2022</vt:lpstr>
      <vt:lpstr>Accomplishments for 2022</vt:lpstr>
      <vt:lpstr>Accomplishments for 2022</vt:lpstr>
      <vt:lpstr>Accomplishments for 2022</vt:lpstr>
      <vt:lpstr>Accomplishments for 2022</vt:lpstr>
      <vt:lpstr>Accomplishments for 2022</vt:lpstr>
      <vt:lpstr>Accomplishments for 2022</vt:lpstr>
      <vt:lpstr>PowerPoint Presentation</vt:lpstr>
      <vt:lpstr>Goals for 2023</vt:lpstr>
      <vt:lpstr>PowerPoint Presentation</vt:lpstr>
      <vt:lpstr>Accomplishments for 2022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510</cp:revision>
  <cp:lastPrinted>2016-02-12T19:29:41Z</cp:lastPrinted>
  <dcterms:created xsi:type="dcterms:W3CDTF">2005-04-21T14:28:35Z</dcterms:created>
  <dcterms:modified xsi:type="dcterms:W3CDTF">2023-02-07T00:25:19Z</dcterms:modified>
</cp:coreProperties>
</file>