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4" r:id="rId2"/>
  </p:sldMasterIdLst>
  <p:notesMasterIdLst>
    <p:notesMasterId r:id="rId7"/>
  </p:notesMasterIdLst>
  <p:sldIdLst>
    <p:sldId id="257" r:id="rId3"/>
    <p:sldId id="274" r:id="rId4"/>
    <p:sldId id="276" r:id="rId5"/>
    <p:sldId id="27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83549" autoAdjust="0"/>
  </p:normalViewPr>
  <p:slideViewPr>
    <p:cSldViewPr snapToGrid="0">
      <p:cViewPr varScale="1">
        <p:scale>
          <a:sx n="95" d="100"/>
          <a:sy n="95" d="100"/>
        </p:scale>
        <p:origin x="102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09FF15-3D16-4684-8FE6-7FB403CE9C51}" type="datetimeFigureOut">
              <a:rPr lang="en-US" smtClean="0"/>
              <a:t>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0321E9-E551-4383-BC3B-2091DF98E1DA}" type="slidenum">
              <a:rPr lang="en-US" smtClean="0"/>
              <a:t>‹#›</a:t>
            </a:fld>
            <a:endParaRPr lang="en-US"/>
          </a:p>
        </p:txBody>
      </p:sp>
    </p:spTree>
    <p:extLst>
      <p:ext uri="{BB962C8B-B14F-4D97-AF65-F5344CB8AC3E}">
        <p14:creationId xmlns:p14="http://schemas.microsoft.com/office/powerpoint/2010/main" val="10665685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interchange.puc.texas.gov/search/documents/?controlNumber=54335&amp;itemNumber=2"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a:t>
            </a:r>
          </a:p>
          <a:p>
            <a:pPr marL="228600" marR="0" lvl="0" indent="-228600" algn="l" defTabSz="914400" rtl="0" eaLnBrk="1" fontAlgn="auto" latinLnBrk="0" hangingPunct="1">
              <a:lnSpc>
                <a:spcPct val="100000"/>
              </a:lnSpc>
              <a:spcBef>
                <a:spcPts val="0"/>
              </a:spcBef>
              <a:spcAft>
                <a:spcPts val="0"/>
              </a:spcAft>
              <a:buClrTx/>
              <a:buSzTx/>
              <a:buFontTx/>
              <a:buAutoNum type="arabicParenBoth"/>
              <a:tabLst/>
              <a:defRPr/>
            </a:pPr>
            <a:r>
              <a:rPr lang="en-US" dirty="0"/>
              <a:t>“Peak Net Load” was requested as one of the definitions to be used for this analysis. This approach was defined in the </a:t>
            </a:r>
            <a:r>
              <a:rPr lang="en-US" sz="1200" dirty="0">
                <a:solidFill>
                  <a:schemeClr val="tx2"/>
                </a:solidFill>
                <a:hlinkClick r:id="rId3"/>
              </a:rPr>
              <a:t>Assessment of Market Reform Options to Enhance Reliability of the ERCOT System E3 Report</a:t>
            </a:r>
            <a:r>
              <a:rPr lang="en-US" sz="1200" dirty="0">
                <a:solidFill>
                  <a:schemeClr val="tx2"/>
                </a:solidFill>
              </a:rPr>
              <a:t> linked in the slide above. </a:t>
            </a:r>
          </a:p>
          <a:p>
            <a:pPr marL="228600" marR="0" lvl="0" indent="-228600" algn="l" defTabSz="914400" rtl="0" eaLnBrk="1" fontAlgn="auto" latinLnBrk="0" hangingPunct="1">
              <a:lnSpc>
                <a:spcPct val="100000"/>
              </a:lnSpc>
              <a:spcBef>
                <a:spcPts val="0"/>
              </a:spcBef>
              <a:spcAft>
                <a:spcPts val="0"/>
              </a:spcAft>
              <a:buClrTx/>
              <a:buSzTx/>
              <a:buFontTx/>
              <a:buAutoNum type="arabicParenBoth"/>
              <a:tabLst/>
              <a:defRPr/>
            </a:pPr>
            <a:r>
              <a:rPr lang="en-US" sz="1200" dirty="0">
                <a:solidFill>
                  <a:schemeClr val="tx2"/>
                </a:solidFill>
              </a:rPr>
              <a:t>The Total HSL IMM is defined as the sum of the following:</a:t>
            </a:r>
          </a:p>
          <a:p>
            <a:pPr marL="685800" marR="0" lvl="1" indent="-228600" algn="l" defTabSz="914400" rtl="0" eaLnBrk="1" fontAlgn="auto" latinLnBrk="0" hangingPunct="1">
              <a:lnSpc>
                <a:spcPct val="100000"/>
              </a:lnSpc>
              <a:spcBef>
                <a:spcPts val="0"/>
              </a:spcBef>
              <a:spcAft>
                <a:spcPts val="0"/>
              </a:spcAft>
              <a:buClrTx/>
              <a:buSzTx/>
              <a:buFontTx/>
              <a:buAutoNum type="arabicParenBoth"/>
              <a:tabLst/>
              <a:defRPr/>
            </a:pPr>
            <a:r>
              <a:rPr lang="en-US" sz="1200" dirty="0">
                <a:solidFill>
                  <a:schemeClr val="tx2"/>
                </a:solidFill>
              </a:rPr>
              <a:t>Sum up HSL for all units where MW &gt;= 0.95 * LSL and RST is an online status (Online statuses include RST of 0-7, 9, 10, 18, 19, or 21)</a:t>
            </a:r>
          </a:p>
          <a:p>
            <a:pPr marL="685800" marR="0" lvl="1" indent="-228600" algn="l" defTabSz="914400" rtl="0" eaLnBrk="1" fontAlgn="auto" latinLnBrk="0" hangingPunct="1">
              <a:lnSpc>
                <a:spcPct val="100000"/>
              </a:lnSpc>
              <a:spcBef>
                <a:spcPts val="0"/>
              </a:spcBef>
              <a:spcAft>
                <a:spcPts val="0"/>
              </a:spcAft>
              <a:buClrTx/>
              <a:buSzTx/>
              <a:buFontTx/>
              <a:buAutoNum type="arabicParenBoth"/>
              <a:tabLst/>
              <a:defRPr/>
            </a:pPr>
            <a:r>
              <a:rPr lang="en-US" sz="1200" dirty="0">
                <a:solidFill>
                  <a:schemeClr val="tx2"/>
                </a:solidFill>
              </a:rPr>
              <a:t>Sum up MW of all units where MW &lt; 0.95 * LSL and RST is an online status (Online statuses include RST of 0-7, 9, 10, 18, 19, or 21)</a:t>
            </a:r>
          </a:p>
          <a:p>
            <a:pPr marL="685800" marR="0" lvl="1" indent="-228600" algn="l" defTabSz="914400" rtl="0" eaLnBrk="1" fontAlgn="auto" latinLnBrk="0" hangingPunct="1">
              <a:lnSpc>
                <a:spcPct val="100000"/>
              </a:lnSpc>
              <a:spcBef>
                <a:spcPts val="0"/>
              </a:spcBef>
              <a:spcAft>
                <a:spcPts val="0"/>
              </a:spcAft>
              <a:buClrTx/>
              <a:buSzTx/>
              <a:buFontTx/>
              <a:buAutoNum type="arabicParenBoth"/>
              <a:tabLst/>
              <a:defRPr/>
            </a:pPr>
            <a:r>
              <a:rPr lang="en-US" sz="1200" dirty="0">
                <a:solidFill>
                  <a:schemeClr val="tx2"/>
                </a:solidFill>
              </a:rPr>
              <a:t>Sum up MW of all units where RST is in ONTEST, STARTUP or SHUTDOWN (8, 15, or 16)</a:t>
            </a:r>
          </a:p>
          <a:p>
            <a:pPr marL="685800" marR="0" lvl="1" indent="-228600" algn="l" defTabSz="914400" rtl="0" eaLnBrk="1" fontAlgn="auto" latinLnBrk="0" hangingPunct="1">
              <a:lnSpc>
                <a:spcPct val="100000"/>
              </a:lnSpc>
              <a:spcBef>
                <a:spcPts val="0"/>
              </a:spcBef>
              <a:spcAft>
                <a:spcPts val="0"/>
              </a:spcAft>
              <a:buClrTx/>
              <a:buSzTx/>
              <a:buFontTx/>
              <a:buAutoNum type="arabicParenBoth"/>
              <a:tabLst/>
              <a:defRPr/>
            </a:pPr>
            <a:endParaRPr lang="en-US" sz="1200" dirty="0">
              <a:solidFill>
                <a:schemeClr val="tx2"/>
              </a:solidFill>
            </a:endParaRPr>
          </a:p>
          <a:p>
            <a:pPr marL="228600" marR="0" lvl="0" indent="-228600" algn="l" defTabSz="914400" rtl="0" eaLnBrk="1" fontAlgn="auto" latinLnBrk="0" hangingPunct="1">
              <a:lnSpc>
                <a:spcPct val="100000"/>
              </a:lnSpc>
              <a:spcBef>
                <a:spcPts val="0"/>
              </a:spcBef>
              <a:spcAft>
                <a:spcPts val="0"/>
              </a:spcAft>
              <a:buClrTx/>
              <a:buSzTx/>
              <a:buFontTx/>
              <a:buAutoNum type="arabicParenBoth"/>
              <a:tabLst/>
              <a:defRPr/>
            </a:pPr>
            <a:endParaRPr lang="en-US" dirty="0"/>
          </a:p>
        </p:txBody>
      </p:sp>
      <p:sp>
        <p:nvSpPr>
          <p:cNvPr id="4" name="Slide Number Placeholder 3"/>
          <p:cNvSpPr>
            <a:spLocks noGrp="1"/>
          </p:cNvSpPr>
          <p:nvPr>
            <p:ph type="sldNum" sz="quarter" idx="5"/>
          </p:nvPr>
        </p:nvSpPr>
        <p:spPr/>
        <p:txBody>
          <a:bodyPr/>
          <a:lstStyle/>
          <a:p>
            <a:fld id="{C10321E9-E551-4383-BC3B-2091DF98E1DA}" type="slidenum">
              <a:rPr lang="en-US" smtClean="0"/>
              <a:t>2</a:t>
            </a:fld>
            <a:endParaRPr lang="en-US"/>
          </a:p>
        </p:txBody>
      </p:sp>
    </p:spTree>
    <p:extLst>
      <p:ext uri="{BB962C8B-B14F-4D97-AF65-F5344CB8AC3E}">
        <p14:creationId xmlns:p14="http://schemas.microsoft.com/office/powerpoint/2010/main" val="1962579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2148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6B82E-A243-4F8D-A61E-024967F604B9}"/>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90B86F9B-7D5E-4F26-B99A-C5D7F753CA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DB062C-DBF4-4E34-93B7-91DE3F1E666F}"/>
              </a:ext>
            </a:extLst>
          </p:cNvPr>
          <p:cNvSpPr>
            <a:spLocks noGrp="1"/>
          </p:cNvSpPr>
          <p:nvPr>
            <p:ph type="dt" sz="half" idx="10"/>
          </p:nvPr>
        </p:nvSpPr>
        <p:spPr/>
        <p:txBody>
          <a:bodyPr/>
          <a:lstStyle/>
          <a:p>
            <a:fld id="{45BD87D8-B90D-4977-9D22-5801AF97774B}" type="datetimeFigureOut">
              <a:rPr lang="en-US" smtClean="0"/>
              <a:t>2/7/2023</a:t>
            </a:fld>
            <a:endParaRPr lang="en-US" dirty="0"/>
          </a:p>
        </p:txBody>
      </p:sp>
      <p:sp>
        <p:nvSpPr>
          <p:cNvPr id="5" name="Footer Placeholder 4">
            <a:extLst>
              <a:ext uri="{FF2B5EF4-FFF2-40B4-BE49-F238E27FC236}">
                <a16:creationId xmlns:a16="http://schemas.microsoft.com/office/drawing/2014/main" id="{C401ECF3-6399-46B8-B526-9D1D18781CA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A1E71E-9847-4C3E-BDE9-C506239AD36E}"/>
              </a:ext>
            </a:extLst>
          </p:cNvPr>
          <p:cNvSpPr>
            <a:spLocks noGrp="1"/>
          </p:cNvSpPr>
          <p:nvPr>
            <p:ph type="sldNum" sz="quarter" idx="12"/>
          </p:nvPr>
        </p:nvSpPr>
        <p:spPr/>
        <p:txBody>
          <a:bodyPr/>
          <a:lstStyle/>
          <a:p>
            <a:fld id="{97C11512-AFF3-49B6-B2A2-275FFA66E005}" type="slidenum">
              <a:rPr lang="en-US" smtClean="0"/>
              <a:t>‹#›</a:t>
            </a:fld>
            <a:endParaRPr lang="en-US" dirty="0"/>
          </a:p>
        </p:txBody>
      </p:sp>
    </p:spTree>
    <p:extLst>
      <p:ext uri="{BB962C8B-B14F-4D97-AF65-F5344CB8AC3E}">
        <p14:creationId xmlns:p14="http://schemas.microsoft.com/office/powerpoint/2010/main" val="2558723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8F110-D199-47EC-8EC0-4E6256BD25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2A9B7C-C6C4-42A0-A562-5E3EE674D1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498C41-6275-49DD-8013-DEBCB2C0B3BC}"/>
              </a:ext>
            </a:extLst>
          </p:cNvPr>
          <p:cNvSpPr>
            <a:spLocks noGrp="1"/>
          </p:cNvSpPr>
          <p:nvPr>
            <p:ph type="dt" sz="half" idx="10"/>
          </p:nvPr>
        </p:nvSpPr>
        <p:spPr/>
        <p:txBody>
          <a:bodyPr/>
          <a:lstStyle/>
          <a:p>
            <a:fld id="{45BD87D8-B90D-4977-9D22-5801AF97774B}" type="datetimeFigureOut">
              <a:rPr lang="en-US" smtClean="0"/>
              <a:t>2/7/2023</a:t>
            </a:fld>
            <a:endParaRPr lang="en-US" dirty="0"/>
          </a:p>
        </p:txBody>
      </p:sp>
      <p:sp>
        <p:nvSpPr>
          <p:cNvPr id="5" name="Footer Placeholder 4">
            <a:extLst>
              <a:ext uri="{FF2B5EF4-FFF2-40B4-BE49-F238E27FC236}">
                <a16:creationId xmlns:a16="http://schemas.microsoft.com/office/drawing/2014/main" id="{CF298FD4-F0E2-404F-967C-0B999714940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55B9F7-B89E-4630-B5E7-C5A41963253B}"/>
              </a:ext>
            </a:extLst>
          </p:cNvPr>
          <p:cNvSpPr>
            <a:spLocks noGrp="1"/>
          </p:cNvSpPr>
          <p:nvPr>
            <p:ph type="sldNum" sz="quarter" idx="12"/>
          </p:nvPr>
        </p:nvSpPr>
        <p:spPr/>
        <p:txBody>
          <a:bodyPr/>
          <a:lstStyle/>
          <a:p>
            <a:fld id="{97C11512-AFF3-49B6-B2A2-275FFA66E005}" type="slidenum">
              <a:rPr lang="en-US" smtClean="0"/>
              <a:t>‹#›</a:t>
            </a:fld>
            <a:endParaRPr lang="en-US" dirty="0"/>
          </a:p>
        </p:txBody>
      </p:sp>
    </p:spTree>
    <p:extLst>
      <p:ext uri="{BB962C8B-B14F-4D97-AF65-F5344CB8AC3E}">
        <p14:creationId xmlns:p14="http://schemas.microsoft.com/office/powerpoint/2010/main" val="1789244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474377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endParaRPr lang="en-US" dirty="0"/>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Footer Placeholder 4"/>
          <p:cNvSpPr>
            <a:spLocks noGrp="1"/>
          </p:cNvSpPr>
          <p:nvPr>
            <p:ph type="ftr" sz="quarter" idx="11"/>
          </p:nvPr>
        </p:nvSpPr>
        <p:spPr>
          <a:xfrm>
            <a:off x="3657600" y="6553200"/>
            <a:ext cx="5384800" cy="228600"/>
          </a:xfrm>
        </p:spPr>
        <p:txBody>
          <a:bodyPr/>
          <a:lstStyle/>
          <a:p>
            <a:r>
              <a:rPr lang="en-US" dirty="0"/>
              <a:t>Footer text goes here.</a:t>
            </a:r>
          </a:p>
        </p:txBody>
      </p:sp>
      <p:cxnSp>
        <p:nvCxnSpPr>
          <p:cNvPr id="5" name="Straight Connector 4"/>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600784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pPr lvl="0"/>
            <a:r>
              <a:rPr lang="en-US"/>
              <a:t>Click to edit Master text styles</a:t>
            </a:r>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pPr lvl="0"/>
            <a:r>
              <a:rPr lang="en-US"/>
              <a:t>Click to edit Master text styles</a:t>
            </a:r>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endParaRPr lang="en-US" dirty="0"/>
          </a:p>
        </p:txBody>
      </p:sp>
      <p:sp>
        <p:nvSpPr>
          <p:cNvPr id="8" name="Rectangle 7"/>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cxnSp>
        <p:nvCxnSpPr>
          <p:cNvPr id="9" name="Straight Connector 8"/>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95205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7085" y="2876278"/>
            <a:ext cx="3810115" cy="1105445"/>
          </a:xfrm>
          <a:prstGeom prst="rect">
            <a:avLst/>
          </a:prstGeom>
        </p:spPr>
      </p:pic>
    </p:spTree>
    <p:extLst>
      <p:ext uri="{BB962C8B-B14F-4D97-AF65-F5344CB8AC3E}">
        <p14:creationId xmlns:p14="http://schemas.microsoft.com/office/powerpoint/2010/main" val="21624104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p:nvCxnSpPr>
        <p:spPr>
          <a:xfrm>
            <a:off x="141705" y="647299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p:nvSpPr>
        <p:spPr>
          <a:xfrm>
            <a:off x="50800" y="6611780"/>
            <a:ext cx="1625600"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423658967"/>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nterchange.puc.texas.gov/search/documents/?controlNumber=54335&amp;itemNumber=127"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hyperlink" Target="https://interchange.puc.texas.gov/search/documents/?controlNumber=54335&amp;itemNumber=2"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39D0-5B50-47A7-80DC-71CCD322131D}"/>
              </a:ext>
            </a:extLst>
          </p:cNvPr>
          <p:cNvSpPr>
            <a:spLocks noGrp="1"/>
          </p:cNvSpPr>
          <p:nvPr>
            <p:ph type="ctrTitle"/>
          </p:nvPr>
        </p:nvSpPr>
        <p:spPr>
          <a:xfrm>
            <a:off x="5102086" y="1122363"/>
            <a:ext cx="5883966" cy="2133599"/>
          </a:xfrm>
        </p:spPr>
        <p:txBody>
          <a:bodyPr/>
          <a:lstStyle/>
          <a:p>
            <a:pPr algn="l"/>
            <a:r>
              <a:rPr lang="en-US" sz="3200" dirty="0">
                <a:solidFill>
                  <a:schemeClr val="tx2"/>
                </a:solidFill>
              </a:rPr>
              <a:t>ERCOT Analysis of Different Methods for Identifying Hours of Highest Reliability Risk</a:t>
            </a:r>
          </a:p>
        </p:txBody>
      </p:sp>
      <p:sp>
        <p:nvSpPr>
          <p:cNvPr id="3" name="Subtitle 2">
            <a:extLst>
              <a:ext uri="{FF2B5EF4-FFF2-40B4-BE49-F238E27FC236}">
                <a16:creationId xmlns:a16="http://schemas.microsoft.com/office/drawing/2014/main" id="{62379DBD-A359-41EF-9AE3-D9491749FB2B}"/>
              </a:ext>
            </a:extLst>
          </p:cNvPr>
          <p:cNvSpPr>
            <a:spLocks noGrp="1"/>
          </p:cNvSpPr>
          <p:nvPr>
            <p:ph type="subTitle" idx="1"/>
          </p:nvPr>
        </p:nvSpPr>
        <p:spPr>
          <a:xfrm>
            <a:off x="5102086" y="3602038"/>
            <a:ext cx="5565913" cy="1655762"/>
          </a:xfrm>
        </p:spPr>
        <p:txBody>
          <a:bodyPr/>
          <a:lstStyle/>
          <a:p>
            <a:pPr algn="l"/>
            <a:r>
              <a:rPr lang="en-US" sz="2000" dirty="0">
                <a:solidFill>
                  <a:schemeClr val="tx2"/>
                </a:solidFill>
              </a:rPr>
              <a:t>Brandt Vermillion</a:t>
            </a:r>
          </a:p>
          <a:p>
            <a:pPr algn="l"/>
            <a:r>
              <a:rPr lang="en-US" sz="2000" dirty="0">
                <a:solidFill>
                  <a:schemeClr val="tx2"/>
                </a:solidFill>
              </a:rPr>
              <a:t>ERCOT</a:t>
            </a:r>
          </a:p>
          <a:p>
            <a:pPr algn="l"/>
            <a:r>
              <a:rPr lang="en-US" sz="2000" dirty="0">
                <a:solidFill>
                  <a:schemeClr val="tx2"/>
                </a:solidFill>
              </a:rPr>
              <a:t>Balancing Operations Planning</a:t>
            </a:r>
          </a:p>
        </p:txBody>
      </p:sp>
      <p:sp>
        <p:nvSpPr>
          <p:cNvPr id="6" name="Text Placeholder 1">
            <a:extLst>
              <a:ext uri="{FF2B5EF4-FFF2-40B4-BE49-F238E27FC236}">
                <a16:creationId xmlns:a16="http://schemas.microsoft.com/office/drawing/2014/main" id="{51FB0607-C7BD-49C1-956D-B4F0706C3F85}"/>
              </a:ext>
            </a:extLst>
          </p:cNvPr>
          <p:cNvSpPr txBox="1">
            <a:spLocks/>
          </p:cNvSpPr>
          <p:nvPr/>
        </p:nvSpPr>
        <p:spPr>
          <a:xfrm>
            <a:off x="4987797" y="5178489"/>
            <a:ext cx="4465283" cy="55714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solidFill>
                  <a:schemeClr val="tx2"/>
                </a:solidFill>
              </a:rPr>
              <a:t>WMS | February 6</a:t>
            </a:r>
            <a:r>
              <a:rPr lang="en-US" sz="2000" baseline="30000" dirty="0">
                <a:solidFill>
                  <a:schemeClr val="tx2"/>
                </a:solidFill>
              </a:rPr>
              <a:t>th</a:t>
            </a:r>
            <a:r>
              <a:rPr lang="en-US" sz="2000" dirty="0">
                <a:solidFill>
                  <a:schemeClr val="tx2"/>
                </a:solidFill>
              </a:rPr>
              <a:t>, 2023</a:t>
            </a:r>
          </a:p>
        </p:txBody>
      </p:sp>
    </p:spTree>
    <p:extLst>
      <p:ext uri="{BB962C8B-B14F-4D97-AF65-F5344CB8AC3E}">
        <p14:creationId xmlns:p14="http://schemas.microsoft.com/office/powerpoint/2010/main" val="2719171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69005F8-AF5E-4B16-AD4C-BAE34AABF6C8}"/>
              </a:ext>
            </a:extLst>
          </p:cNvPr>
          <p:cNvSpPr>
            <a:spLocks noGrp="1"/>
          </p:cNvSpPr>
          <p:nvPr>
            <p:ph type="title"/>
          </p:nvPr>
        </p:nvSpPr>
        <p:spPr/>
        <p:txBody>
          <a:bodyPr/>
          <a:lstStyle/>
          <a:p>
            <a:r>
              <a:rPr lang="en-US" dirty="0"/>
              <a:t>Summary</a:t>
            </a:r>
          </a:p>
        </p:txBody>
      </p:sp>
      <p:sp>
        <p:nvSpPr>
          <p:cNvPr id="5" name="Content Placeholder 4">
            <a:extLst>
              <a:ext uri="{FF2B5EF4-FFF2-40B4-BE49-F238E27FC236}">
                <a16:creationId xmlns:a16="http://schemas.microsoft.com/office/drawing/2014/main" id="{25CF49A9-FB44-4C9C-8713-7A09C2D0BB28}"/>
              </a:ext>
            </a:extLst>
          </p:cNvPr>
          <p:cNvSpPr>
            <a:spLocks noGrp="1"/>
          </p:cNvSpPr>
          <p:nvPr>
            <p:ph idx="1"/>
          </p:nvPr>
        </p:nvSpPr>
        <p:spPr/>
        <p:txBody>
          <a:bodyPr>
            <a:normAutofit/>
          </a:bodyPr>
          <a:lstStyle/>
          <a:p>
            <a:r>
              <a:rPr lang="en-US" sz="1800" dirty="0"/>
              <a:t>In response to requests from PUC Commissioners, ERCOT conducted an analysis to identify the 30, 60, and 100 "hours of highest reliability risk" for each year from 2019 to 2022 under various methods for identifying this risk. ERCOT evaluated the four following </a:t>
            </a:r>
            <a:r>
              <a:rPr lang="en-US" sz="1800" dirty="0">
                <a:hlinkClick r:id="rId3"/>
              </a:rPr>
              <a:t>methods for identifying the hours of highest reliability risk</a:t>
            </a:r>
            <a:r>
              <a:rPr lang="en-US" sz="1800" dirty="0"/>
              <a:t>: </a:t>
            </a:r>
          </a:p>
          <a:p>
            <a:pPr lvl="1"/>
            <a:r>
              <a:rPr lang="en-US" sz="1600" dirty="0"/>
              <a:t>"Peak Net Load" Method* = Load - Wind - Solar - Storage Injection </a:t>
            </a:r>
          </a:p>
          <a:p>
            <a:pPr lvl="1"/>
            <a:r>
              <a:rPr lang="en-US" sz="1600" dirty="0"/>
              <a:t>"Net Load" Method = Load - Wind - Solar </a:t>
            </a:r>
          </a:p>
          <a:p>
            <a:pPr lvl="1"/>
            <a:r>
              <a:rPr lang="en-US" sz="1600" dirty="0"/>
              <a:t>"Committed Capacity Margin" Method = Committed Capacity - Load </a:t>
            </a:r>
          </a:p>
          <a:p>
            <a:pPr lvl="1"/>
            <a:r>
              <a:rPr lang="en-US" sz="1600" dirty="0"/>
              <a:t>"Real Time Margin" Method = Committed Capacity - Load + Physical Responsive Capability from Load Resources </a:t>
            </a:r>
          </a:p>
          <a:p>
            <a:r>
              <a:rPr lang="en-US" sz="1800" dirty="0">
                <a:ea typeface="Calibri" panose="020F0502020204030204" pitchFamily="34" charset="0"/>
              </a:rPr>
              <a:t>Committed Capacity is defined as Total HSL IMM + Non-Spin Available - Non-Spin Deployed + Offline Quick Start.</a:t>
            </a:r>
          </a:p>
          <a:p>
            <a:pPr lvl="1"/>
            <a:r>
              <a:rPr lang="en-US" sz="1600" dirty="0"/>
              <a:t>The Total HSL IMM tag mentioned above includes ESR and Renewable HSLs assuming they are online. We did not take this out of capacity. This tag also does not account for any SOC of ESRs. The logic used to determine if we should use the HSL or MW value in the total available HSL calculation is based on the LSL and Resource Status of the resource. We will always use the MW value for units in ONTEST, STARTUP, and SHUTDOWN. </a:t>
            </a:r>
            <a:endParaRPr lang="en-US" sz="1600" dirty="0">
              <a:ea typeface="Calibri" panose="020F0502020204030204" pitchFamily="34" charset="0"/>
            </a:endParaRPr>
          </a:p>
          <a:p>
            <a:r>
              <a:rPr lang="en-US" sz="1800" dirty="0">
                <a:ea typeface="Calibri" panose="020F0502020204030204" pitchFamily="34" charset="0"/>
              </a:rPr>
              <a:t>The</a:t>
            </a:r>
            <a:r>
              <a:rPr lang="en-US" sz="1800" dirty="0">
                <a:effectLst/>
                <a:ea typeface="Calibri" panose="020F0502020204030204" pitchFamily="34" charset="0"/>
              </a:rPr>
              <a:t> primary observable impact of ESRs in the analysis </a:t>
            </a:r>
            <a:r>
              <a:rPr lang="en-US" sz="1800" dirty="0">
                <a:ea typeface="Calibri" panose="020F0502020204030204" pitchFamily="34" charset="0"/>
              </a:rPr>
              <a:t>was in the difference between the “Peak Net Load” and “Net Load” methods of measurement, given “Peak Net Load” treats ESRs as an intermittent resource</a:t>
            </a:r>
            <a:r>
              <a:rPr lang="en-US" sz="1600" dirty="0">
                <a:ea typeface="Calibri" panose="020F0502020204030204" pitchFamily="34" charset="0"/>
              </a:rPr>
              <a:t>.</a:t>
            </a:r>
            <a:endParaRPr lang="en-US" sz="1600" i="1" dirty="0">
              <a:solidFill>
                <a:schemeClr val="accent1"/>
              </a:solidFill>
            </a:endParaRPr>
          </a:p>
        </p:txBody>
      </p:sp>
      <p:sp>
        <p:nvSpPr>
          <p:cNvPr id="3" name="TextBox 2">
            <a:extLst>
              <a:ext uri="{FF2B5EF4-FFF2-40B4-BE49-F238E27FC236}">
                <a16:creationId xmlns:a16="http://schemas.microsoft.com/office/drawing/2014/main" id="{39F24693-75E8-4AEF-8CAD-3BD485CC28AF}"/>
              </a:ext>
            </a:extLst>
          </p:cNvPr>
          <p:cNvSpPr txBox="1"/>
          <p:nvPr/>
        </p:nvSpPr>
        <p:spPr>
          <a:xfrm>
            <a:off x="2543175" y="6475818"/>
            <a:ext cx="9769474" cy="276999"/>
          </a:xfrm>
          <a:prstGeom prst="rect">
            <a:avLst/>
          </a:prstGeom>
          <a:noFill/>
        </p:spPr>
        <p:txBody>
          <a:bodyPr wrap="square" rtlCol="0">
            <a:spAutoFit/>
          </a:bodyPr>
          <a:lstStyle/>
          <a:p>
            <a:r>
              <a:rPr lang="en-US" sz="1200" dirty="0">
                <a:solidFill>
                  <a:schemeClr val="tx2"/>
                </a:solidFill>
              </a:rPr>
              <a:t>*Defined in the </a:t>
            </a:r>
            <a:r>
              <a:rPr lang="en-US" sz="1200" dirty="0">
                <a:solidFill>
                  <a:schemeClr val="tx2"/>
                </a:solidFill>
                <a:hlinkClick r:id="rId4"/>
              </a:rPr>
              <a:t>Assessment of Market Reform Options to Enhance Reliability of the ERCOT System E3 Report</a:t>
            </a:r>
            <a:endParaRPr lang="en-US" sz="1200" dirty="0">
              <a:solidFill>
                <a:schemeClr val="tx2"/>
              </a:solidFill>
            </a:endParaRPr>
          </a:p>
        </p:txBody>
      </p:sp>
    </p:spTree>
    <p:extLst>
      <p:ext uri="{BB962C8B-B14F-4D97-AF65-F5344CB8AC3E}">
        <p14:creationId xmlns:p14="http://schemas.microsoft.com/office/powerpoint/2010/main" val="533563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5E1AD-1C77-4CA7-8364-3DD1998A614D}"/>
              </a:ext>
            </a:extLst>
          </p:cNvPr>
          <p:cNvSpPr>
            <a:spLocks noGrp="1"/>
          </p:cNvSpPr>
          <p:nvPr>
            <p:ph type="title"/>
          </p:nvPr>
        </p:nvSpPr>
        <p:spPr/>
        <p:txBody>
          <a:bodyPr/>
          <a:lstStyle/>
          <a:p>
            <a:r>
              <a:rPr lang="en-US" dirty="0"/>
              <a:t>Data Example – 2022 ‘Peak Net Load’ vs. ‘Net Load’ (Top 5 Hours)</a:t>
            </a:r>
          </a:p>
        </p:txBody>
      </p:sp>
      <p:sp>
        <p:nvSpPr>
          <p:cNvPr id="4" name="Slide Number Placeholder 3">
            <a:extLst>
              <a:ext uri="{FF2B5EF4-FFF2-40B4-BE49-F238E27FC236}">
                <a16:creationId xmlns:a16="http://schemas.microsoft.com/office/drawing/2014/main" id="{E7FDAD55-055C-4594-89B1-FBCF43C4BD1D}"/>
              </a:ext>
            </a:extLst>
          </p:cNvPr>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5" name="Table 5">
            <a:extLst>
              <a:ext uri="{FF2B5EF4-FFF2-40B4-BE49-F238E27FC236}">
                <a16:creationId xmlns:a16="http://schemas.microsoft.com/office/drawing/2014/main" id="{6D26624B-2066-41A5-AE45-F0F4FD40528A}"/>
              </a:ext>
            </a:extLst>
          </p:cNvPr>
          <p:cNvGraphicFramePr>
            <a:graphicFrameLocks noGrp="1"/>
          </p:cNvGraphicFramePr>
          <p:nvPr>
            <p:extLst>
              <p:ext uri="{D42A27DB-BD31-4B8C-83A1-F6EECF244321}">
                <p14:modId xmlns:p14="http://schemas.microsoft.com/office/powerpoint/2010/main" val="688311305"/>
              </p:ext>
            </p:extLst>
          </p:nvPr>
        </p:nvGraphicFramePr>
        <p:xfrm>
          <a:off x="3048000" y="1650341"/>
          <a:ext cx="6096000" cy="259588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1537118684"/>
                    </a:ext>
                  </a:extLst>
                </a:gridCol>
                <a:gridCol w="1016000">
                  <a:extLst>
                    <a:ext uri="{9D8B030D-6E8A-4147-A177-3AD203B41FA5}">
                      <a16:colId xmlns:a16="http://schemas.microsoft.com/office/drawing/2014/main" val="4108658082"/>
                    </a:ext>
                  </a:extLst>
                </a:gridCol>
                <a:gridCol w="1016000">
                  <a:extLst>
                    <a:ext uri="{9D8B030D-6E8A-4147-A177-3AD203B41FA5}">
                      <a16:colId xmlns:a16="http://schemas.microsoft.com/office/drawing/2014/main" val="234442653"/>
                    </a:ext>
                  </a:extLst>
                </a:gridCol>
                <a:gridCol w="1016000">
                  <a:extLst>
                    <a:ext uri="{9D8B030D-6E8A-4147-A177-3AD203B41FA5}">
                      <a16:colId xmlns:a16="http://schemas.microsoft.com/office/drawing/2014/main" val="2105759874"/>
                    </a:ext>
                  </a:extLst>
                </a:gridCol>
                <a:gridCol w="1016000">
                  <a:extLst>
                    <a:ext uri="{9D8B030D-6E8A-4147-A177-3AD203B41FA5}">
                      <a16:colId xmlns:a16="http://schemas.microsoft.com/office/drawing/2014/main" val="1923942457"/>
                    </a:ext>
                  </a:extLst>
                </a:gridCol>
                <a:gridCol w="1016000">
                  <a:extLst>
                    <a:ext uri="{9D8B030D-6E8A-4147-A177-3AD203B41FA5}">
                      <a16:colId xmlns:a16="http://schemas.microsoft.com/office/drawing/2014/main" val="3252771515"/>
                    </a:ext>
                  </a:extLst>
                </a:gridCol>
              </a:tblGrid>
              <a:tr h="370840">
                <a:tc gridSpan="3">
                  <a:txBody>
                    <a:bodyPr/>
                    <a:lstStyle/>
                    <a:p>
                      <a:pPr algn="ctr"/>
                      <a:r>
                        <a:rPr lang="en-US" dirty="0"/>
                        <a:t>2022 ‘Peak Net Load’</a:t>
                      </a:r>
                    </a:p>
                  </a:txBody>
                  <a:tcPr/>
                </a:tc>
                <a:tc hMerge="1">
                  <a:txBody>
                    <a:bodyPr/>
                    <a:lstStyle/>
                    <a:p>
                      <a:endParaRPr lang="en-US" dirty="0"/>
                    </a:p>
                  </a:txBody>
                  <a:tcPr/>
                </a:tc>
                <a:tc hMerge="1">
                  <a:txBody>
                    <a:bodyPr/>
                    <a:lstStyle/>
                    <a:p>
                      <a:endParaRPr lang="en-US" dirty="0"/>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2022 ‘Net Load’</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141344532"/>
                  </a:ext>
                </a:extLst>
              </a:tr>
              <a:tr h="370840">
                <a:tc>
                  <a:txBody>
                    <a:bodyPr/>
                    <a:lstStyle/>
                    <a:p>
                      <a:pPr algn="ctr"/>
                      <a:r>
                        <a:rPr lang="en-US" sz="1800" b="1" kern="1200" dirty="0">
                          <a:solidFill>
                            <a:schemeClr val="lt1"/>
                          </a:solidFill>
                          <a:latin typeface="+mn-lt"/>
                          <a:ea typeface="+mn-ea"/>
                          <a:cs typeface="+mn-cs"/>
                        </a:rPr>
                        <a:t>Date</a:t>
                      </a:r>
                    </a:p>
                  </a:txBody>
                  <a:tcPr>
                    <a:solidFill>
                      <a:schemeClr val="accent1"/>
                    </a:solidFill>
                  </a:tcPr>
                </a:tc>
                <a:tc>
                  <a:txBody>
                    <a:bodyPr/>
                    <a:lstStyle/>
                    <a:p>
                      <a:pPr algn="ctr"/>
                      <a:r>
                        <a:rPr lang="en-US" sz="1800" b="1" kern="1200" dirty="0">
                          <a:solidFill>
                            <a:schemeClr val="lt1"/>
                          </a:solidFill>
                          <a:latin typeface="+mn-lt"/>
                          <a:ea typeface="+mn-ea"/>
                          <a:cs typeface="+mn-cs"/>
                        </a:rPr>
                        <a:t>HE</a:t>
                      </a:r>
                    </a:p>
                  </a:txBody>
                  <a:tcPr>
                    <a:solidFill>
                      <a:schemeClr val="accent1"/>
                    </a:solidFill>
                  </a:tcPr>
                </a:tc>
                <a:tc>
                  <a:txBody>
                    <a:bodyPr/>
                    <a:lstStyle/>
                    <a:p>
                      <a:pPr algn="ctr"/>
                      <a:r>
                        <a:rPr lang="en-US" sz="1800" b="1" kern="1200" dirty="0">
                          <a:solidFill>
                            <a:schemeClr val="lt1"/>
                          </a:solidFill>
                          <a:latin typeface="+mn-lt"/>
                          <a:ea typeface="+mn-ea"/>
                          <a:cs typeface="+mn-cs"/>
                        </a:rPr>
                        <a:t>Value</a:t>
                      </a:r>
                    </a:p>
                  </a:txBody>
                  <a:tcPr>
                    <a:solidFill>
                      <a:schemeClr val="accent1"/>
                    </a:solidFill>
                  </a:tcPr>
                </a:tc>
                <a:tc>
                  <a:txBody>
                    <a:bodyPr/>
                    <a:lstStyle/>
                    <a:p>
                      <a:pPr algn="ctr"/>
                      <a:r>
                        <a:rPr lang="en-US" sz="1800" b="1" kern="1200" dirty="0">
                          <a:solidFill>
                            <a:schemeClr val="lt1"/>
                          </a:solidFill>
                          <a:latin typeface="+mn-lt"/>
                          <a:ea typeface="+mn-ea"/>
                          <a:cs typeface="+mn-cs"/>
                        </a:rPr>
                        <a:t>Date</a:t>
                      </a:r>
                    </a:p>
                  </a:txBody>
                  <a:tcPr>
                    <a:solidFill>
                      <a:schemeClr val="accent1"/>
                    </a:solidFill>
                  </a:tcPr>
                </a:tc>
                <a:tc>
                  <a:txBody>
                    <a:bodyPr/>
                    <a:lstStyle/>
                    <a:p>
                      <a:pPr algn="ctr"/>
                      <a:r>
                        <a:rPr lang="en-US" sz="1800" b="1" kern="1200" dirty="0">
                          <a:solidFill>
                            <a:schemeClr val="lt1"/>
                          </a:solidFill>
                          <a:latin typeface="+mn-lt"/>
                          <a:ea typeface="+mn-ea"/>
                          <a:cs typeface="+mn-cs"/>
                        </a:rPr>
                        <a:t>HE</a:t>
                      </a:r>
                    </a:p>
                  </a:txBody>
                  <a:tcPr>
                    <a:solidFill>
                      <a:schemeClr val="accent1"/>
                    </a:solidFill>
                  </a:tcPr>
                </a:tc>
                <a:tc>
                  <a:txBody>
                    <a:bodyPr/>
                    <a:lstStyle/>
                    <a:p>
                      <a:pPr algn="ctr"/>
                      <a:r>
                        <a:rPr lang="en-US" sz="1800" b="1" kern="1200" dirty="0">
                          <a:solidFill>
                            <a:schemeClr val="lt1"/>
                          </a:solidFill>
                          <a:latin typeface="+mn-lt"/>
                          <a:ea typeface="+mn-ea"/>
                          <a:cs typeface="+mn-cs"/>
                        </a:rPr>
                        <a:t>Value</a:t>
                      </a:r>
                    </a:p>
                  </a:txBody>
                  <a:tcPr>
                    <a:solidFill>
                      <a:schemeClr val="accent1"/>
                    </a:solidFill>
                  </a:tcPr>
                </a:tc>
                <a:extLst>
                  <a:ext uri="{0D108BD9-81ED-4DB2-BD59-A6C34878D82A}">
                    <a16:rowId xmlns:a16="http://schemas.microsoft.com/office/drawing/2014/main" val="499798186"/>
                  </a:ext>
                </a:extLst>
              </a:tr>
              <a:tr h="370840">
                <a:tc>
                  <a:txBody>
                    <a:bodyPr/>
                    <a:lstStyle/>
                    <a:p>
                      <a:pPr algn="ctr" fontAlgn="b"/>
                      <a:r>
                        <a:rPr lang="en-US" sz="1200" u="none" strike="noStrike" dirty="0">
                          <a:effectLst/>
                        </a:rPr>
                        <a:t>Jul-09</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17</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65,184</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Jul-13</a:t>
                      </a:r>
                      <a:endParaRPr lang="en-US" sz="1200" b="0" i="0" u="none" strike="noStrike" dirty="0">
                        <a:solidFill>
                          <a:srgbClr val="000000"/>
                        </a:solidFill>
                        <a:effectLst/>
                        <a:latin typeface="Calibri" panose="020F0502020204030204" pitchFamily="34" charset="0"/>
                      </a:endParaRPr>
                    </a:p>
                  </a:txBody>
                  <a:tcPr marL="6799" marR="6799" marT="6799" marB="0" anchor="ctr"/>
                </a:tc>
                <a:tc>
                  <a:txBody>
                    <a:bodyPr/>
                    <a:lstStyle/>
                    <a:p>
                      <a:pPr algn="ctr" fontAlgn="b"/>
                      <a:r>
                        <a:rPr lang="en-US" sz="1200" u="none" strike="noStrike" dirty="0">
                          <a:effectLst/>
                        </a:rPr>
                        <a:t>16</a:t>
                      </a:r>
                      <a:endParaRPr lang="en-US" sz="1200" b="0" i="0" u="none" strike="noStrike" dirty="0">
                        <a:solidFill>
                          <a:srgbClr val="000000"/>
                        </a:solidFill>
                        <a:effectLst/>
                        <a:latin typeface="Calibri" panose="020F0502020204030204" pitchFamily="34" charset="0"/>
                      </a:endParaRPr>
                    </a:p>
                  </a:txBody>
                  <a:tcPr marL="6799" marR="6799" marT="6799" marB="0" anchor="ctr"/>
                </a:tc>
                <a:tc>
                  <a:txBody>
                    <a:bodyPr/>
                    <a:lstStyle/>
                    <a:p>
                      <a:pPr algn="ctr" fontAlgn="b"/>
                      <a:r>
                        <a:rPr lang="en-US" sz="1200" u="none" strike="noStrike" dirty="0">
                          <a:effectLst/>
                        </a:rPr>
                        <a:t>65,684</a:t>
                      </a:r>
                      <a:endParaRPr lang="en-US" sz="1200" b="0" i="0" u="none" strike="noStrike" dirty="0">
                        <a:solidFill>
                          <a:srgbClr val="000000"/>
                        </a:solidFill>
                        <a:effectLst/>
                        <a:latin typeface="Calibri" panose="020F0502020204030204" pitchFamily="34" charset="0"/>
                      </a:endParaRPr>
                    </a:p>
                  </a:txBody>
                  <a:tcPr marL="6799" marR="6799" marT="6799" marB="0" anchor="ctr"/>
                </a:tc>
                <a:extLst>
                  <a:ext uri="{0D108BD9-81ED-4DB2-BD59-A6C34878D82A}">
                    <a16:rowId xmlns:a16="http://schemas.microsoft.com/office/drawing/2014/main" val="3847411995"/>
                  </a:ext>
                </a:extLst>
              </a:tr>
              <a:tr h="370840">
                <a:tc>
                  <a:txBody>
                    <a:bodyPr/>
                    <a:lstStyle/>
                    <a:p>
                      <a:pPr algn="ctr" fontAlgn="b"/>
                      <a:r>
                        <a:rPr lang="en-US" sz="1200" u="none" strike="noStrike" dirty="0">
                          <a:effectLst/>
                        </a:rPr>
                        <a:t>Jul-10</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20</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65,125</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Jul-09</a:t>
                      </a:r>
                      <a:endParaRPr lang="en-US" sz="1200" b="0" i="0" u="none" strike="noStrike" dirty="0">
                        <a:solidFill>
                          <a:srgbClr val="000000"/>
                        </a:solidFill>
                        <a:effectLst/>
                        <a:latin typeface="Calibri" panose="020F0502020204030204" pitchFamily="34" charset="0"/>
                      </a:endParaRPr>
                    </a:p>
                  </a:txBody>
                  <a:tcPr marL="6799" marR="6799" marT="6799" marB="0" anchor="ctr"/>
                </a:tc>
                <a:tc>
                  <a:txBody>
                    <a:bodyPr/>
                    <a:lstStyle/>
                    <a:p>
                      <a:pPr algn="ctr" fontAlgn="b"/>
                      <a:r>
                        <a:rPr lang="en-US" sz="1200" u="none" strike="noStrike">
                          <a:effectLst/>
                        </a:rPr>
                        <a:t>17</a:t>
                      </a:r>
                      <a:endParaRPr lang="en-US" sz="1200" b="0" i="0" u="none" strike="noStrike">
                        <a:solidFill>
                          <a:srgbClr val="000000"/>
                        </a:solidFill>
                        <a:effectLst/>
                        <a:latin typeface="Calibri" panose="020F0502020204030204" pitchFamily="34" charset="0"/>
                      </a:endParaRPr>
                    </a:p>
                  </a:txBody>
                  <a:tcPr marL="6799" marR="6799" marT="6799" marB="0" anchor="ctr"/>
                </a:tc>
                <a:tc>
                  <a:txBody>
                    <a:bodyPr/>
                    <a:lstStyle/>
                    <a:p>
                      <a:pPr algn="ctr" fontAlgn="b"/>
                      <a:r>
                        <a:rPr lang="en-US" sz="1200" u="none" strike="noStrike" dirty="0">
                          <a:effectLst/>
                        </a:rPr>
                        <a:t>65,458</a:t>
                      </a:r>
                      <a:endParaRPr lang="en-US" sz="1200" b="0" i="0" u="none" strike="noStrike" dirty="0">
                        <a:solidFill>
                          <a:srgbClr val="000000"/>
                        </a:solidFill>
                        <a:effectLst/>
                        <a:latin typeface="Calibri" panose="020F0502020204030204" pitchFamily="34" charset="0"/>
                      </a:endParaRPr>
                    </a:p>
                  </a:txBody>
                  <a:tcPr marL="6799" marR="6799" marT="6799" marB="0" anchor="ctr"/>
                </a:tc>
                <a:extLst>
                  <a:ext uri="{0D108BD9-81ED-4DB2-BD59-A6C34878D82A}">
                    <a16:rowId xmlns:a16="http://schemas.microsoft.com/office/drawing/2014/main" val="2723533769"/>
                  </a:ext>
                </a:extLst>
              </a:tr>
              <a:tr h="370840">
                <a:tc>
                  <a:txBody>
                    <a:bodyPr/>
                    <a:lstStyle/>
                    <a:p>
                      <a:pPr algn="ctr" fontAlgn="b"/>
                      <a:r>
                        <a:rPr lang="en-US" sz="1200" u="none" strike="noStrike" dirty="0">
                          <a:effectLst/>
                        </a:rPr>
                        <a:t>Jul-13</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16</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65,104</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Jul-13</a:t>
                      </a:r>
                      <a:endParaRPr lang="en-US" sz="1200" b="0" i="0" u="none" strike="noStrike" dirty="0">
                        <a:solidFill>
                          <a:srgbClr val="000000"/>
                        </a:solidFill>
                        <a:effectLst/>
                        <a:latin typeface="Calibri" panose="020F0502020204030204" pitchFamily="34" charset="0"/>
                      </a:endParaRPr>
                    </a:p>
                  </a:txBody>
                  <a:tcPr marL="6799" marR="6799" marT="6799" marB="0" anchor="ctr"/>
                </a:tc>
                <a:tc>
                  <a:txBody>
                    <a:bodyPr/>
                    <a:lstStyle/>
                    <a:p>
                      <a:pPr algn="ctr" fontAlgn="b"/>
                      <a:r>
                        <a:rPr lang="en-US" sz="1200" u="none" strike="noStrike">
                          <a:effectLst/>
                        </a:rPr>
                        <a:t>17</a:t>
                      </a:r>
                      <a:endParaRPr lang="en-US" sz="1200" b="0" i="0" u="none" strike="noStrike">
                        <a:solidFill>
                          <a:srgbClr val="000000"/>
                        </a:solidFill>
                        <a:effectLst/>
                        <a:latin typeface="Calibri" panose="020F0502020204030204" pitchFamily="34" charset="0"/>
                      </a:endParaRPr>
                    </a:p>
                  </a:txBody>
                  <a:tcPr marL="6799" marR="6799" marT="6799" marB="0" anchor="ctr"/>
                </a:tc>
                <a:tc>
                  <a:txBody>
                    <a:bodyPr/>
                    <a:lstStyle/>
                    <a:p>
                      <a:pPr algn="ctr" fontAlgn="b"/>
                      <a:r>
                        <a:rPr lang="en-US" sz="1200" u="none" strike="noStrike" dirty="0">
                          <a:effectLst/>
                        </a:rPr>
                        <a:t>65,265</a:t>
                      </a:r>
                      <a:endParaRPr lang="en-US" sz="1200" b="0" i="0" u="none" strike="noStrike" dirty="0">
                        <a:solidFill>
                          <a:srgbClr val="000000"/>
                        </a:solidFill>
                        <a:effectLst/>
                        <a:latin typeface="Calibri" panose="020F0502020204030204" pitchFamily="34" charset="0"/>
                      </a:endParaRPr>
                    </a:p>
                  </a:txBody>
                  <a:tcPr marL="6799" marR="6799" marT="6799" marB="0" anchor="ctr"/>
                </a:tc>
                <a:extLst>
                  <a:ext uri="{0D108BD9-81ED-4DB2-BD59-A6C34878D82A}">
                    <a16:rowId xmlns:a16="http://schemas.microsoft.com/office/drawing/2014/main" val="3386245402"/>
                  </a:ext>
                </a:extLst>
              </a:tr>
              <a:tr h="370840">
                <a:tc>
                  <a:txBody>
                    <a:bodyPr/>
                    <a:lstStyle/>
                    <a:p>
                      <a:pPr algn="ctr" fontAlgn="b"/>
                      <a:r>
                        <a:rPr lang="en-US" sz="1200" u="none" strike="noStrike" dirty="0">
                          <a:effectLst/>
                        </a:rPr>
                        <a:t>Jul-13</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a:effectLst/>
                        </a:rPr>
                        <a:t>17</a:t>
                      </a:r>
                      <a:endParaRPr lang="en-US" sz="1200" b="0" i="0" u="none" strike="noStrike">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65,079</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Jul-10</a:t>
                      </a:r>
                      <a:endParaRPr lang="en-US" sz="1200" b="0" i="0" u="none" strike="noStrike" dirty="0">
                        <a:solidFill>
                          <a:srgbClr val="000000"/>
                        </a:solidFill>
                        <a:effectLst/>
                        <a:latin typeface="Calibri" panose="020F0502020204030204" pitchFamily="34" charset="0"/>
                      </a:endParaRPr>
                    </a:p>
                  </a:txBody>
                  <a:tcPr marL="6799" marR="6799" marT="6799" marB="0" anchor="ctr"/>
                </a:tc>
                <a:tc>
                  <a:txBody>
                    <a:bodyPr/>
                    <a:lstStyle/>
                    <a:p>
                      <a:pPr algn="ctr" fontAlgn="b"/>
                      <a:r>
                        <a:rPr lang="en-US" sz="1200" u="none" strike="noStrike">
                          <a:effectLst/>
                        </a:rPr>
                        <a:t>20</a:t>
                      </a:r>
                      <a:endParaRPr lang="en-US" sz="1200" b="0" i="0" u="none" strike="noStrike">
                        <a:solidFill>
                          <a:srgbClr val="000000"/>
                        </a:solidFill>
                        <a:effectLst/>
                        <a:latin typeface="Calibri" panose="020F0502020204030204" pitchFamily="34" charset="0"/>
                      </a:endParaRPr>
                    </a:p>
                  </a:txBody>
                  <a:tcPr marL="6799" marR="6799" marT="6799" marB="0" anchor="ctr"/>
                </a:tc>
                <a:tc>
                  <a:txBody>
                    <a:bodyPr/>
                    <a:lstStyle/>
                    <a:p>
                      <a:pPr algn="ctr" fontAlgn="b"/>
                      <a:r>
                        <a:rPr lang="en-US" sz="1200" u="none" strike="noStrike" dirty="0">
                          <a:effectLst/>
                        </a:rPr>
                        <a:t>65,259</a:t>
                      </a:r>
                      <a:endParaRPr lang="en-US" sz="1200" b="0" i="0" u="none" strike="noStrike" dirty="0">
                        <a:solidFill>
                          <a:srgbClr val="000000"/>
                        </a:solidFill>
                        <a:effectLst/>
                        <a:latin typeface="Calibri" panose="020F0502020204030204" pitchFamily="34" charset="0"/>
                      </a:endParaRPr>
                    </a:p>
                  </a:txBody>
                  <a:tcPr marL="6799" marR="6799" marT="6799" marB="0" anchor="ctr"/>
                </a:tc>
                <a:extLst>
                  <a:ext uri="{0D108BD9-81ED-4DB2-BD59-A6C34878D82A}">
                    <a16:rowId xmlns:a16="http://schemas.microsoft.com/office/drawing/2014/main" val="3797305282"/>
                  </a:ext>
                </a:extLst>
              </a:tr>
              <a:tr h="370840">
                <a:tc>
                  <a:txBody>
                    <a:bodyPr/>
                    <a:lstStyle/>
                    <a:p>
                      <a:pPr algn="ctr" fontAlgn="b"/>
                      <a:r>
                        <a:rPr lang="en-US" sz="1200" u="none" strike="noStrike" dirty="0">
                          <a:effectLst/>
                        </a:rPr>
                        <a:t>Jul-13</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18</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64,963</a:t>
                      </a:r>
                      <a:endParaRPr lang="en-US" sz="1200" b="0" i="0" u="none" strike="noStrike" dirty="0">
                        <a:solidFill>
                          <a:srgbClr val="000000"/>
                        </a:solidFill>
                        <a:effectLst/>
                        <a:latin typeface="Calibri" panose="020F0502020204030204" pitchFamily="34" charset="0"/>
                      </a:endParaRPr>
                    </a:p>
                  </a:txBody>
                  <a:tcPr marL="7895" marR="7895" marT="7895" marB="0" anchor="ctr"/>
                </a:tc>
                <a:tc>
                  <a:txBody>
                    <a:bodyPr/>
                    <a:lstStyle/>
                    <a:p>
                      <a:pPr algn="ctr" fontAlgn="b"/>
                      <a:r>
                        <a:rPr lang="en-US" sz="1200" u="none" strike="noStrike" dirty="0">
                          <a:effectLst/>
                        </a:rPr>
                        <a:t>Jul-13</a:t>
                      </a:r>
                      <a:endParaRPr lang="en-US" sz="1200" b="0" i="0" u="none" strike="noStrike" dirty="0">
                        <a:solidFill>
                          <a:srgbClr val="000000"/>
                        </a:solidFill>
                        <a:effectLst/>
                        <a:latin typeface="Calibri" panose="020F0502020204030204" pitchFamily="34" charset="0"/>
                      </a:endParaRPr>
                    </a:p>
                  </a:txBody>
                  <a:tcPr marL="6799" marR="6799" marT="6799" marB="0" anchor="ctr"/>
                </a:tc>
                <a:tc>
                  <a:txBody>
                    <a:bodyPr/>
                    <a:lstStyle/>
                    <a:p>
                      <a:pPr algn="ctr" fontAlgn="b"/>
                      <a:r>
                        <a:rPr lang="en-US" sz="1200" u="none" strike="noStrike">
                          <a:effectLst/>
                        </a:rPr>
                        <a:t>18</a:t>
                      </a:r>
                      <a:endParaRPr lang="en-US" sz="1200" b="0" i="0" u="none" strike="noStrike">
                        <a:solidFill>
                          <a:srgbClr val="000000"/>
                        </a:solidFill>
                        <a:effectLst/>
                        <a:latin typeface="Calibri" panose="020F0502020204030204" pitchFamily="34" charset="0"/>
                      </a:endParaRPr>
                    </a:p>
                  </a:txBody>
                  <a:tcPr marL="6799" marR="6799" marT="6799" marB="0" anchor="ctr"/>
                </a:tc>
                <a:tc>
                  <a:txBody>
                    <a:bodyPr/>
                    <a:lstStyle/>
                    <a:p>
                      <a:pPr algn="ctr" fontAlgn="b"/>
                      <a:r>
                        <a:rPr lang="en-US" sz="1200" u="none" strike="noStrike" dirty="0">
                          <a:effectLst/>
                        </a:rPr>
                        <a:t>65,053</a:t>
                      </a:r>
                      <a:endParaRPr lang="en-US" sz="1200" b="0" i="0" u="none" strike="noStrike" dirty="0">
                        <a:solidFill>
                          <a:srgbClr val="000000"/>
                        </a:solidFill>
                        <a:effectLst/>
                        <a:latin typeface="Calibri" panose="020F0502020204030204" pitchFamily="34" charset="0"/>
                      </a:endParaRPr>
                    </a:p>
                  </a:txBody>
                  <a:tcPr marL="6799" marR="6799" marT="6799" marB="0" anchor="ctr"/>
                </a:tc>
                <a:extLst>
                  <a:ext uri="{0D108BD9-81ED-4DB2-BD59-A6C34878D82A}">
                    <a16:rowId xmlns:a16="http://schemas.microsoft.com/office/drawing/2014/main" val="2904391976"/>
                  </a:ext>
                </a:extLst>
              </a:tr>
            </a:tbl>
          </a:graphicData>
        </a:graphic>
      </p:graphicFrame>
      <p:sp>
        <p:nvSpPr>
          <p:cNvPr id="6" name="Rectangle 5">
            <a:extLst>
              <a:ext uri="{FF2B5EF4-FFF2-40B4-BE49-F238E27FC236}">
                <a16:creationId xmlns:a16="http://schemas.microsoft.com/office/drawing/2014/main" id="{40705B1F-47F6-4A1A-89DD-CE195C4102A1}"/>
              </a:ext>
            </a:extLst>
          </p:cNvPr>
          <p:cNvSpPr/>
          <p:nvPr/>
        </p:nvSpPr>
        <p:spPr>
          <a:xfrm>
            <a:off x="3048000" y="3176047"/>
            <a:ext cx="2932014" cy="32368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FFFDA2A1-A643-4350-8F22-311E7C6ADE62}"/>
              </a:ext>
            </a:extLst>
          </p:cNvPr>
          <p:cNvSpPr/>
          <p:nvPr/>
        </p:nvSpPr>
        <p:spPr>
          <a:xfrm>
            <a:off x="6146800" y="2369840"/>
            <a:ext cx="2970677" cy="32368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486A389-891A-429C-8398-9DC151066BF7}"/>
              </a:ext>
            </a:extLst>
          </p:cNvPr>
          <p:cNvSpPr/>
          <p:nvPr/>
        </p:nvSpPr>
        <p:spPr>
          <a:xfrm>
            <a:off x="3048000" y="2408195"/>
            <a:ext cx="2932014" cy="323681"/>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6982AFFA-7759-4895-9E74-F80322BE501D}"/>
              </a:ext>
            </a:extLst>
          </p:cNvPr>
          <p:cNvSpPr/>
          <p:nvPr/>
        </p:nvSpPr>
        <p:spPr>
          <a:xfrm>
            <a:off x="6146800" y="2794134"/>
            <a:ext cx="2970676" cy="323681"/>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50852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492EDDC-6CA3-4A70-B8B1-67DEE0902BFB}"/>
              </a:ext>
            </a:extLst>
          </p:cNvPr>
          <p:cNvSpPr>
            <a:spLocks noGrp="1"/>
          </p:cNvSpPr>
          <p:nvPr>
            <p:ph type="ctrTitle"/>
          </p:nvPr>
        </p:nvSpPr>
        <p:spPr/>
        <p:txBody>
          <a:bodyPr/>
          <a:lstStyle/>
          <a:p>
            <a:r>
              <a:rPr lang="en-US" dirty="0"/>
              <a:t>Questions?</a:t>
            </a:r>
          </a:p>
        </p:txBody>
      </p:sp>
      <p:sp>
        <p:nvSpPr>
          <p:cNvPr id="6" name="Subtitle 5">
            <a:extLst>
              <a:ext uri="{FF2B5EF4-FFF2-40B4-BE49-F238E27FC236}">
                <a16:creationId xmlns:a16="http://schemas.microsoft.com/office/drawing/2014/main" id="{DBE5F16E-2CD6-4310-8034-1329B28D9BFE}"/>
              </a:ext>
            </a:extLst>
          </p:cNvPr>
          <p:cNvSpPr>
            <a:spLocks noGrp="1"/>
          </p:cNvSpPr>
          <p:nvPr>
            <p:ph type="subTitle" idx="1"/>
          </p:nvPr>
        </p:nvSpPr>
        <p:spPr/>
        <p:txBody>
          <a:bodyPr/>
          <a:lstStyle/>
          <a:p>
            <a:endParaRPr lang="en-US"/>
          </a:p>
        </p:txBody>
      </p:sp>
      <p:sp>
        <p:nvSpPr>
          <p:cNvPr id="4" name="Slide Number Placeholder 3">
            <a:extLst>
              <a:ext uri="{FF2B5EF4-FFF2-40B4-BE49-F238E27FC236}">
                <a16:creationId xmlns:a16="http://schemas.microsoft.com/office/drawing/2014/main" id="{0A2FD12D-7FAE-426D-8D03-41F444B84759}"/>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2634250019"/>
      </p:ext>
    </p:extLst>
  </p:cSld>
  <p:clrMapOvr>
    <a:masterClrMapping/>
  </p:clrMapOvr>
</p:sld>
</file>

<file path=ppt/theme/theme1.xml><?xml version="1.0" encoding="utf-8"?>
<a:theme xmlns:a="http://schemas.openxmlformats.org/drawingml/2006/main" name="ConfidentialPPT">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fidentialPPT" id="{6DEA48DC-C807-4E5A-BCE5-43BFA8A600A3}" vid="{C91BC990-AF49-4E1B-8A77-07FA8136C1AF}"/>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533</Words>
  <Application>Microsoft Office PowerPoint</Application>
  <PresentationFormat>Widescreen</PresentationFormat>
  <Paragraphs>64</Paragraphs>
  <Slides>4</Slides>
  <Notes>1</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ConfidentialPPT</vt:lpstr>
      <vt:lpstr>Office Theme</vt:lpstr>
      <vt:lpstr>ERCOT Analysis of Different Methods for Identifying Hours of Highest Reliability Risk</vt:lpstr>
      <vt:lpstr>Summary</vt:lpstr>
      <vt:lpstr>Data Example – 2022 ‘Peak Net Load’ vs. ‘Net Load’ (Top 5 Hours)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of ESRs on ERCOT’s Margin Analysis for PUC</dc:title>
  <dc:creator>Vermillion, Brandt</dc:creator>
  <cp:lastModifiedBy>Vermillion, Brandt</cp:lastModifiedBy>
  <cp:revision>26</cp:revision>
  <dcterms:created xsi:type="dcterms:W3CDTF">2023-01-27T16:57:40Z</dcterms:created>
  <dcterms:modified xsi:type="dcterms:W3CDTF">2023-02-07T18:00:46Z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2023-01-27T16:57:40Z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b52d2edb-21e3-4c6c-af23-64cdc295e89d</vt:lpwstr>
  </property>
  <property fmtid="{D5CDD505-2E9C-101B-9397-08002B2CF9AE}" pid="8" name="MSIP_Label_7084cbda-52b8-46fb-a7b7-cb5bd465ed85_ContentBits">
    <vt:lpwstr>0</vt:lpwstr>
  </property>
</Properties>
</file>