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02/01/2023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02/07/2023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E9C2E095-4B7D-4E5B-BB8F-761FCAEB3A91}"/>
              </a:ext>
            </a:extLst>
          </p:cNvPr>
          <p:cNvGraphicFramePr>
            <a:graphicFrameLocks noGrp="1"/>
          </p:cNvGraphicFramePr>
          <p:nvPr>
            <p:extLst>
              <p:ext uri="{D42A27DB-BD31-4B8C-83A1-F6EECF244321}">
                <p14:modId xmlns:p14="http://schemas.microsoft.com/office/powerpoint/2010/main" val="4067483062"/>
              </p:ext>
            </p:extLst>
          </p:nvPr>
        </p:nvGraphicFramePr>
        <p:xfrm>
          <a:off x="380994" y="990601"/>
          <a:ext cx="8382000" cy="4952992"/>
        </p:xfrm>
        <a:graphic>
          <a:graphicData uri="http://schemas.openxmlformats.org/drawingml/2006/table">
            <a:tbl>
              <a:tblPr/>
              <a:tblGrid>
                <a:gridCol w="698500">
                  <a:extLst>
                    <a:ext uri="{9D8B030D-6E8A-4147-A177-3AD203B41FA5}">
                      <a16:colId xmlns:a16="http://schemas.microsoft.com/office/drawing/2014/main" val="754303354"/>
                    </a:ext>
                  </a:extLst>
                </a:gridCol>
                <a:gridCol w="698500">
                  <a:extLst>
                    <a:ext uri="{9D8B030D-6E8A-4147-A177-3AD203B41FA5}">
                      <a16:colId xmlns:a16="http://schemas.microsoft.com/office/drawing/2014/main" val="495556260"/>
                    </a:ext>
                  </a:extLst>
                </a:gridCol>
                <a:gridCol w="698500">
                  <a:extLst>
                    <a:ext uri="{9D8B030D-6E8A-4147-A177-3AD203B41FA5}">
                      <a16:colId xmlns:a16="http://schemas.microsoft.com/office/drawing/2014/main" val="3651817215"/>
                    </a:ext>
                  </a:extLst>
                </a:gridCol>
                <a:gridCol w="698500">
                  <a:extLst>
                    <a:ext uri="{9D8B030D-6E8A-4147-A177-3AD203B41FA5}">
                      <a16:colId xmlns:a16="http://schemas.microsoft.com/office/drawing/2014/main" val="69650233"/>
                    </a:ext>
                  </a:extLst>
                </a:gridCol>
                <a:gridCol w="698500">
                  <a:extLst>
                    <a:ext uri="{9D8B030D-6E8A-4147-A177-3AD203B41FA5}">
                      <a16:colId xmlns:a16="http://schemas.microsoft.com/office/drawing/2014/main" val="2214273197"/>
                    </a:ext>
                  </a:extLst>
                </a:gridCol>
                <a:gridCol w="698500">
                  <a:extLst>
                    <a:ext uri="{9D8B030D-6E8A-4147-A177-3AD203B41FA5}">
                      <a16:colId xmlns:a16="http://schemas.microsoft.com/office/drawing/2014/main" val="878067211"/>
                    </a:ext>
                  </a:extLst>
                </a:gridCol>
                <a:gridCol w="698500">
                  <a:extLst>
                    <a:ext uri="{9D8B030D-6E8A-4147-A177-3AD203B41FA5}">
                      <a16:colId xmlns:a16="http://schemas.microsoft.com/office/drawing/2014/main" val="2648318141"/>
                    </a:ext>
                  </a:extLst>
                </a:gridCol>
                <a:gridCol w="698500">
                  <a:extLst>
                    <a:ext uri="{9D8B030D-6E8A-4147-A177-3AD203B41FA5}">
                      <a16:colId xmlns:a16="http://schemas.microsoft.com/office/drawing/2014/main" val="1421697087"/>
                    </a:ext>
                  </a:extLst>
                </a:gridCol>
                <a:gridCol w="698500">
                  <a:extLst>
                    <a:ext uri="{9D8B030D-6E8A-4147-A177-3AD203B41FA5}">
                      <a16:colId xmlns:a16="http://schemas.microsoft.com/office/drawing/2014/main" val="4270908350"/>
                    </a:ext>
                  </a:extLst>
                </a:gridCol>
                <a:gridCol w="698500">
                  <a:extLst>
                    <a:ext uri="{9D8B030D-6E8A-4147-A177-3AD203B41FA5}">
                      <a16:colId xmlns:a16="http://schemas.microsoft.com/office/drawing/2014/main" val="3844021361"/>
                    </a:ext>
                  </a:extLst>
                </a:gridCol>
                <a:gridCol w="698500">
                  <a:extLst>
                    <a:ext uri="{9D8B030D-6E8A-4147-A177-3AD203B41FA5}">
                      <a16:colId xmlns:a16="http://schemas.microsoft.com/office/drawing/2014/main" val="3569546047"/>
                    </a:ext>
                  </a:extLst>
                </a:gridCol>
                <a:gridCol w="698500">
                  <a:extLst>
                    <a:ext uri="{9D8B030D-6E8A-4147-A177-3AD203B41FA5}">
                      <a16:colId xmlns:a16="http://schemas.microsoft.com/office/drawing/2014/main" val="512717839"/>
                    </a:ext>
                  </a:extLst>
                </a:gridCol>
              </a:tblGrid>
              <a:tr h="235198">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06894004"/>
                  </a:ext>
                </a:extLst>
              </a:tr>
              <a:tr h="48423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8729380"/>
                  </a:ext>
                </a:extLst>
              </a:tr>
              <a:tr h="235198">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8366067"/>
                  </a:ext>
                </a:extLst>
              </a:tr>
              <a:tr h="235198">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1986427"/>
                  </a:ext>
                </a:extLst>
              </a:tr>
              <a:tr h="235198">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4218138"/>
                  </a:ext>
                </a:extLst>
              </a:tr>
              <a:tr h="235198">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9441393"/>
                  </a:ext>
                </a:extLst>
              </a:tr>
              <a:tr h="235198">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0637320"/>
                  </a:ext>
                </a:extLst>
              </a:tr>
              <a:tr h="235198">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4227905"/>
                  </a:ext>
                </a:extLst>
              </a:tr>
              <a:tr h="235198">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7609456"/>
                  </a:ext>
                </a:extLst>
              </a:tr>
              <a:tr h="235198">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146343"/>
                  </a:ext>
                </a:extLst>
              </a:tr>
              <a:tr h="235198">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7304998"/>
                  </a:ext>
                </a:extLst>
              </a:tr>
              <a:tr h="235198">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1603752"/>
                  </a:ext>
                </a:extLst>
              </a:tr>
              <a:tr h="235198">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2846438"/>
                  </a:ext>
                </a:extLst>
              </a:tr>
              <a:tr h="235198">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6567549"/>
                  </a:ext>
                </a:extLst>
              </a:tr>
              <a:tr h="235198">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9088516"/>
                  </a:ext>
                </a:extLst>
              </a:tr>
              <a:tr h="235198">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09001"/>
                  </a:ext>
                </a:extLst>
              </a:tr>
              <a:tr h="235198">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2,119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5,261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1719478"/>
                  </a:ext>
                </a:extLst>
              </a:tr>
              <a:tr h="235198">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6443414"/>
                  </a:ext>
                </a:extLst>
              </a:tr>
              <a:tr h="235198">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4809853"/>
                  </a:ext>
                </a:extLst>
              </a:tr>
              <a:tr h="235198">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836536"/>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November 2022 - IAG/IAL Statistics</a:t>
            </a:r>
          </a:p>
          <a:p>
            <a:r>
              <a:rPr lang="en-US" altLang="en-US" dirty="0"/>
              <a:t>Top 10 – November 2022 -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November 2022 -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graphicFrame>
        <p:nvGraphicFramePr>
          <p:cNvPr id="5" name="Table 4">
            <a:extLst>
              <a:ext uri="{FF2B5EF4-FFF2-40B4-BE49-F238E27FC236}">
                <a16:creationId xmlns:a16="http://schemas.microsoft.com/office/drawing/2014/main" id="{434006AB-0E6A-4BDF-B7C2-F083B848276E}"/>
              </a:ext>
            </a:extLst>
          </p:cNvPr>
          <p:cNvGraphicFramePr>
            <a:graphicFrameLocks noGrp="1"/>
          </p:cNvGraphicFramePr>
          <p:nvPr>
            <p:extLst>
              <p:ext uri="{D42A27DB-BD31-4B8C-83A1-F6EECF244321}">
                <p14:modId xmlns:p14="http://schemas.microsoft.com/office/powerpoint/2010/main" val="1811755034"/>
              </p:ext>
            </p:extLst>
          </p:nvPr>
        </p:nvGraphicFramePr>
        <p:xfrm>
          <a:off x="2120895" y="1101561"/>
          <a:ext cx="4902201" cy="3914775"/>
        </p:xfrm>
        <a:graphic>
          <a:graphicData uri="http://schemas.openxmlformats.org/drawingml/2006/table">
            <a:tbl>
              <a:tblPr/>
              <a:tblGrid>
                <a:gridCol w="1148953">
                  <a:extLst>
                    <a:ext uri="{9D8B030D-6E8A-4147-A177-3AD203B41FA5}">
                      <a16:colId xmlns:a16="http://schemas.microsoft.com/office/drawing/2014/main" val="1975130696"/>
                    </a:ext>
                  </a:extLst>
                </a:gridCol>
                <a:gridCol w="938312">
                  <a:extLst>
                    <a:ext uri="{9D8B030D-6E8A-4147-A177-3AD203B41FA5}">
                      <a16:colId xmlns:a16="http://schemas.microsoft.com/office/drawing/2014/main" val="2436490673"/>
                    </a:ext>
                  </a:extLst>
                </a:gridCol>
                <a:gridCol w="938312">
                  <a:extLst>
                    <a:ext uri="{9D8B030D-6E8A-4147-A177-3AD203B41FA5}">
                      <a16:colId xmlns:a16="http://schemas.microsoft.com/office/drawing/2014/main" val="607856850"/>
                    </a:ext>
                  </a:extLst>
                </a:gridCol>
                <a:gridCol w="938312">
                  <a:extLst>
                    <a:ext uri="{9D8B030D-6E8A-4147-A177-3AD203B41FA5}">
                      <a16:colId xmlns:a16="http://schemas.microsoft.com/office/drawing/2014/main" val="2463623737"/>
                    </a:ext>
                  </a:extLst>
                </a:gridCol>
                <a:gridCol w="938312">
                  <a:extLst>
                    <a:ext uri="{9D8B030D-6E8A-4147-A177-3AD203B41FA5}">
                      <a16:colId xmlns:a16="http://schemas.microsoft.com/office/drawing/2014/main" val="3446618172"/>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1.09%</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1052263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42738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63604805"/>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81313771"/>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2,328</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2452738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5463444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372497522"/>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07222203"/>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974</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5459543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135903823"/>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63725611"/>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85825258"/>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309945936"/>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847155648"/>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770704640"/>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343703976"/>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549246532"/>
                  </a:ext>
                </a:extLst>
              </a:tr>
            </a:tbl>
          </a:graphicData>
        </a:graphic>
      </p:graphicFrame>
      <p:graphicFrame>
        <p:nvGraphicFramePr>
          <p:cNvPr id="7" name="Object 6">
            <a:extLst>
              <a:ext uri="{FF2B5EF4-FFF2-40B4-BE49-F238E27FC236}">
                <a16:creationId xmlns:a16="http://schemas.microsoft.com/office/drawing/2014/main" id="{DD474596-09E8-4C49-A97E-D8362A3CF368}"/>
              </a:ext>
            </a:extLst>
          </p:cNvPr>
          <p:cNvGraphicFramePr>
            <a:graphicFrameLocks noChangeAspect="1"/>
          </p:cNvGraphicFramePr>
          <p:nvPr>
            <p:extLst>
              <p:ext uri="{D42A27DB-BD31-4B8C-83A1-F6EECF244321}">
                <p14:modId xmlns:p14="http://schemas.microsoft.com/office/powerpoint/2010/main" val="576011217"/>
              </p:ext>
            </p:extLst>
          </p:nvPr>
        </p:nvGraphicFramePr>
        <p:xfrm>
          <a:off x="4114795" y="5279697"/>
          <a:ext cx="914400" cy="771525"/>
        </p:xfrm>
        <a:graphic>
          <a:graphicData uri="http://schemas.openxmlformats.org/presentationml/2006/ole">
            <mc:AlternateContent xmlns:mc="http://schemas.openxmlformats.org/markup-compatibility/2006">
              <mc:Choice xmlns:v="urn:schemas-microsoft-com:vml" Requires="v">
                <p:oleObj spid="_x0000_s1074"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14795" y="527969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November 2022 -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pic>
        <p:nvPicPr>
          <p:cNvPr id="5" name="Picture 4" descr="Chart&#10;&#10;Description automatically generated">
            <a:extLst>
              <a:ext uri="{FF2B5EF4-FFF2-40B4-BE49-F238E27FC236}">
                <a16:creationId xmlns:a16="http://schemas.microsoft.com/office/drawing/2014/main" id="{46BE7B28-6BA9-4EB5-ACD3-803480C555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981163"/>
            <a:ext cx="9144000" cy="1524000"/>
          </a:xfrm>
          <a:prstGeom prst="rect">
            <a:avLst/>
          </a:prstGeom>
        </p:spPr>
      </p:pic>
      <p:sp>
        <p:nvSpPr>
          <p:cNvPr id="10" name="TextBox 9">
            <a:extLst>
              <a:ext uri="{FF2B5EF4-FFF2-40B4-BE49-F238E27FC236}">
                <a16:creationId xmlns:a16="http://schemas.microsoft.com/office/drawing/2014/main" id="{71555C78-6660-44C5-A963-19BB05356BD2}"/>
              </a:ext>
            </a:extLst>
          </p:cNvPr>
          <p:cNvSpPr txBox="1"/>
          <p:nvPr/>
        </p:nvSpPr>
        <p:spPr>
          <a:xfrm>
            <a:off x="5562600" y="892425"/>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1</a:t>
            </a:r>
          </a:p>
        </p:txBody>
      </p:sp>
      <p:pic>
        <p:nvPicPr>
          <p:cNvPr id="8" name="Picture 7" descr="Chart, box and whisker chart&#10;&#10;Description automatically generated">
            <a:extLst>
              <a:ext uri="{FF2B5EF4-FFF2-40B4-BE49-F238E27FC236}">
                <a16:creationId xmlns:a16="http://schemas.microsoft.com/office/drawing/2014/main" id="{85A589BE-B684-41BF-9E3A-AA231E27D2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sp>
        <p:nvSpPr>
          <p:cNvPr id="15" name="TextBox 14">
            <a:extLst>
              <a:ext uri="{FF2B5EF4-FFF2-40B4-BE49-F238E27FC236}">
                <a16:creationId xmlns:a16="http://schemas.microsoft.com/office/drawing/2014/main" id="{08A6CFC5-B555-4C19-9D41-5B7566CE5BED}"/>
              </a:ext>
            </a:extLst>
          </p:cNvPr>
          <p:cNvSpPr txBox="1"/>
          <p:nvPr/>
        </p:nvSpPr>
        <p:spPr>
          <a:xfrm>
            <a:off x="7543800" y="2569057"/>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7</a:t>
            </a:r>
          </a:p>
        </p:txBody>
      </p:sp>
      <p:pic>
        <p:nvPicPr>
          <p:cNvPr id="16" name="Picture 15" descr="Chart, box and whisker chart&#10;&#10;Description automatically generated">
            <a:extLst>
              <a:ext uri="{FF2B5EF4-FFF2-40B4-BE49-F238E27FC236}">
                <a16:creationId xmlns:a16="http://schemas.microsoft.com/office/drawing/2014/main" id="{EBA29D08-1C57-4E0D-9B16-41463084FC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52837"/>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November 2022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pic>
        <p:nvPicPr>
          <p:cNvPr id="5" name="Picture 4" descr="Chart, scatter chart&#10;&#10;Description automatically generated">
            <a:extLst>
              <a:ext uri="{FF2B5EF4-FFF2-40B4-BE49-F238E27FC236}">
                <a16:creationId xmlns:a16="http://schemas.microsoft.com/office/drawing/2014/main" id="{C9CBC85C-D355-4AE8-8FD3-44CAAD8CC7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54143"/>
            <a:ext cx="9144000" cy="1524000"/>
          </a:xfrm>
          <a:prstGeom prst="rect">
            <a:avLst/>
          </a:prstGeom>
        </p:spPr>
      </p:pic>
      <p:sp>
        <p:nvSpPr>
          <p:cNvPr id="14" name="TextBox 13">
            <a:extLst>
              <a:ext uri="{FF2B5EF4-FFF2-40B4-BE49-F238E27FC236}">
                <a16:creationId xmlns:a16="http://schemas.microsoft.com/office/drawing/2014/main" id="{DF47B65A-FBE0-4EDA-B33D-CC36AB9505E8}"/>
              </a:ext>
            </a:extLst>
          </p:cNvPr>
          <p:cNvSpPr txBox="1"/>
          <p:nvPr/>
        </p:nvSpPr>
        <p:spPr>
          <a:xfrm>
            <a:off x="8077200" y="961536"/>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pic>
        <p:nvPicPr>
          <p:cNvPr id="10" name="Picture 9" descr="Chart, bar chart, box and whisker chart&#10;&#10;Description automatically generated">
            <a:extLst>
              <a:ext uri="{FF2B5EF4-FFF2-40B4-BE49-F238E27FC236}">
                <a16:creationId xmlns:a16="http://schemas.microsoft.com/office/drawing/2014/main" id="{28AE77AB-7B21-45E4-85D8-52F4E22E5E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box and whisker chart&#10;&#10;Description automatically generated">
            <a:extLst>
              <a:ext uri="{FF2B5EF4-FFF2-40B4-BE49-F238E27FC236}">
                <a16:creationId xmlns:a16="http://schemas.microsoft.com/office/drawing/2014/main" id="{A92BABE2-0928-4CD6-93B8-0542BE767C1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4" y="4279857"/>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November 2022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pic>
        <p:nvPicPr>
          <p:cNvPr id="5" name="Picture 4" descr="Chart, bar chart&#10;&#10;Description automatically generated">
            <a:extLst>
              <a:ext uri="{FF2B5EF4-FFF2-40B4-BE49-F238E27FC236}">
                <a16:creationId xmlns:a16="http://schemas.microsoft.com/office/drawing/2014/main" id="{EF3497F6-9F7F-41CD-859D-AFDE32373B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02/07/23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17117</TotalTime>
  <Words>1169</Words>
  <Application>Microsoft Office PowerPoint</Application>
  <PresentationFormat>On-screen Show (4:3)</PresentationFormat>
  <Paragraphs>360</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November 2022 - IAG/IAL Statistics</vt:lpstr>
      <vt:lpstr>Top 10 - November 2022 - IAG/IAL % Greater Than 1% of Enrollments With number of months Greater Than 1%  </vt:lpstr>
      <vt:lpstr>Top 10 - 12 Month Average IAG/IAL % Greater Than 1% of Enrollments thru November 2022 With number of months Greater Than 1% </vt:lpstr>
      <vt:lpstr>Explanation of IAG/IAL Slides Data</vt:lpstr>
      <vt:lpstr>Explanation of IAG/IAL Slides Data (Cont)</vt:lpstr>
      <vt:lpstr>Top - 12 Month Average Rescission % Greater Than 1% of Switches thru November 2022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442</cp:revision>
  <cp:lastPrinted>2016-01-21T20:53:15Z</cp:lastPrinted>
  <dcterms:created xsi:type="dcterms:W3CDTF">2016-01-21T15:20:31Z</dcterms:created>
  <dcterms:modified xsi:type="dcterms:W3CDTF">2023-02-01T20:39:43Z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