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6"/>
  </p:notesMasterIdLst>
  <p:handoutMasterIdLst>
    <p:handoutMasterId r:id="rId27"/>
  </p:handoutMasterIdLst>
  <p:sldIdLst>
    <p:sldId id="260" r:id="rId7"/>
    <p:sldId id="284" r:id="rId8"/>
    <p:sldId id="261" r:id="rId9"/>
    <p:sldId id="294" r:id="rId10"/>
    <p:sldId id="301" r:id="rId11"/>
    <p:sldId id="296" r:id="rId12"/>
    <p:sldId id="26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7" r:id="rId22"/>
    <p:sldId id="298" r:id="rId23"/>
    <p:sldId id="303" r:id="rId24"/>
    <p:sldId id="307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1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100" d="100"/>
          <a:sy n="100" d="100"/>
        </p:scale>
        <p:origin x="1866" y="15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1,171,432 MWh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3.46%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=123,509 MW*s on 10/22/2022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>
                <a:solidFill>
                  <a:schemeClr val="accent2"/>
                </a:solidFill>
              </a:rPr>
              <a:t>209,794</a:t>
            </a:r>
            <a:r>
              <a:rPr lang="en-US" sz="1200" b="1" baseline="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342,396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Dec 23rd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baseline="0" dirty="0">
                <a:solidFill>
                  <a:schemeClr val="accent2"/>
                </a:solidFill>
              </a:rPr>
              <a:t>144,718</a:t>
            </a:r>
            <a:r>
              <a:rPr lang="en-US" sz="1200" b="1" dirty="0">
                <a:solidFill>
                  <a:schemeClr val="accent2"/>
                </a:solidFill>
              </a:rPr>
              <a:t>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Dec 13th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14.80Mhz on avg for Dec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33,862,352 MWh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8,586,488 MWH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25.36%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02/02/23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12/1/2022</a:t>
            </a:r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Feb 2</a:t>
              </a:r>
              <a:r>
                <a:rPr lang="en-US" baseline="30000" dirty="0"/>
                <a:t>nd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4877D-2A77-453C-9E83-858C410D0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41" y="761769"/>
            <a:ext cx="7610518" cy="52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18382-A6B7-4165-B33E-67763A4D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4" y="894056"/>
            <a:ext cx="8459537" cy="50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E0433-ECAC-46CC-B8CB-E73B91251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5" y="724383"/>
            <a:ext cx="8687553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E54BF-B9C2-4C82-9C6C-3BEED1C63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03" y="746527"/>
            <a:ext cx="7255994" cy="52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911CC-576A-4EF3-AD08-165C8C43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2" y="804444"/>
            <a:ext cx="7242676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5E531-950D-4605-92EC-CC4F78C19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60" y="700804"/>
            <a:ext cx="7326879" cy="53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0BB82-7BF8-4D67-82EF-96B2CFA22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30" y="749576"/>
            <a:ext cx="7318540" cy="530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1EAB5-6F76-4AD8-BCBD-52DB9017B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97" y="770913"/>
            <a:ext cx="7248405" cy="52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0C39F-42DC-468F-B484-F65F347A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30" y="972099"/>
            <a:ext cx="6779340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2E8FF-5514-478A-8F76-3A3A09D7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84" y="469870"/>
            <a:ext cx="6947232" cy="370519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8B6E1A-7043-470D-A6B3-C48DBD65C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7764" y="4029100"/>
            <a:ext cx="7663336" cy="2121592"/>
          </a:xfr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Dec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1/18/2023</a:t>
            </a:r>
          </a:p>
          <a:p>
            <a:pPr lvl="1"/>
            <a:r>
              <a:rPr lang="en-US" sz="2000" kern="0" dirty="0"/>
              <a:t>PDCWG Administrative Business</a:t>
            </a:r>
          </a:p>
          <a:p>
            <a:pPr lvl="1"/>
            <a:r>
              <a:rPr lang="en-US" sz="2000" kern="0" dirty="0"/>
              <a:t>IFRO OY2023 Change</a:t>
            </a:r>
          </a:p>
          <a:p>
            <a:pPr lvl="1"/>
            <a:r>
              <a:rPr lang="en-US" sz="2000" kern="0" dirty="0"/>
              <a:t>Updates to Business Practice Manual for QSEs Regarding ESRs</a:t>
            </a:r>
          </a:p>
          <a:p>
            <a:pPr lvl="1"/>
            <a:r>
              <a:rPr lang="en-US" sz="2000" kern="0" dirty="0"/>
              <a:t>ERCOT Reports</a:t>
            </a:r>
          </a:p>
          <a:p>
            <a:pPr lvl="1"/>
            <a:r>
              <a:rPr lang="en-US" sz="2000" kern="0" dirty="0"/>
              <a:t>TRE Report</a:t>
            </a:r>
          </a:p>
          <a:p>
            <a:pPr lvl="1"/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000" dirty="0"/>
              <a:t>There was 1 FME in December</a:t>
            </a:r>
          </a:p>
          <a:p>
            <a:pPr lvl="1"/>
            <a:r>
              <a:rPr lang="en-US" sz="1800" dirty="0"/>
              <a:t>12/7/2022 03:50:10</a:t>
            </a:r>
          </a:p>
          <a:p>
            <a:pPr lvl="2"/>
            <a:r>
              <a:rPr lang="en-US" sz="1600" dirty="0"/>
              <a:t>Reduction of 1,400 MW of load</a:t>
            </a:r>
          </a:p>
          <a:p>
            <a:pPr lvl="2"/>
            <a:r>
              <a:rPr lang="en-US" sz="1600" dirty="0"/>
              <a:t>Interconnection Frequency Response: 1,207 MW/0.1 Hz</a:t>
            </a:r>
          </a:p>
          <a:p>
            <a:pPr lvl="2"/>
            <a:r>
              <a:rPr lang="en-US" sz="1600" dirty="0"/>
              <a:t>294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262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0 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32 Energy Storage Resources    </a:t>
            </a:r>
          </a:p>
          <a:p>
            <a:pPr lvl="2"/>
            <a:r>
              <a:rPr lang="en-US" sz="1600" dirty="0"/>
              <a:t>114 of 294 Evaluated Resources had less than 75% of their expected Initial Primary Frequency Response.</a:t>
            </a:r>
          </a:p>
          <a:p>
            <a:pPr lvl="2"/>
            <a:r>
              <a:rPr lang="en-US" sz="1600" dirty="0"/>
              <a:t>99 of 294 Evaluated Resources had less than 75% of their expected Sustained Primary Frequency Response.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1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0B6F6-D05F-4D4C-B211-22DDE93F7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1" y="686503"/>
            <a:ext cx="8621497" cy="52962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412  MW/0.1 Hz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EE5E6-B855-417F-A7D1-EEB172730E13}"/>
              </a:ext>
            </a:extLst>
          </p:cNvPr>
          <p:cNvSpPr/>
          <p:nvPr/>
        </p:nvSpPr>
        <p:spPr>
          <a:xfrm>
            <a:off x="5416927" y="4320386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1461.27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 2022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F0D99-A2E9-4F3D-BFAF-C7759BC0D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9" y="725189"/>
            <a:ext cx="8042741" cy="53040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D9470-8AEF-4713-8A59-EFC93A9F60EB}"/>
              </a:ext>
            </a:extLst>
          </p:cNvPr>
          <p:cNvSpPr txBox="1"/>
          <p:nvPr/>
        </p:nvSpPr>
        <p:spPr>
          <a:xfrm>
            <a:off x="3886200" y="12192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173.42%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34af464-7aa1-4edd-9be4-83dffc1cb92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15323</TotalTime>
  <Words>407</Words>
  <Application>Microsoft Office PowerPoint</Application>
  <PresentationFormat>On-screen Show (4:3)</PresentationFormat>
  <Paragraphs>81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759</cp:revision>
  <cp:lastPrinted>2021-08-03T14:43:19Z</cp:lastPrinted>
  <dcterms:created xsi:type="dcterms:W3CDTF">2010-04-12T23:12:02Z</dcterms:created>
  <dcterms:modified xsi:type="dcterms:W3CDTF">2023-02-01T20:18:55Z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