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sldIdLst>
    <p:sldId id="256" r:id="rId2"/>
    <p:sldId id="306" r:id="rId3"/>
    <p:sldId id="30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</a:t>
            </a:r>
            <a:r>
              <a:rPr lang="en-US" sz="4800" dirty="0" smtClean="0"/>
              <a:t>Group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 smtClean="0"/>
              <a:t>February 1</a:t>
            </a:r>
            <a:r>
              <a:rPr lang="en-US" dirty="0" smtClean="0"/>
              <a:t>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12945"/>
          </a:xfrm>
        </p:spPr>
        <p:txBody>
          <a:bodyPr>
            <a:normAutofit/>
          </a:bodyPr>
          <a:lstStyle/>
          <a:p>
            <a:r>
              <a:rPr lang="en-US" dirty="0" smtClean="0"/>
              <a:t>January </a:t>
            </a:r>
            <a:r>
              <a:rPr lang="en-US" dirty="0" smtClean="0"/>
              <a:t>WMWG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7" y="1297577"/>
            <a:ext cx="8308427" cy="5087457"/>
          </a:xfrm>
        </p:spPr>
        <p:txBody>
          <a:bodyPr>
            <a:noAutofit/>
          </a:bodyPr>
          <a:lstStyle/>
          <a:p>
            <a:pPr lvl="0"/>
            <a:r>
              <a:rPr lang="en-US" sz="1400" b="1" dirty="0" smtClean="0"/>
              <a:t>2023 Leadership Update: </a:t>
            </a:r>
          </a:p>
          <a:p>
            <a:pPr lvl="1"/>
            <a:r>
              <a:rPr lang="en-US" sz="1400" dirty="0" smtClean="0"/>
              <a:t>Chair: John Ritch, NextEra Energy</a:t>
            </a:r>
          </a:p>
          <a:p>
            <a:pPr lvl="1"/>
            <a:r>
              <a:rPr lang="en-US" sz="1400" dirty="0" smtClean="0"/>
              <a:t>Vice Chair: Colin Walcavich, National Grid</a:t>
            </a:r>
          </a:p>
          <a:p>
            <a:pPr lvl="0"/>
            <a:r>
              <a:rPr lang="en-US" sz="1400" b="1" dirty="0" smtClean="0"/>
              <a:t>NPRR </a:t>
            </a:r>
            <a:r>
              <a:rPr lang="en-US" sz="1400" b="1" dirty="0"/>
              <a:t>1143, Provide ERCOT Flexibility to Determine when ESRs may Charge During an EEA Level </a:t>
            </a:r>
            <a:r>
              <a:rPr lang="en-US" sz="1400" b="1" dirty="0" smtClean="0"/>
              <a:t>3</a:t>
            </a:r>
          </a:p>
          <a:p>
            <a:pPr lvl="1"/>
            <a:r>
              <a:rPr lang="en-US" sz="1400" dirty="0" smtClean="0"/>
              <a:t>External Communication Discussion </a:t>
            </a:r>
            <a:endParaRPr lang="en-US" sz="1400" dirty="0"/>
          </a:p>
          <a:p>
            <a:pPr lvl="0"/>
            <a:r>
              <a:rPr lang="en-US" sz="1400" b="1" dirty="0" smtClean="0"/>
              <a:t>NPRR </a:t>
            </a:r>
            <a:r>
              <a:rPr lang="en-US" sz="1400" b="1" dirty="0"/>
              <a:t>1145, Use of State Estimator-Calculated ERCOT-Wide Transmission Loss Factors (TLFs) in Lieu of Seasonal Base Case ERCOT-Wide TLFs for Settlement</a:t>
            </a:r>
          </a:p>
          <a:p>
            <a:pPr lvl="1"/>
            <a:r>
              <a:rPr lang="en-US" sz="1400" dirty="0" smtClean="0"/>
              <a:t>Ready for Vote</a:t>
            </a:r>
          </a:p>
          <a:p>
            <a:r>
              <a:rPr lang="en-US" sz="1400" b="1" dirty="0"/>
              <a:t>PGRR 103, Establish Time Limit for Generator Commissioning Following Approval to </a:t>
            </a:r>
            <a:r>
              <a:rPr lang="en-US" sz="1400" b="1" dirty="0" smtClean="0"/>
              <a:t>Synchronize</a:t>
            </a:r>
          </a:p>
          <a:p>
            <a:pPr lvl="1"/>
            <a:r>
              <a:rPr lang="en-US" sz="1400" dirty="0" smtClean="0"/>
              <a:t>Suggest remain </a:t>
            </a:r>
            <a:r>
              <a:rPr lang="en-US" sz="1400" dirty="0"/>
              <a:t>t</a:t>
            </a:r>
            <a:r>
              <a:rPr lang="en-US" sz="1400" dirty="0" smtClean="0"/>
              <a:t>abled for additional discussion/comments</a:t>
            </a:r>
          </a:p>
          <a:p>
            <a:r>
              <a:rPr lang="en-US" sz="1400" b="1" dirty="0"/>
              <a:t>VCMRR Review, </a:t>
            </a:r>
            <a:endParaRPr lang="en-US" sz="1400" b="1" dirty="0" smtClean="0"/>
          </a:p>
          <a:p>
            <a:pPr lvl="1"/>
            <a:r>
              <a:rPr lang="en-US" sz="1400" dirty="0" smtClean="0"/>
              <a:t>VCMRR031 </a:t>
            </a:r>
            <a:r>
              <a:rPr lang="en-US" sz="1400" dirty="0"/>
              <a:t>Clarification Related to Variable Costs in Fuel Adders </a:t>
            </a:r>
            <a:endParaRPr lang="en-US" sz="1400" dirty="0" smtClean="0"/>
          </a:p>
          <a:p>
            <a:pPr lvl="1"/>
            <a:r>
              <a:rPr lang="en-US" sz="1400" dirty="0" smtClean="0"/>
              <a:t>VCMRR033 </a:t>
            </a:r>
            <a:r>
              <a:rPr lang="en-US" sz="1400" dirty="0"/>
              <a:t>Excluding Exceptional Fuel Costs from Fuel </a:t>
            </a:r>
            <a:r>
              <a:rPr lang="en-US" sz="1400" dirty="0" smtClean="0"/>
              <a:t>Adders</a:t>
            </a:r>
          </a:p>
          <a:p>
            <a:pPr lvl="1"/>
            <a:r>
              <a:rPr lang="en-US" sz="1400" dirty="0" smtClean="0"/>
              <a:t>VCMRR034</a:t>
            </a:r>
            <a:r>
              <a:rPr lang="en-US" sz="1400" dirty="0"/>
              <a:t>, Excluding RUC Approved Fuel Costs from Fuel </a:t>
            </a:r>
            <a:r>
              <a:rPr lang="en-US" sz="1400" dirty="0" smtClean="0"/>
              <a:t>Adders</a:t>
            </a:r>
          </a:p>
          <a:p>
            <a:pPr lvl="1"/>
            <a:r>
              <a:rPr lang="en-US" sz="1400" dirty="0" smtClean="0"/>
              <a:t>VCMRR035</a:t>
            </a:r>
            <a:r>
              <a:rPr lang="en-US" sz="1400" dirty="0"/>
              <a:t>, Allow Verified Contractual Costs in Fuel Adder </a:t>
            </a:r>
            <a:r>
              <a:rPr lang="en-US" sz="1400" dirty="0" smtClean="0"/>
              <a:t>Calculation</a:t>
            </a:r>
            <a:endParaRPr lang="en-US" sz="1400" dirty="0"/>
          </a:p>
          <a:p>
            <a:r>
              <a:rPr lang="en-US" sz="1400" b="1" dirty="0" smtClean="0"/>
              <a:t>2023 Meeting Schedule TBD by 2023 Leadership</a:t>
            </a:r>
            <a:endParaRPr lang="en-US" sz="1400" dirty="0"/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0144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12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WMWG Open Items/Assignments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7" y="1502535"/>
            <a:ext cx="8308427" cy="5087457"/>
          </a:xfrm>
        </p:spPr>
        <p:txBody>
          <a:bodyPr>
            <a:noAutofit/>
          </a:bodyPr>
          <a:lstStyle/>
          <a:p>
            <a:r>
              <a:rPr lang="en-US" sz="1600" dirty="0" smtClean="0"/>
              <a:t>RUC Review</a:t>
            </a:r>
          </a:p>
          <a:p>
            <a:r>
              <a:rPr lang="en-US" sz="1600" dirty="0" smtClean="0"/>
              <a:t>Outstanding BESTF KTCs</a:t>
            </a:r>
          </a:p>
          <a:p>
            <a:r>
              <a:rPr lang="en-US" sz="1600" dirty="0" smtClean="0"/>
              <a:t>Load Resource RDPA Adder Offer Curve</a:t>
            </a:r>
          </a:p>
          <a:p>
            <a:r>
              <a:rPr lang="en-US" sz="1600" dirty="0" smtClean="0"/>
              <a:t>Shorter DAM/SCED settlement periods</a:t>
            </a:r>
          </a:p>
          <a:p>
            <a:r>
              <a:rPr lang="en-US" sz="1600" dirty="0" smtClean="0"/>
              <a:t>ERCOT Directed Voltage Reduction Impacts</a:t>
            </a:r>
          </a:p>
          <a:p>
            <a:r>
              <a:rPr lang="en-US" sz="1600" dirty="0" smtClean="0"/>
              <a:t>Cost allocation of </a:t>
            </a:r>
            <a:r>
              <a:rPr lang="en-US" sz="1600" dirty="0" smtClean="0"/>
              <a:t>weatherization </a:t>
            </a:r>
            <a:r>
              <a:rPr lang="en-US" sz="1600" dirty="0" smtClean="0"/>
              <a:t>inspection fees</a:t>
            </a:r>
          </a:p>
          <a:p>
            <a:r>
              <a:rPr lang="en-US" sz="1600" dirty="0"/>
              <a:t>Review AS Methodology, concern about additional NSRS – review with ERCOT analysis.  Review definition of conservative operations.  In consideration of “conservative” review past process to new process, and path of diminished </a:t>
            </a:r>
            <a:r>
              <a:rPr lang="en-US" sz="1600" dirty="0" smtClean="0"/>
              <a:t>returns</a:t>
            </a:r>
          </a:p>
          <a:p>
            <a:r>
              <a:rPr lang="en-US" sz="1600" dirty="0"/>
              <a:t>Capacity calculation for conservation appeal – installed capacity vs. seasonal max (7/13 ERCOT Conservation </a:t>
            </a:r>
            <a:r>
              <a:rPr lang="en-US" sz="1600" dirty="0" smtClean="0"/>
              <a:t>Appeal)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86282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9778</TotalTime>
  <Words>231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Wingdings</vt:lpstr>
      <vt:lpstr>Wood Type</vt:lpstr>
      <vt:lpstr>Wholesale Market Working Group</vt:lpstr>
      <vt:lpstr>January WMWG Meeting</vt:lpstr>
      <vt:lpstr>WMWG Open Items/Assignments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425</cp:revision>
  <dcterms:created xsi:type="dcterms:W3CDTF">2019-02-22T15:15:24Z</dcterms:created>
  <dcterms:modified xsi:type="dcterms:W3CDTF">2023-01-31T18:53:04Z</dcterms:modified>
</cp:coreProperties>
</file>