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4" r:id="rId2"/>
  </p:sldMasterIdLst>
  <p:notesMasterIdLst>
    <p:notesMasterId r:id="rId7"/>
  </p:notesMasterIdLst>
  <p:sldIdLst>
    <p:sldId id="257" r:id="rId3"/>
    <p:sldId id="274" r:id="rId4"/>
    <p:sldId id="276" r:id="rId5"/>
    <p:sldId id="27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0628" autoAdjust="0"/>
  </p:normalViewPr>
  <p:slideViewPr>
    <p:cSldViewPr snapToGrid="0">
      <p:cViewPr varScale="1">
        <p:scale>
          <a:sx n="103" d="100"/>
          <a:sy n="103" d="100"/>
        </p:scale>
        <p:origin x="73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09FF15-3D16-4684-8FE6-7FB403CE9C51}" type="datetimeFigureOut">
              <a:rPr lang="en-US" smtClean="0"/>
              <a:t>1/30/2023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0321E9-E551-4383-BC3B-2091DF98E1DA}" type="slidenum">
              <a:rPr lang="en-US" smtClean="0"/>
              <a:t>‹#›</a:t>
            </a:fld>
            <a:endParaRPr lang="en-US"/>
          </a:p>
        </p:txBody>
      </p:sp>
    </p:spTree>
    <p:extLst>
      <p:ext uri="{BB962C8B-B14F-4D97-AF65-F5344CB8AC3E}">
        <p14:creationId xmlns:p14="http://schemas.microsoft.com/office/powerpoint/2010/main" val="1066568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0321E9-E551-4383-BC3B-2091DF98E1DA}" type="slidenum">
              <a:rPr lang="en-US" smtClean="0"/>
              <a:t>2</a:t>
            </a:fld>
            <a:endParaRPr lang="en-US"/>
          </a:p>
        </p:txBody>
      </p:sp>
    </p:spTree>
    <p:extLst>
      <p:ext uri="{BB962C8B-B14F-4D97-AF65-F5344CB8AC3E}">
        <p14:creationId xmlns:p14="http://schemas.microsoft.com/office/powerpoint/2010/main" val="1962579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2148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6B82E-A243-4F8D-A61E-024967F604B9}"/>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90B86F9B-7D5E-4F26-B99A-C5D7F753CA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DB062C-DBF4-4E34-93B7-91DE3F1E666F}"/>
              </a:ext>
            </a:extLst>
          </p:cNvPr>
          <p:cNvSpPr>
            <a:spLocks noGrp="1"/>
          </p:cNvSpPr>
          <p:nvPr>
            <p:ph type="dt" sz="half" idx="10"/>
          </p:nvPr>
        </p:nvSpPr>
        <p:spPr/>
        <p:txBody>
          <a:bodyPr/>
          <a:lstStyle/>
          <a:p>
            <a:fld id="{45BD87D8-B90D-4977-9D22-5801AF97774B}" type="datetimeFigureOut">
              <a:rPr lang="en-US" smtClean="0"/>
              <a:t>1/30/2023</a:t>
            </a:fld>
            <a:endParaRPr lang="en-US" dirty="0"/>
          </a:p>
        </p:txBody>
      </p:sp>
      <p:sp>
        <p:nvSpPr>
          <p:cNvPr id="5" name="Footer Placeholder 4">
            <a:extLst>
              <a:ext uri="{FF2B5EF4-FFF2-40B4-BE49-F238E27FC236}">
                <a16:creationId xmlns:a16="http://schemas.microsoft.com/office/drawing/2014/main" id="{C401ECF3-6399-46B8-B526-9D1D18781CA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A1E71E-9847-4C3E-BDE9-C506239AD36E}"/>
              </a:ext>
            </a:extLst>
          </p:cNvPr>
          <p:cNvSpPr>
            <a:spLocks noGrp="1"/>
          </p:cNvSpPr>
          <p:nvPr>
            <p:ph type="sldNum" sz="quarter" idx="12"/>
          </p:nvPr>
        </p:nvSpPr>
        <p:spPr/>
        <p:txBody>
          <a:bodyPr/>
          <a:lstStyle/>
          <a:p>
            <a:fld id="{97C11512-AFF3-49B6-B2A2-275FFA66E005}" type="slidenum">
              <a:rPr lang="en-US" smtClean="0"/>
              <a:t>‹#›</a:t>
            </a:fld>
            <a:endParaRPr lang="en-US" dirty="0"/>
          </a:p>
        </p:txBody>
      </p:sp>
    </p:spTree>
    <p:extLst>
      <p:ext uri="{BB962C8B-B14F-4D97-AF65-F5344CB8AC3E}">
        <p14:creationId xmlns:p14="http://schemas.microsoft.com/office/powerpoint/2010/main" val="2558723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8F110-D199-47EC-8EC0-4E6256BD25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2A9B7C-C6C4-42A0-A562-5E3EE674D1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498C41-6275-49DD-8013-DEBCB2C0B3BC}"/>
              </a:ext>
            </a:extLst>
          </p:cNvPr>
          <p:cNvSpPr>
            <a:spLocks noGrp="1"/>
          </p:cNvSpPr>
          <p:nvPr>
            <p:ph type="dt" sz="half" idx="10"/>
          </p:nvPr>
        </p:nvSpPr>
        <p:spPr/>
        <p:txBody>
          <a:bodyPr/>
          <a:lstStyle/>
          <a:p>
            <a:fld id="{45BD87D8-B90D-4977-9D22-5801AF97774B}" type="datetimeFigureOut">
              <a:rPr lang="en-US" smtClean="0"/>
              <a:t>1/30/2023</a:t>
            </a:fld>
            <a:endParaRPr lang="en-US" dirty="0"/>
          </a:p>
        </p:txBody>
      </p:sp>
      <p:sp>
        <p:nvSpPr>
          <p:cNvPr id="5" name="Footer Placeholder 4">
            <a:extLst>
              <a:ext uri="{FF2B5EF4-FFF2-40B4-BE49-F238E27FC236}">
                <a16:creationId xmlns:a16="http://schemas.microsoft.com/office/drawing/2014/main" id="{CF298FD4-F0E2-404F-967C-0B999714940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55B9F7-B89E-4630-B5E7-C5A41963253B}"/>
              </a:ext>
            </a:extLst>
          </p:cNvPr>
          <p:cNvSpPr>
            <a:spLocks noGrp="1"/>
          </p:cNvSpPr>
          <p:nvPr>
            <p:ph type="sldNum" sz="quarter" idx="12"/>
          </p:nvPr>
        </p:nvSpPr>
        <p:spPr/>
        <p:txBody>
          <a:bodyPr/>
          <a:lstStyle/>
          <a:p>
            <a:fld id="{97C11512-AFF3-49B6-B2A2-275FFA66E005}" type="slidenum">
              <a:rPr lang="en-US" smtClean="0"/>
              <a:t>‹#›</a:t>
            </a:fld>
            <a:endParaRPr lang="en-US" dirty="0"/>
          </a:p>
        </p:txBody>
      </p:sp>
    </p:spTree>
    <p:extLst>
      <p:ext uri="{BB962C8B-B14F-4D97-AF65-F5344CB8AC3E}">
        <p14:creationId xmlns:p14="http://schemas.microsoft.com/office/powerpoint/2010/main" val="1789244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474377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endParaRPr lang="en-US" dirty="0"/>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Footer Placeholder 4"/>
          <p:cNvSpPr>
            <a:spLocks noGrp="1"/>
          </p:cNvSpPr>
          <p:nvPr>
            <p:ph type="ftr" sz="quarter" idx="11"/>
          </p:nvPr>
        </p:nvSpPr>
        <p:spPr>
          <a:xfrm>
            <a:off x="3657600" y="6553200"/>
            <a:ext cx="5384800" cy="228600"/>
          </a:xfrm>
        </p:spPr>
        <p:txBody>
          <a:bodyPr/>
          <a:lstStyle/>
          <a:p>
            <a:r>
              <a:rPr lang="en-US" dirty="0"/>
              <a:t>Footer text goes here.</a:t>
            </a:r>
          </a:p>
        </p:txBody>
      </p:sp>
      <p:cxnSp>
        <p:nvCxnSpPr>
          <p:cNvPr id="5" name="Straight Connector 4"/>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600784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pPr lvl="0"/>
            <a:r>
              <a:rPr lang="en-US"/>
              <a:t>Click to edit Master text styles</a:t>
            </a:r>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pPr lvl="0"/>
            <a:r>
              <a:rPr lang="en-US"/>
              <a:t>Click to edit Master text styles</a:t>
            </a:r>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endParaRPr lang="en-US" dirty="0"/>
          </a:p>
        </p:txBody>
      </p:sp>
      <p:sp>
        <p:nvSpPr>
          <p:cNvPr id="8" name="Rectangle 7"/>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cxnSp>
        <p:nvCxnSpPr>
          <p:cNvPr id="9" name="Straight Connector 8"/>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95205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21624104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p:nvCxnSpPr>
        <p:spPr>
          <a:xfrm>
            <a:off x="141705" y="647299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p:nvSpPr>
        <p:spPr>
          <a:xfrm>
            <a:off x="50800" y="6611780"/>
            <a:ext cx="1625600"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42365896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Different%20Methods%20for%20Identifying%20Hours%20of%20Highest%20Reliability%20Risk"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hyperlink" Target="https://interchange.puc.texas.gov/search/documents/?controlNumber=54335&amp;itemNumber=2"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39D0-5B50-47A7-80DC-71CCD322131D}"/>
              </a:ext>
            </a:extLst>
          </p:cNvPr>
          <p:cNvSpPr>
            <a:spLocks noGrp="1"/>
          </p:cNvSpPr>
          <p:nvPr>
            <p:ph type="ctrTitle"/>
          </p:nvPr>
        </p:nvSpPr>
        <p:spPr>
          <a:xfrm>
            <a:off x="5102086" y="1122363"/>
            <a:ext cx="5883966" cy="2133599"/>
          </a:xfrm>
        </p:spPr>
        <p:txBody>
          <a:bodyPr/>
          <a:lstStyle/>
          <a:p>
            <a:pPr algn="l"/>
            <a:r>
              <a:rPr lang="en-US" sz="3200" dirty="0">
                <a:solidFill>
                  <a:schemeClr val="tx2"/>
                </a:solidFill>
              </a:rPr>
              <a:t>ERCOT Analysis of Different Methods for Identifying Hours of Highest Reliability Risk</a:t>
            </a:r>
          </a:p>
        </p:txBody>
      </p:sp>
      <p:sp>
        <p:nvSpPr>
          <p:cNvPr id="3" name="Subtitle 2">
            <a:extLst>
              <a:ext uri="{FF2B5EF4-FFF2-40B4-BE49-F238E27FC236}">
                <a16:creationId xmlns:a16="http://schemas.microsoft.com/office/drawing/2014/main" id="{62379DBD-A359-41EF-9AE3-D9491749FB2B}"/>
              </a:ext>
            </a:extLst>
          </p:cNvPr>
          <p:cNvSpPr>
            <a:spLocks noGrp="1"/>
          </p:cNvSpPr>
          <p:nvPr>
            <p:ph type="subTitle" idx="1"/>
          </p:nvPr>
        </p:nvSpPr>
        <p:spPr>
          <a:xfrm>
            <a:off x="5102086" y="3602038"/>
            <a:ext cx="5565913" cy="1655762"/>
          </a:xfrm>
        </p:spPr>
        <p:txBody>
          <a:bodyPr/>
          <a:lstStyle/>
          <a:p>
            <a:pPr algn="l"/>
            <a:r>
              <a:rPr lang="en-US" sz="2000" dirty="0">
                <a:solidFill>
                  <a:schemeClr val="tx2"/>
                </a:solidFill>
              </a:rPr>
              <a:t>Brandt Vermillion</a:t>
            </a:r>
          </a:p>
          <a:p>
            <a:pPr algn="l"/>
            <a:r>
              <a:rPr lang="en-US" sz="2000" dirty="0">
                <a:solidFill>
                  <a:schemeClr val="tx2"/>
                </a:solidFill>
              </a:rPr>
              <a:t>ERCOT</a:t>
            </a:r>
          </a:p>
          <a:p>
            <a:pPr algn="l"/>
            <a:r>
              <a:rPr lang="en-US" sz="2000" dirty="0">
                <a:solidFill>
                  <a:schemeClr val="tx2"/>
                </a:solidFill>
              </a:rPr>
              <a:t>Balancing Operations Planning</a:t>
            </a:r>
          </a:p>
        </p:txBody>
      </p:sp>
      <p:sp>
        <p:nvSpPr>
          <p:cNvPr id="6" name="Text Placeholder 1">
            <a:extLst>
              <a:ext uri="{FF2B5EF4-FFF2-40B4-BE49-F238E27FC236}">
                <a16:creationId xmlns:a16="http://schemas.microsoft.com/office/drawing/2014/main" id="{51FB0607-C7BD-49C1-956D-B4F0706C3F85}"/>
              </a:ext>
            </a:extLst>
          </p:cNvPr>
          <p:cNvSpPr txBox="1">
            <a:spLocks/>
          </p:cNvSpPr>
          <p:nvPr/>
        </p:nvSpPr>
        <p:spPr>
          <a:xfrm>
            <a:off x="4987797" y="5178489"/>
            <a:ext cx="4465283" cy="55714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solidFill>
                  <a:schemeClr val="tx2"/>
                </a:solidFill>
              </a:rPr>
              <a:t>WMS | February 1st, 2023</a:t>
            </a:r>
          </a:p>
        </p:txBody>
      </p:sp>
    </p:spTree>
    <p:extLst>
      <p:ext uri="{BB962C8B-B14F-4D97-AF65-F5344CB8AC3E}">
        <p14:creationId xmlns:p14="http://schemas.microsoft.com/office/powerpoint/2010/main" val="2719171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69005F8-AF5E-4B16-AD4C-BAE34AABF6C8}"/>
              </a:ext>
            </a:extLst>
          </p:cNvPr>
          <p:cNvSpPr>
            <a:spLocks noGrp="1"/>
          </p:cNvSpPr>
          <p:nvPr>
            <p:ph type="title"/>
          </p:nvPr>
        </p:nvSpPr>
        <p:spPr/>
        <p:txBody>
          <a:bodyPr/>
          <a:lstStyle/>
          <a:p>
            <a:r>
              <a:rPr lang="en-US" dirty="0"/>
              <a:t>Summary</a:t>
            </a:r>
          </a:p>
        </p:txBody>
      </p:sp>
      <p:sp>
        <p:nvSpPr>
          <p:cNvPr id="5" name="Content Placeholder 4">
            <a:extLst>
              <a:ext uri="{FF2B5EF4-FFF2-40B4-BE49-F238E27FC236}">
                <a16:creationId xmlns:a16="http://schemas.microsoft.com/office/drawing/2014/main" id="{25CF49A9-FB44-4C9C-8713-7A09C2D0BB28}"/>
              </a:ext>
            </a:extLst>
          </p:cNvPr>
          <p:cNvSpPr>
            <a:spLocks noGrp="1"/>
          </p:cNvSpPr>
          <p:nvPr>
            <p:ph idx="1"/>
          </p:nvPr>
        </p:nvSpPr>
        <p:spPr/>
        <p:txBody>
          <a:bodyPr>
            <a:normAutofit/>
          </a:bodyPr>
          <a:lstStyle/>
          <a:p>
            <a:r>
              <a:rPr lang="en-US" sz="1800" dirty="0"/>
              <a:t>In response to requests from PUC Commissioners, ERCOT conducted an analysis to identify the 30, 60, and 100 "hours of highest reliability risk" for each year from 2019 to 2022 under various methods for identifying this risk. ERCOT evaluated the four following </a:t>
            </a:r>
            <a:r>
              <a:rPr lang="en-US" sz="1800" dirty="0">
                <a:hlinkClick r:id="rId3" action="ppaction://hlinkfile"/>
              </a:rPr>
              <a:t>methods for identifying the hours of highest reliability risk</a:t>
            </a:r>
            <a:r>
              <a:rPr lang="en-US" sz="1800" dirty="0"/>
              <a:t>: </a:t>
            </a:r>
          </a:p>
          <a:p>
            <a:pPr lvl="1"/>
            <a:r>
              <a:rPr lang="en-US" sz="1600" dirty="0"/>
              <a:t>"Peak Net Load" Method* = Load - Wind - Solar - Storage Injection </a:t>
            </a:r>
          </a:p>
          <a:p>
            <a:pPr lvl="1"/>
            <a:r>
              <a:rPr lang="en-US" sz="1600" dirty="0"/>
              <a:t>"Net Load" Method = Load - Wind - Solar </a:t>
            </a:r>
          </a:p>
          <a:p>
            <a:pPr lvl="1"/>
            <a:r>
              <a:rPr lang="en-US" sz="1600" dirty="0"/>
              <a:t>"Committed Capacity Margin" Method = Committed Capacity - Load </a:t>
            </a:r>
          </a:p>
          <a:p>
            <a:pPr lvl="1"/>
            <a:r>
              <a:rPr lang="en-US" sz="1600" dirty="0"/>
              <a:t>"Real Time Margin" Method = Committed Capacity - Load + Physical Responsive Capability from Load Resources </a:t>
            </a:r>
          </a:p>
          <a:p>
            <a:endParaRPr lang="en-US" sz="1800" dirty="0">
              <a:ea typeface="Calibri" panose="020F0502020204030204" pitchFamily="34" charset="0"/>
            </a:endParaRPr>
          </a:p>
          <a:p>
            <a:r>
              <a:rPr lang="en-US" sz="1800" dirty="0">
                <a:ea typeface="Calibri" panose="020F0502020204030204" pitchFamily="34" charset="0"/>
              </a:rPr>
              <a:t>The</a:t>
            </a:r>
            <a:r>
              <a:rPr lang="en-US" sz="1800" dirty="0">
                <a:effectLst/>
                <a:ea typeface="Calibri" panose="020F0502020204030204" pitchFamily="34" charset="0"/>
              </a:rPr>
              <a:t> primary observable impact of ESRs in the analysis </a:t>
            </a:r>
            <a:r>
              <a:rPr lang="en-US" sz="1800" dirty="0">
                <a:ea typeface="Calibri" panose="020F0502020204030204" pitchFamily="34" charset="0"/>
              </a:rPr>
              <a:t>was in the difference between the “Peak Net Load” and “Net Load” methods of measurement, given “Peak Net Load” treats ESRs as an intermittent resource </a:t>
            </a:r>
            <a:endParaRPr lang="en-US" sz="1800" i="1" dirty="0">
              <a:solidFill>
                <a:schemeClr val="accent1"/>
              </a:solidFill>
            </a:endParaRPr>
          </a:p>
        </p:txBody>
      </p:sp>
      <p:sp>
        <p:nvSpPr>
          <p:cNvPr id="3" name="TextBox 2">
            <a:extLst>
              <a:ext uri="{FF2B5EF4-FFF2-40B4-BE49-F238E27FC236}">
                <a16:creationId xmlns:a16="http://schemas.microsoft.com/office/drawing/2014/main" id="{39F24693-75E8-4AEF-8CAD-3BD485CC28AF}"/>
              </a:ext>
            </a:extLst>
          </p:cNvPr>
          <p:cNvSpPr txBox="1"/>
          <p:nvPr/>
        </p:nvSpPr>
        <p:spPr>
          <a:xfrm>
            <a:off x="2543175" y="6475818"/>
            <a:ext cx="9769474" cy="276999"/>
          </a:xfrm>
          <a:prstGeom prst="rect">
            <a:avLst/>
          </a:prstGeom>
          <a:noFill/>
        </p:spPr>
        <p:txBody>
          <a:bodyPr wrap="square" rtlCol="0">
            <a:spAutoFit/>
          </a:bodyPr>
          <a:lstStyle/>
          <a:p>
            <a:r>
              <a:rPr lang="en-US" sz="1200" dirty="0">
                <a:solidFill>
                  <a:schemeClr val="tx2"/>
                </a:solidFill>
              </a:rPr>
              <a:t>*Defined in the </a:t>
            </a:r>
            <a:r>
              <a:rPr lang="en-US" sz="1200" dirty="0">
                <a:solidFill>
                  <a:schemeClr val="tx2"/>
                </a:solidFill>
                <a:hlinkClick r:id="rId4"/>
              </a:rPr>
              <a:t>Assessment of Market Reform Options to Enhance Reliability of the ERCOT System E3 Report</a:t>
            </a:r>
            <a:endParaRPr lang="en-US" sz="1200" dirty="0">
              <a:solidFill>
                <a:schemeClr val="tx2"/>
              </a:solidFill>
            </a:endParaRPr>
          </a:p>
        </p:txBody>
      </p:sp>
    </p:spTree>
    <p:extLst>
      <p:ext uri="{BB962C8B-B14F-4D97-AF65-F5344CB8AC3E}">
        <p14:creationId xmlns:p14="http://schemas.microsoft.com/office/powerpoint/2010/main" val="533563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5E1AD-1C77-4CA7-8364-3DD1998A614D}"/>
              </a:ext>
            </a:extLst>
          </p:cNvPr>
          <p:cNvSpPr>
            <a:spLocks noGrp="1"/>
          </p:cNvSpPr>
          <p:nvPr>
            <p:ph type="title"/>
          </p:nvPr>
        </p:nvSpPr>
        <p:spPr/>
        <p:txBody>
          <a:bodyPr/>
          <a:lstStyle/>
          <a:p>
            <a:r>
              <a:rPr lang="en-US" dirty="0"/>
              <a:t>Data Example – 2022 ‘Peak Net Load’ vs. ‘Net Load’ (Top 5 Hours)</a:t>
            </a:r>
          </a:p>
        </p:txBody>
      </p:sp>
      <p:sp>
        <p:nvSpPr>
          <p:cNvPr id="4" name="Slide Number Placeholder 3">
            <a:extLst>
              <a:ext uri="{FF2B5EF4-FFF2-40B4-BE49-F238E27FC236}">
                <a16:creationId xmlns:a16="http://schemas.microsoft.com/office/drawing/2014/main" id="{E7FDAD55-055C-4594-89B1-FBCF43C4BD1D}"/>
              </a:ext>
            </a:extLst>
          </p:cNvPr>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5" name="Table 5">
            <a:extLst>
              <a:ext uri="{FF2B5EF4-FFF2-40B4-BE49-F238E27FC236}">
                <a16:creationId xmlns:a16="http://schemas.microsoft.com/office/drawing/2014/main" id="{6D26624B-2066-41A5-AE45-F0F4FD40528A}"/>
              </a:ext>
            </a:extLst>
          </p:cNvPr>
          <p:cNvGraphicFramePr>
            <a:graphicFrameLocks noGrp="1"/>
          </p:cNvGraphicFramePr>
          <p:nvPr>
            <p:extLst>
              <p:ext uri="{D42A27DB-BD31-4B8C-83A1-F6EECF244321}">
                <p14:modId xmlns:p14="http://schemas.microsoft.com/office/powerpoint/2010/main" val="688311305"/>
              </p:ext>
            </p:extLst>
          </p:nvPr>
        </p:nvGraphicFramePr>
        <p:xfrm>
          <a:off x="3048000" y="1650341"/>
          <a:ext cx="6096000" cy="259588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1537118684"/>
                    </a:ext>
                  </a:extLst>
                </a:gridCol>
                <a:gridCol w="1016000">
                  <a:extLst>
                    <a:ext uri="{9D8B030D-6E8A-4147-A177-3AD203B41FA5}">
                      <a16:colId xmlns:a16="http://schemas.microsoft.com/office/drawing/2014/main" val="4108658082"/>
                    </a:ext>
                  </a:extLst>
                </a:gridCol>
                <a:gridCol w="1016000">
                  <a:extLst>
                    <a:ext uri="{9D8B030D-6E8A-4147-A177-3AD203B41FA5}">
                      <a16:colId xmlns:a16="http://schemas.microsoft.com/office/drawing/2014/main" val="234442653"/>
                    </a:ext>
                  </a:extLst>
                </a:gridCol>
                <a:gridCol w="1016000">
                  <a:extLst>
                    <a:ext uri="{9D8B030D-6E8A-4147-A177-3AD203B41FA5}">
                      <a16:colId xmlns:a16="http://schemas.microsoft.com/office/drawing/2014/main" val="2105759874"/>
                    </a:ext>
                  </a:extLst>
                </a:gridCol>
                <a:gridCol w="1016000">
                  <a:extLst>
                    <a:ext uri="{9D8B030D-6E8A-4147-A177-3AD203B41FA5}">
                      <a16:colId xmlns:a16="http://schemas.microsoft.com/office/drawing/2014/main" val="1923942457"/>
                    </a:ext>
                  </a:extLst>
                </a:gridCol>
                <a:gridCol w="1016000">
                  <a:extLst>
                    <a:ext uri="{9D8B030D-6E8A-4147-A177-3AD203B41FA5}">
                      <a16:colId xmlns:a16="http://schemas.microsoft.com/office/drawing/2014/main" val="3252771515"/>
                    </a:ext>
                  </a:extLst>
                </a:gridCol>
              </a:tblGrid>
              <a:tr h="370840">
                <a:tc gridSpan="3">
                  <a:txBody>
                    <a:bodyPr/>
                    <a:lstStyle/>
                    <a:p>
                      <a:pPr algn="ctr"/>
                      <a:r>
                        <a:rPr lang="en-US" dirty="0"/>
                        <a:t>2022 ‘Peak Net Load’</a:t>
                      </a:r>
                    </a:p>
                  </a:txBody>
                  <a:tcPr/>
                </a:tc>
                <a:tc hMerge="1">
                  <a:txBody>
                    <a:bodyPr/>
                    <a:lstStyle/>
                    <a:p>
                      <a:endParaRPr lang="en-US" dirty="0"/>
                    </a:p>
                  </a:txBody>
                  <a:tcPr/>
                </a:tc>
                <a:tc hMerge="1">
                  <a:txBody>
                    <a:bodyPr/>
                    <a:lstStyle/>
                    <a:p>
                      <a:endParaRPr lang="en-US" dirty="0"/>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2022 ‘Net Load’</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141344532"/>
                  </a:ext>
                </a:extLst>
              </a:tr>
              <a:tr h="370840">
                <a:tc>
                  <a:txBody>
                    <a:bodyPr/>
                    <a:lstStyle/>
                    <a:p>
                      <a:pPr algn="ctr"/>
                      <a:r>
                        <a:rPr lang="en-US" sz="1800" b="1" kern="1200" dirty="0">
                          <a:solidFill>
                            <a:schemeClr val="lt1"/>
                          </a:solidFill>
                          <a:latin typeface="+mn-lt"/>
                          <a:ea typeface="+mn-ea"/>
                          <a:cs typeface="+mn-cs"/>
                        </a:rPr>
                        <a:t>Date</a:t>
                      </a:r>
                    </a:p>
                  </a:txBody>
                  <a:tcPr>
                    <a:solidFill>
                      <a:schemeClr val="accent1"/>
                    </a:solidFill>
                  </a:tcPr>
                </a:tc>
                <a:tc>
                  <a:txBody>
                    <a:bodyPr/>
                    <a:lstStyle/>
                    <a:p>
                      <a:pPr algn="ctr"/>
                      <a:r>
                        <a:rPr lang="en-US" sz="1800" b="1" kern="1200" dirty="0">
                          <a:solidFill>
                            <a:schemeClr val="lt1"/>
                          </a:solidFill>
                          <a:latin typeface="+mn-lt"/>
                          <a:ea typeface="+mn-ea"/>
                          <a:cs typeface="+mn-cs"/>
                        </a:rPr>
                        <a:t>HE</a:t>
                      </a:r>
                    </a:p>
                  </a:txBody>
                  <a:tcPr>
                    <a:solidFill>
                      <a:schemeClr val="accent1"/>
                    </a:solidFill>
                  </a:tcPr>
                </a:tc>
                <a:tc>
                  <a:txBody>
                    <a:bodyPr/>
                    <a:lstStyle/>
                    <a:p>
                      <a:pPr algn="ctr"/>
                      <a:r>
                        <a:rPr lang="en-US" sz="1800" b="1" kern="1200" dirty="0">
                          <a:solidFill>
                            <a:schemeClr val="lt1"/>
                          </a:solidFill>
                          <a:latin typeface="+mn-lt"/>
                          <a:ea typeface="+mn-ea"/>
                          <a:cs typeface="+mn-cs"/>
                        </a:rPr>
                        <a:t>Value</a:t>
                      </a:r>
                    </a:p>
                  </a:txBody>
                  <a:tcPr>
                    <a:solidFill>
                      <a:schemeClr val="accent1"/>
                    </a:solidFill>
                  </a:tcPr>
                </a:tc>
                <a:tc>
                  <a:txBody>
                    <a:bodyPr/>
                    <a:lstStyle/>
                    <a:p>
                      <a:pPr algn="ctr"/>
                      <a:r>
                        <a:rPr lang="en-US" sz="1800" b="1" kern="1200" dirty="0">
                          <a:solidFill>
                            <a:schemeClr val="lt1"/>
                          </a:solidFill>
                          <a:latin typeface="+mn-lt"/>
                          <a:ea typeface="+mn-ea"/>
                          <a:cs typeface="+mn-cs"/>
                        </a:rPr>
                        <a:t>Date</a:t>
                      </a:r>
                    </a:p>
                  </a:txBody>
                  <a:tcPr>
                    <a:solidFill>
                      <a:schemeClr val="accent1"/>
                    </a:solidFill>
                  </a:tcPr>
                </a:tc>
                <a:tc>
                  <a:txBody>
                    <a:bodyPr/>
                    <a:lstStyle/>
                    <a:p>
                      <a:pPr algn="ctr"/>
                      <a:r>
                        <a:rPr lang="en-US" sz="1800" b="1" kern="1200" dirty="0">
                          <a:solidFill>
                            <a:schemeClr val="lt1"/>
                          </a:solidFill>
                          <a:latin typeface="+mn-lt"/>
                          <a:ea typeface="+mn-ea"/>
                          <a:cs typeface="+mn-cs"/>
                        </a:rPr>
                        <a:t>HE</a:t>
                      </a:r>
                    </a:p>
                  </a:txBody>
                  <a:tcPr>
                    <a:solidFill>
                      <a:schemeClr val="accent1"/>
                    </a:solidFill>
                  </a:tcPr>
                </a:tc>
                <a:tc>
                  <a:txBody>
                    <a:bodyPr/>
                    <a:lstStyle/>
                    <a:p>
                      <a:pPr algn="ctr"/>
                      <a:r>
                        <a:rPr lang="en-US" sz="1800" b="1" kern="1200" dirty="0">
                          <a:solidFill>
                            <a:schemeClr val="lt1"/>
                          </a:solidFill>
                          <a:latin typeface="+mn-lt"/>
                          <a:ea typeface="+mn-ea"/>
                          <a:cs typeface="+mn-cs"/>
                        </a:rPr>
                        <a:t>Value</a:t>
                      </a:r>
                    </a:p>
                  </a:txBody>
                  <a:tcPr>
                    <a:solidFill>
                      <a:schemeClr val="accent1"/>
                    </a:solidFill>
                  </a:tcPr>
                </a:tc>
                <a:extLst>
                  <a:ext uri="{0D108BD9-81ED-4DB2-BD59-A6C34878D82A}">
                    <a16:rowId xmlns:a16="http://schemas.microsoft.com/office/drawing/2014/main" val="499798186"/>
                  </a:ext>
                </a:extLst>
              </a:tr>
              <a:tr h="370840">
                <a:tc>
                  <a:txBody>
                    <a:bodyPr/>
                    <a:lstStyle/>
                    <a:p>
                      <a:pPr algn="ctr" fontAlgn="b"/>
                      <a:r>
                        <a:rPr lang="en-US" sz="1200" u="none" strike="noStrike" dirty="0">
                          <a:effectLst/>
                        </a:rPr>
                        <a:t>Jul-09</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17</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65,184</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Jul-13</a:t>
                      </a:r>
                      <a:endParaRPr lang="en-US" sz="1200" b="0" i="0" u="none" strike="noStrike" dirty="0">
                        <a:solidFill>
                          <a:srgbClr val="000000"/>
                        </a:solidFill>
                        <a:effectLst/>
                        <a:latin typeface="Calibri" panose="020F0502020204030204" pitchFamily="34" charset="0"/>
                      </a:endParaRPr>
                    </a:p>
                  </a:txBody>
                  <a:tcPr marL="6799" marR="6799" marT="6799" marB="0" anchor="ctr"/>
                </a:tc>
                <a:tc>
                  <a:txBody>
                    <a:bodyPr/>
                    <a:lstStyle/>
                    <a:p>
                      <a:pPr algn="ctr" fontAlgn="b"/>
                      <a:r>
                        <a:rPr lang="en-US" sz="1200" u="none" strike="noStrike" dirty="0">
                          <a:effectLst/>
                        </a:rPr>
                        <a:t>16</a:t>
                      </a:r>
                      <a:endParaRPr lang="en-US" sz="1200" b="0" i="0" u="none" strike="noStrike" dirty="0">
                        <a:solidFill>
                          <a:srgbClr val="000000"/>
                        </a:solidFill>
                        <a:effectLst/>
                        <a:latin typeface="Calibri" panose="020F0502020204030204" pitchFamily="34" charset="0"/>
                      </a:endParaRPr>
                    </a:p>
                  </a:txBody>
                  <a:tcPr marL="6799" marR="6799" marT="6799" marB="0" anchor="ctr"/>
                </a:tc>
                <a:tc>
                  <a:txBody>
                    <a:bodyPr/>
                    <a:lstStyle/>
                    <a:p>
                      <a:pPr algn="ctr" fontAlgn="b"/>
                      <a:r>
                        <a:rPr lang="en-US" sz="1200" u="none" strike="noStrike" dirty="0">
                          <a:effectLst/>
                        </a:rPr>
                        <a:t>65,684</a:t>
                      </a:r>
                      <a:endParaRPr lang="en-US" sz="1200" b="0" i="0" u="none" strike="noStrike" dirty="0">
                        <a:solidFill>
                          <a:srgbClr val="000000"/>
                        </a:solidFill>
                        <a:effectLst/>
                        <a:latin typeface="Calibri" panose="020F0502020204030204" pitchFamily="34" charset="0"/>
                      </a:endParaRPr>
                    </a:p>
                  </a:txBody>
                  <a:tcPr marL="6799" marR="6799" marT="6799" marB="0" anchor="ctr"/>
                </a:tc>
                <a:extLst>
                  <a:ext uri="{0D108BD9-81ED-4DB2-BD59-A6C34878D82A}">
                    <a16:rowId xmlns:a16="http://schemas.microsoft.com/office/drawing/2014/main" val="3847411995"/>
                  </a:ext>
                </a:extLst>
              </a:tr>
              <a:tr h="370840">
                <a:tc>
                  <a:txBody>
                    <a:bodyPr/>
                    <a:lstStyle/>
                    <a:p>
                      <a:pPr algn="ctr" fontAlgn="b"/>
                      <a:r>
                        <a:rPr lang="en-US" sz="1200" u="none" strike="noStrike" dirty="0">
                          <a:effectLst/>
                        </a:rPr>
                        <a:t>Jul-10</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20</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65,125</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Jul-09</a:t>
                      </a:r>
                      <a:endParaRPr lang="en-US" sz="1200" b="0" i="0" u="none" strike="noStrike" dirty="0">
                        <a:solidFill>
                          <a:srgbClr val="000000"/>
                        </a:solidFill>
                        <a:effectLst/>
                        <a:latin typeface="Calibri" panose="020F0502020204030204" pitchFamily="34" charset="0"/>
                      </a:endParaRPr>
                    </a:p>
                  </a:txBody>
                  <a:tcPr marL="6799" marR="6799" marT="6799" marB="0" anchor="ctr"/>
                </a:tc>
                <a:tc>
                  <a:txBody>
                    <a:bodyPr/>
                    <a:lstStyle/>
                    <a:p>
                      <a:pPr algn="ctr" fontAlgn="b"/>
                      <a:r>
                        <a:rPr lang="en-US" sz="1200" u="none" strike="noStrike">
                          <a:effectLst/>
                        </a:rPr>
                        <a:t>17</a:t>
                      </a:r>
                      <a:endParaRPr lang="en-US" sz="1200" b="0" i="0" u="none" strike="noStrike">
                        <a:solidFill>
                          <a:srgbClr val="000000"/>
                        </a:solidFill>
                        <a:effectLst/>
                        <a:latin typeface="Calibri" panose="020F0502020204030204" pitchFamily="34" charset="0"/>
                      </a:endParaRPr>
                    </a:p>
                  </a:txBody>
                  <a:tcPr marL="6799" marR="6799" marT="6799" marB="0" anchor="ctr"/>
                </a:tc>
                <a:tc>
                  <a:txBody>
                    <a:bodyPr/>
                    <a:lstStyle/>
                    <a:p>
                      <a:pPr algn="ctr" fontAlgn="b"/>
                      <a:r>
                        <a:rPr lang="en-US" sz="1200" u="none" strike="noStrike" dirty="0">
                          <a:effectLst/>
                        </a:rPr>
                        <a:t>65,458</a:t>
                      </a:r>
                      <a:endParaRPr lang="en-US" sz="1200" b="0" i="0" u="none" strike="noStrike" dirty="0">
                        <a:solidFill>
                          <a:srgbClr val="000000"/>
                        </a:solidFill>
                        <a:effectLst/>
                        <a:latin typeface="Calibri" panose="020F0502020204030204" pitchFamily="34" charset="0"/>
                      </a:endParaRPr>
                    </a:p>
                  </a:txBody>
                  <a:tcPr marL="6799" marR="6799" marT="6799" marB="0" anchor="ctr"/>
                </a:tc>
                <a:extLst>
                  <a:ext uri="{0D108BD9-81ED-4DB2-BD59-A6C34878D82A}">
                    <a16:rowId xmlns:a16="http://schemas.microsoft.com/office/drawing/2014/main" val="2723533769"/>
                  </a:ext>
                </a:extLst>
              </a:tr>
              <a:tr h="370840">
                <a:tc>
                  <a:txBody>
                    <a:bodyPr/>
                    <a:lstStyle/>
                    <a:p>
                      <a:pPr algn="ctr" fontAlgn="b"/>
                      <a:r>
                        <a:rPr lang="en-US" sz="1200" u="none" strike="noStrike" dirty="0">
                          <a:effectLst/>
                        </a:rPr>
                        <a:t>Jul-13</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16</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65,104</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Jul-13</a:t>
                      </a:r>
                      <a:endParaRPr lang="en-US" sz="1200" b="0" i="0" u="none" strike="noStrike" dirty="0">
                        <a:solidFill>
                          <a:srgbClr val="000000"/>
                        </a:solidFill>
                        <a:effectLst/>
                        <a:latin typeface="Calibri" panose="020F0502020204030204" pitchFamily="34" charset="0"/>
                      </a:endParaRPr>
                    </a:p>
                  </a:txBody>
                  <a:tcPr marL="6799" marR="6799" marT="6799" marB="0" anchor="ctr"/>
                </a:tc>
                <a:tc>
                  <a:txBody>
                    <a:bodyPr/>
                    <a:lstStyle/>
                    <a:p>
                      <a:pPr algn="ctr" fontAlgn="b"/>
                      <a:r>
                        <a:rPr lang="en-US" sz="1200" u="none" strike="noStrike">
                          <a:effectLst/>
                        </a:rPr>
                        <a:t>17</a:t>
                      </a:r>
                      <a:endParaRPr lang="en-US" sz="1200" b="0" i="0" u="none" strike="noStrike">
                        <a:solidFill>
                          <a:srgbClr val="000000"/>
                        </a:solidFill>
                        <a:effectLst/>
                        <a:latin typeface="Calibri" panose="020F0502020204030204" pitchFamily="34" charset="0"/>
                      </a:endParaRPr>
                    </a:p>
                  </a:txBody>
                  <a:tcPr marL="6799" marR="6799" marT="6799" marB="0" anchor="ctr"/>
                </a:tc>
                <a:tc>
                  <a:txBody>
                    <a:bodyPr/>
                    <a:lstStyle/>
                    <a:p>
                      <a:pPr algn="ctr" fontAlgn="b"/>
                      <a:r>
                        <a:rPr lang="en-US" sz="1200" u="none" strike="noStrike" dirty="0">
                          <a:effectLst/>
                        </a:rPr>
                        <a:t>65,265</a:t>
                      </a:r>
                      <a:endParaRPr lang="en-US" sz="1200" b="0" i="0" u="none" strike="noStrike" dirty="0">
                        <a:solidFill>
                          <a:srgbClr val="000000"/>
                        </a:solidFill>
                        <a:effectLst/>
                        <a:latin typeface="Calibri" panose="020F0502020204030204" pitchFamily="34" charset="0"/>
                      </a:endParaRPr>
                    </a:p>
                  </a:txBody>
                  <a:tcPr marL="6799" marR="6799" marT="6799" marB="0" anchor="ctr"/>
                </a:tc>
                <a:extLst>
                  <a:ext uri="{0D108BD9-81ED-4DB2-BD59-A6C34878D82A}">
                    <a16:rowId xmlns:a16="http://schemas.microsoft.com/office/drawing/2014/main" val="3386245402"/>
                  </a:ext>
                </a:extLst>
              </a:tr>
              <a:tr h="370840">
                <a:tc>
                  <a:txBody>
                    <a:bodyPr/>
                    <a:lstStyle/>
                    <a:p>
                      <a:pPr algn="ctr" fontAlgn="b"/>
                      <a:r>
                        <a:rPr lang="en-US" sz="1200" u="none" strike="noStrike" dirty="0">
                          <a:effectLst/>
                        </a:rPr>
                        <a:t>Jul-13</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a:effectLst/>
                        </a:rPr>
                        <a:t>17</a:t>
                      </a:r>
                      <a:endParaRPr lang="en-US" sz="1200" b="0" i="0" u="none" strike="noStrike">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65,079</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Jul-10</a:t>
                      </a:r>
                      <a:endParaRPr lang="en-US" sz="1200" b="0" i="0" u="none" strike="noStrike" dirty="0">
                        <a:solidFill>
                          <a:srgbClr val="000000"/>
                        </a:solidFill>
                        <a:effectLst/>
                        <a:latin typeface="Calibri" panose="020F0502020204030204" pitchFamily="34" charset="0"/>
                      </a:endParaRPr>
                    </a:p>
                  </a:txBody>
                  <a:tcPr marL="6799" marR="6799" marT="6799" marB="0" anchor="ctr"/>
                </a:tc>
                <a:tc>
                  <a:txBody>
                    <a:bodyPr/>
                    <a:lstStyle/>
                    <a:p>
                      <a:pPr algn="ctr" fontAlgn="b"/>
                      <a:r>
                        <a:rPr lang="en-US" sz="1200" u="none" strike="noStrike">
                          <a:effectLst/>
                        </a:rPr>
                        <a:t>20</a:t>
                      </a:r>
                      <a:endParaRPr lang="en-US" sz="1200" b="0" i="0" u="none" strike="noStrike">
                        <a:solidFill>
                          <a:srgbClr val="000000"/>
                        </a:solidFill>
                        <a:effectLst/>
                        <a:latin typeface="Calibri" panose="020F0502020204030204" pitchFamily="34" charset="0"/>
                      </a:endParaRPr>
                    </a:p>
                  </a:txBody>
                  <a:tcPr marL="6799" marR="6799" marT="6799" marB="0" anchor="ctr"/>
                </a:tc>
                <a:tc>
                  <a:txBody>
                    <a:bodyPr/>
                    <a:lstStyle/>
                    <a:p>
                      <a:pPr algn="ctr" fontAlgn="b"/>
                      <a:r>
                        <a:rPr lang="en-US" sz="1200" u="none" strike="noStrike" dirty="0">
                          <a:effectLst/>
                        </a:rPr>
                        <a:t>65,259</a:t>
                      </a:r>
                      <a:endParaRPr lang="en-US" sz="1200" b="0" i="0" u="none" strike="noStrike" dirty="0">
                        <a:solidFill>
                          <a:srgbClr val="000000"/>
                        </a:solidFill>
                        <a:effectLst/>
                        <a:latin typeface="Calibri" panose="020F0502020204030204" pitchFamily="34" charset="0"/>
                      </a:endParaRPr>
                    </a:p>
                  </a:txBody>
                  <a:tcPr marL="6799" marR="6799" marT="6799" marB="0" anchor="ctr"/>
                </a:tc>
                <a:extLst>
                  <a:ext uri="{0D108BD9-81ED-4DB2-BD59-A6C34878D82A}">
                    <a16:rowId xmlns:a16="http://schemas.microsoft.com/office/drawing/2014/main" val="3797305282"/>
                  </a:ext>
                </a:extLst>
              </a:tr>
              <a:tr h="370840">
                <a:tc>
                  <a:txBody>
                    <a:bodyPr/>
                    <a:lstStyle/>
                    <a:p>
                      <a:pPr algn="ctr" fontAlgn="b"/>
                      <a:r>
                        <a:rPr lang="en-US" sz="1200" u="none" strike="noStrike" dirty="0">
                          <a:effectLst/>
                        </a:rPr>
                        <a:t>Jul-13</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18</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64,963</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Jul-13</a:t>
                      </a:r>
                      <a:endParaRPr lang="en-US" sz="1200" b="0" i="0" u="none" strike="noStrike" dirty="0">
                        <a:solidFill>
                          <a:srgbClr val="000000"/>
                        </a:solidFill>
                        <a:effectLst/>
                        <a:latin typeface="Calibri" panose="020F0502020204030204" pitchFamily="34" charset="0"/>
                      </a:endParaRPr>
                    </a:p>
                  </a:txBody>
                  <a:tcPr marL="6799" marR="6799" marT="6799" marB="0" anchor="ctr"/>
                </a:tc>
                <a:tc>
                  <a:txBody>
                    <a:bodyPr/>
                    <a:lstStyle/>
                    <a:p>
                      <a:pPr algn="ctr" fontAlgn="b"/>
                      <a:r>
                        <a:rPr lang="en-US" sz="1200" u="none" strike="noStrike">
                          <a:effectLst/>
                        </a:rPr>
                        <a:t>18</a:t>
                      </a:r>
                      <a:endParaRPr lang="en-US" sz="1200" b="0" i="0" u="none" strike="noStrike">
                        <a:solidFill>
                          <a:srgbClr val="000000"/>
                        </a:solidFill>
                        <a:effectLst/>
                        <a:latin typeface="Calibri" panose="020F0502020204030204" pitchFamily="34" charset="0"/>
                      </a:endParaRPr>
                    </a:p>
                  </a:txBody>
                  <a:tcPr marL="6799" marR="6799" marT="6799" marB="0" anchor="ctr"/>
                </a:tc>
                <a:tc>
                  <a:txBody>
                    <a:bodyPr/>
                    <a:lstStyle/>
                    <a:p>
                      <a:pPr algn="ctr" fontAlgn="b"/>
                      <a:r>
                        <a:rPr lang="en-US" sz="1200" u="none" strike="noStrike" dirty="0">
                          <a:effectLst/>
                        </a:rPr>
                        <a:t>65,053</a:t>
                      </a:r>
                      <a:endParaRPr lang="en-US" sz="1200" b="0" i="0" u="none" strike="noStrike" dirty="0">
                        <a:solidFill>
                          <a:srgbClr val="000000"/>
                        </a:solidFill>
                        <a:effectLst/>
                        <a:latin typeface="Calibri" panose="020F0502020204030204" pitchFamily="34" charset="0"/>
                      </a:endParaRPr>
                    </a:p>
                  </a:txBody>
                  <a:tcPr marL="6799" marR="6799" marT="6799" marB="0" anchor="ctr"/>
                </a:tc>
                <a:extLst>
                  <a:ext uri="{0D108BD9-81ED-4DB2-BD59-A6C34878D82A}">
                    <a16:rowId xmlns:a16="http://schemas.microsoft.com/office/drawing/2014/main" val="2904391976"/>
                  </a:ext>
                </a:extLst>
              </a:tr>
            </a:tbl>
          </a:graphicData>
        </a:graphic>
      </p:graphicFrame>
      <p:sp>
        <p:nvSpPr>
          <p:cNvPr id="6" name="Rectangle 5">
            <a:extLst>
              <a:ext uri="{FF2B5EF4-FFF2-40B4-BE49-F238E27FC236}">
                <a16:creationId xmlns:a16="http://schemas.microsoft.com/office/drawing/2014/main" id="{40705B1F-47F6-4A1A-89DD-CE195C4102A1}"/>
              </a:ext>
            </a:extLst>
          </p:cNvPr>
          <p:cNvSpPr/>
          <p:nvPr/>
        </p:nvSpPr>
        <p:spPr>
          <a:xfrm>
            <a:off x="3048000" y="3176047"/>
            <a:ext cx="2932014" cy="32368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FFFDA2A1-A643-4350-8F22-311E7C6ADE62}"/>
              </a:ext>
            </a:extLst>
          </p:cNvPr>
          <p:cNvSpPr/>
          <p:nvPr/>
        </p:nvSpPr>
        <p:spPr>
          <a:xfrm>
            <a:off x="6146800" y="2369840"/>
            <a:ext cx="2970677" cy="32368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486A389-891A-429C-8398-9DC151066BF7}"/>
              </a:ext>
            </a:extLst>
          </p:cNvPr>
          <p:cNvSpPr/>
          <p:nvPr/>
        </p:nvSpPr>
        <p:spPr>
          <a:xfrm>
            <a:off x="3048000" y="2408195"/>
            <a:ext cx="2932014" cy="323681"/>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6982AFFA-7759-4895-9E74-F80322BE501D}"/>
              </a:ext>
            </a:extLst>
          </p:cNvPr>
          <p:cNvSpPr/>
          <p:nvPr/>
        </p:nvSpPr>
        <p:spPr>
          <a:xfrm>
            <a:off x="6146800" y="2794134"/>
            <a:ext cx="2970676" cy="323681"/>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50852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492EDDC-6CA3-4A70-B8B1-67DEE0902BFB}"/>
              </a:ext>
            </a:extLst>
          </p:cNvPr>
          <p:cNvSpPr>
            <a:spLocks noGrp="1"/>
          </p:cNvSpPr>
          <p:nvPr>
            <p:ph type="ctrTitle"/>
          </p:nvPr>
        </p:nvSpPr>
        <p:spPr/>
        <p:txBody>
          <a:bodyPr/>
          <a:lstStyle/>
          <a:p>
            <a:r>
              <a:rPr lang="en-US" dirty="0"/>
              <a:t>Questions?</a:t>
            </a:r>
          </a:p>
        </p:txBody>
      </p:sp>
      <p:sp>
        <p:nvSpPr>
          <p:cNvPr id="6" name="Subtitle 5">
            <a:extLst>
              <a:ext uri="{FF2B5EF4-FFF2-40B4-BE49-F238E27FC236}">
                <a16:creationId xmlns:a16="http://schemas.microsoft.com/office/drawing/2014/main" id="{DBE5F16E-2CD6-4310-8034-1329B28D9BFE}"/>
              </a:ext>
            </a:extLst>
          </p:cNvPr>
          <p:cNvSpPr>
            <a:spLocks noGrp="1"/>
          </p:cNvSpPr>
          <p:nvPr>
            <p:ph type="subTitle" idx="1"/>
          </p:nvPr>
        </p:nvSpPr>
        <p:spPr/>
        <p:txBody>
          <a:bodyPr/>
          <a:lstStyle/>
          <a:p>
            <a:endParaRPr lang="en-US"/>
          </a:p>
        </p:txBody>
      </p:sp>
      <p:sp>
        <p:nvSpPr>
          <p:cNvPr id="4" name="Slide Number Placeholder 3">
            <a:extLst>
              <a:ext uri="{FF2B5EF4-FFF2-40B4-BE49-F238E27FC236}">
                <a16:creationId xmlns:a16="http://schemas.microsoft.com/office/drawing/2014/main" id="{0A2FD12D-7FAE-426D-8D03-41F444B84759}"/>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2634250019"/>
      </p:ext>
    </p:extLst>
  </p:cSld>
  <p:clrMapOvr>
    <a:masterClrMapping/>
  </p:clrMapOvr>
</p:sld>
</file>

<file path=ppt/theme/theme1.xml><?xml version="1.0" encoding="utf-8"?>
<a:theme xmlns:a="http://schemas.openxmlformats.org/drawingml/2006/main" name="ConfidentialPPT">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fidentialPPT" id="{6DEA48DC-C807-4E5A-BCE5-43BFA8A600A3}" vid="{C91BC990-AF49-4E1B-8A77-07FA8136C1AF}"/>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532</TotalTime>
  <Words>270</Words>
  <Application>Microsoft Office PowerPoint</Application>
  <PresentationFormat>Widescreen</PresentationFormat>
  <Paragraphs>57</Paragraphs>
  <Slides>4</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ConfidentialPPT</vt:lpstr>
      <vt:lpstr>Office Theme</vt:lpstr>
      <vt:lpstr>ERCOT Analysis of Different Methods for Identifying Hours of Highest Reliability Risk</vt:lpstr>
      <vt:lpstr>Summary</vt:lpstr>
      <vt:lpstr>Data Example – 2022 ‘Peak Net Load’ vs. ‘Net Load’ (Top 5 Hours)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of ESRs on ERCOT’s Margin Analysis for PUC</dc:title>
  <dc:creator>Vermillion, Brandt</dc:creator>
  <cp:lastModifiedBy>Hinojosa, Luis</cp:lastModifiedBy>
  <cp:revision>17</cp:revision>
  <dcterms:created xsi:type="dcterms:W3CDTF">2023-01-27T16:57:40Z</dcterms:created>
  <dcterms:modified xsi:type="dcterms:W3CDTF">2023-01-31T06:55:38Z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2023-01-27T16:57:40Z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b52d2edb-21e3-4c6c-af23-64cdc295e89d</vt:lpwstr>
  </property>
  <property fmtid="{D5CDD505-2E9C-101B-9397-08002B2CF9AE}" pid="8" name="MSIP_Label_7084cbda-52b8-46fb-a7b7-cb5bd465ed85_ContentBits">
    <vt:lpwstr>0</vt:lpwstr>
  </property>
</Properties>
</file>