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E982D-89F0-18D3-5CCA-21A166FC6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3267F-2C25-6221-E28B-7AADC7CEB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4F6BE-DBF3-EE1C-ABB2-8EBA2E366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ADC4F-5248-193F-B56B-B8566BF49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1DC86-E7B1-0056-0662-644180A5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0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F9691-8714-FFAC-D17D-31E39AC4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D4B14-4D9B-BD4D-3C1C-C00401F31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28838-5C01-D92D-A82A-94EE512E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88CCC-CC87-485F-9117-386815F3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D5EFB-ED72-DE38-76F0-E55326B6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6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AF1A6-C3A9-5484-099A-2DDE976BE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B478A-8B38-1830-61B0-8C0245E24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D7EF3-2B92-4F65-A796-0D6A733C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CEE85-684C-0DE2-9C8A-0DDA7A86F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60F6E-62C8-6C57-97C2-710BD7C48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4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2FAB0-C47D-D5D8-E54F-BA3CC00C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A1B3B-94A9-DDEF-2CE3-4ECBB798C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CF706-6556-C7CD-81E5-EBA71C5A8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FC6AC-9A8E-86F6-36FF-FED5681B5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3B9B4-5863-8294-F3E7-6690105F8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0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A5DA9-89E7-7B44-38F7-26E9B7D7E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EDCEC-E837-DA35-F6D9-80F503AAF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7989D-C4AD-D831-F308-1F1F76EE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22B29-6398-2B6E-CBA3-55F1A34D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738CF-78C0-1587-2D4F-CE30EC35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8840-5B22-2C7B-6E7F-ED6F71C61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3F2D8-CDDB-28DA-7CA5-140AE84DD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04528-2C8D-631A-E5B5-51C3E91FA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9244B-DE9A-85D6-FBF1-A378952F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A7FF2-640C-05EB-115B-4212A361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B62D1-D49A-A4DF-53F2-D2B6D305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637B8-B46A-E485-8CA5-47D39975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8AF33-BFC9-7764-ECFB-FA537A840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A96F0F-89BD-47CC-0306-DAD69800C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4FAD4-3071-D044-D096-25018FDC1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7FC6-E804-9DC2-EBBA-039DD377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641431-ABEB-D0D8-4B34-608A18E44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D79D27-CB89-C343-1E0A-458168E1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028699-7921-5DA4-19A7-9A2AA412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2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1006-5341-ADF8-3841-96F83693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7F11A-DE77-ABCD-F1FB-725B2B368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E78EE-891B-7C2C-96EC-CE9FD3D2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D3546-DB88-3D76-833A-E150560B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4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953C5-3C18-8F7E-80EF-38F225A36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23610-83C5-D7AD-B597-F417137B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2C79D9-1270-F269-F299-8197F2EA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2E8B4-4054-93D2-0FE2-A4DABDD18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43C8B-210E-D7BF-068A-DB9BEC3CB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83A860-45A4-0DCD-A3A2-0A7940DBA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767E0-DF55-189A-E99D-376AAFF8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F69D6-4297-DDE4-ED2F-930D270C2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3B00D-77BD-7A61-2B07-46F644AD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2450-C029-343E-F2FA-0313A258B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309006-AAAF-C9E3-87CB-E6545BF36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55BE7C-7399-11BF-13CC-3637729EA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CCC20-E115-EF01-3BE4-2964B2F0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40A9C-D13C-7952-84AC-F54676BD2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5850-0D0B-2E0B-F67E-29628AD0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7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1DBB85-A733-8F08-BC7F-9D318AB6B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9B9DC-7E3E-68C9-8994-516995A9A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40505-E5EC-C88D-2A20-6FD1AFB52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8BE36-0EE0-42A3-9989-36C2393FCC0C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E614-0FDD-8B60-72EF-B4C6BA1B5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A1D9D-7756-300E-5505-1A90487BC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EF958-F38B-43C2-B7D4-0B9B3ED6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7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90D99F-67EA-6C2E-F5DA-8357F4E9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for Value of Credits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065007-E302-2373-E3D4-E83406C3A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/>
              <a:t>John Packard</a:t>
            </a:r>
          </a:p>
          <a:p>
            <a:pPr marL="457200" lvl="1" indent="0">
              <a:buNone/>
            </a:pPr>
            <a:r>
              <a:rPr lang="en-US" dirty="0"/>
              <a:t>South Texas Electric Cooperative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4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90D99F-67EA-6C2E-F5DA-8357F4E9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for Value of Credits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065007-E302-2373-E3D4-E83406C3A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Energy offer curve</a:t>
            </a:r>
          </a:p>
          <a:p>
            <a:pPr lvl="1"/>
            <a:r>
              <a:rPr lang="en-US" dirty="0"/>
              <a:t>Ideally would capture cost in energy offer curve</a:t>
            </a:r>
          </a:p>
          <a:p>
            <a:pPr lvl="1"/>
            <a:r>
              <a:rPr lang="en-US" dirty="0"/>
              <a:t>Not practical if credits are not available (i.e. can’t be bought at any price)</a:t>
            </a:r>
          </a:p>
          <a:p>
            <a:pPr lvl="1"/>
            <a:r>
              <a:rPr lang="en-US" dirty="0"/>
              <a:t>NOx credit procurement needs may not be known until later in the NOx season (dependent on ERCOT dispatch)</a:t>
            </a:r>
          </a:p>
          <a:p>
            <a:pPr lvl="2"/>
            <a:r>
              <a:rPr lang="en-US" dirty="0"/>
              <a:t>Difficult, if not impossible to include in the energy offer curve</a:t>
            </a:r>
          </a:p>
          <a:p>
            <a:pPr lvl="2"/>
            <a:r>
              <a:rPr lang="en-US" dirty="0"/>
              <a:t>How to account for in verifiable costs</a:t>
            </a:r>
            <a:r>
              <a:rPr lang="en-US"/>
              <a:t>? </a:t>
            </a:r>
          </a:p>
          <a:p>
            <a:pPr lvl="2"/>
            <a:r>
              <a:rPr lang="en-US"/>
              <a:t>RUC </a:t>
            </a:r>
            <a:r>
              <a:rPr lang="en-US" dirty="0"/>
              <a:t>Selection</a:t>
            </a:r>
          </a:p>
          <a:p>
            <a:pPr lvl="1"/>
            <a:r>
              <a:rPr lang="en-US" dirty="0"/>
              <a:t>Resources plan to operate to maximize credit availability; should not be penalized for ERCOT out of market actions</a:t>
            </a:r>
          </a:p>
          <a:p>
            <a:pPr lvl="1"/>
            <a:r>
              <a:rPr lang="en-US" dirty="0"/>
              <a:t>Lack of available NOx credits – exclude the Resources entirely from RUC?</a:t>
            </a:r>
          </a:p>
          <a:p>
            <a:pPr lvl="1"/>
            <a:r>
              <a:rPr lang="en-US" dirty="0"/>
              <a:t>Modify the RUC engine &amp; Operator selection processes to make affected Resources less attractive</a:t>
            </a:r>
          </a:p>
          <a:p>
            <a:pPr lvl="1"/>
            <a:r>
              <a:rPr lang="en-US" dirty="0"/>
              <a:t>Potential negative financial impact to Resource if early season RUCs inhibit operation later in the summer without opportunity for recovery of NOx credit purchases</a:t>
            </a:r>
          </a:p>
        </p:txBody>
      </p:sp>
    </p:spTree>
    <p:extLst>
      <p:ext uri="{BB962C8B-B14F-4D97-AF65-F5344CB8AC3E}">
        <p14:creationId xmlns:p14="http://schemas.microsoft.com/office/powerpoint/2010/main" val="137551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90D99F-67EA-6C2E-F5DA-8357F4E9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for Value of Credits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065007-E302-2373-E3D4-E83406C3A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Offer Mitigation</a:t>
            </a:r>
          </a:p>
          <a:p>
            <a:pPr lvl="1"/>
            <a:r>
              <a:rPr lang="en-US" dirty="0"/>
              <a:t>Potential Options</a:t>
            </a:r>
          </a:p>
          <a:p>
            <a:pPr lvl="2"/>
            <a:r>
              <a:rPr lang="en-US" dirty="0"/>
              <a:t>Eliminate offer mitigation for affected units</a:t>
            </a:r>
          </a:p>
          <a:p>
            <a:pPr lvl="2"/>
            <a:r>
              <a:rPr lang="en-US" dirty="0"/>
              <a:t>Multiplier for mitigated offer cap for </a:t>
            </a:r>
            <a:r>
              <a:rPr lang="en-US"/>
              <a:t>affected units</a:t>
            </a:r>
            <a:endParaRPr lang="en-US" dirty="0"/>
          </a:p>
          <a:p>
            <a:r>
              <a:rPr lang="en-US" dirty="0"/>
              <a:t>Make-whole</a:t>
            </a:r>
          </a:p>
          <a:p>
            <a:pPr lvl="1"/>
            <a:r>
              <a:rPr lang="en-US" dirty="0"/>
              <a:t>Make-whole process should exist for Resources subject to RUC or dispatch when mitigated</a:t>
            </a:r>
          </a:p>
          <a:p>
            <a:pPr lvl="1"/>
            <a:r>
              <a:rPr lang="en-US" dirty="0"/>
              <a:t>Dispute based process</a:t>
            </a:r>
          </a:p>
          <a:p>
            <a:pPr lvl="1"/>
            <a:r>
              <a:rPr lang="en-US" dirty="0"/>
              <a:t>Submission and verification of NOx credit purchases</a:t>
            </a:r>
          </a:p>
          <a:p>
            <a:pPr lvl="1"/>
            <a:r>
              <a:rPr lang="en-US" dirty="0"/>
              <a:t>Uplifted to market on Load Ratio Share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15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4196</TotalTime>
  <Words>212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Accounting for Value of Credits</vt:lpstr>
      <vt:lpstr>Accounting for Value of Credits</vt:lpstr>
      <vt:lpstr>Accounting for Value of 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for Value of Credits</dc:title>
  <dc:creator>Clif Lange</dc:creator>
  <cp:lastModifiedBy>Clifton, Suzy</cp:lastModifiedBy>
  <cp:revision>3</cp:revision>
  <dcterms:created xsi:type="dcterms:W3CDTF">2023-01-27T20:42:38Z</dcterms:created>
  <dcterms:modified xsi:type="dcterms:W3CDTF">2023-01-30T20:44:07Z</dcterms:modified>
</cp:coreProperties>
</file>