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4"/>
    <p:sldMasterId id="2147483648" r:id="rId5"/>
  </p:sldMasterIdLst>
  <p:notesMasterIdLst>
    <p:notesMasterId r:id="rId16"/>
  </p:notesMasterIdLst>
  <p:handoutMasterIdLst>
    <p:handoutMasterId r:id="rId17"/>
  </p:handoutMasterIdLst>
  <p:sldIdLst>
    <p:sldId id="338" r:id="rId6"/>
    <p:sldId id="312" r:id="rId7"/>
    <p:sldId id="313" r:id="rId8"/>
    <p:sldId id="318" r:id="rId9"/>
    <p:sldId id="317" r:id="rId10"/>
    <p:sldId id="319" r:id="rId11"/>
    <p:sldId id="320" r:id="rId12"/>
    <p:sldId id="315" r:id="rId13"/>
    <p:sldId id="6477" r:id="rId14"/>
    <p:sldId id="30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A37B26-FF12-4482-AE0C-EDC1C7E53E5F}" v="1" dt="2023-01-30T23:41:00.1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5" autoAdjust="0"/>
  </p:normalViewPr>
  <p:slideViewPr>
    <p:cSldViewPr showGuides="1">
      <p:cViewPr varScale="1">
        <p:scale>
          <a:sx n="106" d="100"/>
          <a:sy n="106" d="100"/>
        </p:scale>
        <p:origin x="114" y="1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F4A37B26-FF12-4482-AE0C-EDC1C7E53E5F}"/>
    <pc:docChg chg="undo custSel delSld modSld">
      <pc:chgData name="Solis, Stephen" userId="4217e5b7-af20-42de-818f-e9ca39127043" providerId="ADAL" clId="{F4A37B26-FF12-4482-AE0C-EDC1C7E53E5F}" dt="2023-01-30T23:41:00.156" v="132"/>
      <pc:docMkLst>
        <pc:docMk/>
      </pc:docMkLst>
      <pc:sldChg chg="modSp mod">
        <pc:chgData name="Solis, Stephen" userId="4217e5b7-af20-42de-818f-e9ca39127043" providerId="ADAL" clId="{F4A37B26-FF12-4482-AE0C-EDC1C7E53E5F}" dt="2023-01-24T23:29:56.244" v="124" actId="20577"/>
        <pc:sldMkLst>
          <pc:docMk/>
          <pc:sldMk cId="1352130839" sldId="315"/>
        </pc:sldMkLst>
        <pc:spChg chg="mod">
          <ac:chgData name="Solis, Stephen" userId="4217e5b7-af20-42de-818f-e9ca39127043" providerId="ADAL" clId="{F4A37B26-FF12-4482-AE0C-EDC1C7E53E5F}" dt="2023-01-24T23:29:56.244" v="124" actId="20577"/>
          <ac:spMkLst>
            <pc:docMk/>
            <pc:sldMk cId="1352130839" sldId="315"/>
            <ac:spMk id="3" creationId="{E6FCAF9B-6894-4651-BD39-8C5FFB76D431}"/>
          </ac:spMkLst>
        </pc:spChg>
      </pc:sldChg>
      <pc:sldChg chg="addSp delSp mod">
        <pc:chgData name="Solis, Stephen" userId="4217e5b7-af20-42de-818f-e9ca39127043" providerId="ADAL" clId="{F4A37B26-FF12-4482-AE0C-EDC1C7E53E5F}" dt="2023-01-30T23:41:00.156" v="132"/>
        <pc:sldMkLst>
          <pc:docMk/>
          <pc:sldMk cId="1645214782" sldId="319"/>
        </pc:sldMkLst>
        <pc:picChg chg="add">
          <ac:chgData name="Solis, Stephen" userId="4217e5b7-af20-42de-818f-e9ca39127043" providerId="ADAL" clId="{F4A37B26-FF12-4482-AE0C-EDC1C7E53E5F}" dt="2023-01-30T23:41:00.156" v="132"/>
          <ac:picMkLst>
            <pc:docMk/>
            <pc:sldMk cId="1645214782" sldId="319"/>
            <ac:picMk id="2" creationId="{F80ACD83-4897-E52D-632E-0EE3FBEAB891}"/>
          </ac:picMkLst>
        </pc:picChg>
        <pc:picChg chg="del">
          <ac:chgData name="Solis, Stephen" userId="4217e5b7-af20-42de-818f-e9ca39127043" providerId="ADAL" clId="{F4A37B26-FF12-4482-AE0C-EDC1C7E53E5F}" dt="2023-01-30T23:40:57.320" v="131" actId="478"/>
          <ac:picMkLst>
            <pc:docMk/>
            <pc:sldMk cId="1645214782" sldId="319"/>
            <ac:picMk id="3" creationId="{A3072ED5-BB37-301E-A692-345883858783}"/>
          </ac:picMkLst>
        </pc:picChg>
      </pc:sldChg>
      <pc:sldChg chg="modSp mod">
        <pc:chgData name="Solis, Stephen" userId="4217e5b7-af20-42de-818f-e9ca39127043" providerId="ADAL" clId="{F4A37B26-FF12-4482-AE0C-EDC1C7E53E5F}" dt="2023-01-24T22:31:31.632" v="17" actId="20577"/>
        <pc:sldMkLst>
          <pc:docMk/>
          <pc:sldMk cId="3676918888" sldId="338"/>
        </pc:sldMkLst>
        <pc:spChg chg="mod">
          <ac:chgData name="Solis, Stephen" userId="4217e5b7-af20-42de-818f-e9ca39127043" providerId="ADAL" clId="{F4A37B26-FF12-4482-AE0C-EDC1C7E53E5F}" dt="2023-01-24T22:31:31.632" v="17" actId="20577"/>
          <ac:spMkLst>
            <pc:docMk/>
            <pc:sldMk cId="3676918888" sldId="338"/>
            <ac:spMk id="7" creationId="{00000000-0000-0000-0000-000000000000}"/>
          </ac:spMkLst>
        </pc:spChg>
      </pc:sldChg>
      <pc:sldChg chg="del">
        <pc:chgData name="Solis, Stephen" userId="4217e5b7-af20-42de-818f-e9ca39127043" providerId="ADAL" clId="{F4A37B26-FF12-4482-AE0C-EDC1C7E53E5F}" dt="2023-01-24T22:50:25.688" v="18" actId="2696"/>
        <pc:sldMkLst>
          <pc:docMk/>
          <pc:sldMk cId="2616652788" sldId="6470"/>
        </pc:sldMkLst>
      </pc:sldChg>
      <pc:sldChg chg="del">
        <pc:chgData name="Solis, Stephen" userId="4217e5b7-af20-42de-818f-e9ca39127043" providerId="ADAL" clId="{F4A37B26-FF12-4482-AE0C-EDC1C7E53E5F}" dt="2023-01-30T23:37:36.329" v="125" actId="2696"/>
        <pc:sldMkLst>
          <pc:docMk/>
          <pc:sldMk cId="2636306933" sldId="6471"/>
        </pc:sldMkLst>
      </pc:sldChg>
      <pc:sldChg chg="del">
        <pc:chgData name="Solis, Stephen" userId="4217e5b7-af20-42de-818f-e9ca39127043" providerId="ADAL" clId="{F4A37B26-FF12-4482-AE0C-EDC1C7E53E5F}" dt="2023-01-30T23:37:40.844" v="126" actId="2696"/>
        <pc:sldMkLst>
          <pc:docMk/>
          <pc:sldMk cId="2736665813" sldId="6472"/>
        </pc:sldMkLst>
      </pc:sldChg>
      <pc:sldChg chg="del">
        <pc:chgData name="Solis, Stephen" userId="4217e5b7-af20-42de-818f-e9ca39127043" providerId="ADAL" clId="{F4A37B26-FF12-4482-AE0C-EDC1C7E53E5F}" dt="2023-01-30T23:37:44.484" v="127" actId="2696"/>
        <pc:sldMkLst>
          <pc:docMk/>
          <pc:sldMk cId="2043828964" sldId="6473"/>
        </pc:sldMkLst>
      </pc:sldChg>
      <pc:sldChg chg="del">
        <pc:chgData name="Solis, Stephen" userId="4217e5b7-af20-42de-818f-e9ca39127043" providerId="ADAL" clId="{F4A37B26-FF12-4482-AE0C-EDC1C7E53E5F}" dt="2023-01-30T23:37:49.390" v="128" actId="2696"/>
        <pc:sldMkLst>
          <pc:docMk/>
          <pc:sldMk cId="2308521610" sldId="6474"/>
        </pc:sldMkLst>
      </pc:sldChg>
      <pc:sldChg chg="del">
        <pc:chgData name="Solis, Stephen" userId="4217e5b7-af20-42de-818f-e9ca39127043" providerId="ADAL" clId="{F4A37B26-FF12-4482-AE0C-EDC1C7E53E5F}" dt="2023-01-30T23:37:54.587" v="129" actId="2696"/>
        <pc:sldMkLst>
          <pc:docMk/>
          <pc:sldMk cId="1924917319" sldId="6475"/>
        </pc:sldMkLst>
      </pc:sldChg>
      <pc:sldChg chg="del">
        <pc:chgData name="Solis, Stephen" userId="4217e5b7-af20-42de-818f-e9ca39127043" providerId="ADAL" clId="{F4A37B26-FF12-4482-AE0C-EDC1C7E53E5F}" dt="2023-01-30T23:37:57.824" v="130" actId="2696"/>
        <pc:sldMkLst>
          <pc:docMk/>
          <pc:sldMk cId="16811642" sldId="6476"/>
        </pc:sldMkLst>
      </pc:sldChg>
      <pc:sldChg chg="modSp mod">
        <pc:chgData name="Solis, Stephen" userId="4217e5b7-af20-42de-818f-e9ca39127043" providerId="ADAL" clId="{F4A37B26-FF12-4482-AE0C-EDC1C7E53E5F}" dt="2023-01-24T23:23:13.415" v="19" actId="20577"/>
        <pc:sldMkLst>
          <pc:docMk/>
          <pc:sldMk cId="891073247" sldId="6477"/>
        </pc:sldMkLst>
        <pc:spChg chg="mod">
          <ac:chgData name="Solis, Stephen" userId="4217e5b7-af20-42de-818f-e9ca39127043" providerId="ADAL" clId="{F4A37B26-FF12-4482-AE0C-EDC1C7E53E5F}" dt="2023-01-24T23:23:13.415" v="19" actId="20577"/>
          <ac:spMkLst>
            <pc:docMk/>
            <pc:sldMk cId="891073247" sldId="6477"/>
            <ac:spMk id="11" creationId="{ED47445F-965D-37B7-D4E4-F3B0CAB2731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1/30/2023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84751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468113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23877"/>
          </a:xfrm>
          <a:prstGeom prst="rect">
            <a:avLst/>
          </a:prstGeom>
          <a:noFill/>
        </p:spPr>
        <p:txBody>
          <a:bodyPr wrap="square" rtlCol="0">
            <a:spAutoFit/>
          </a:bodyPr>
          <a:lstStyle/>
          <a:p>
            <a:r>
              <a:rPr lang="en-US" sz="2800" b="1" dirty="0">
                <a:solidFill>
                  <a:schemeClr val="tx2"/>
                </a:solidFill>
              </a:rPr>
              <a:t>ROS - NOGRR245 - Inverter-Based Resource (IBR) Ride-Through Requirements </a:t>
            </a:r>
          </a:p>
          <a:p>
            <a:endParaRPr lang="en-US" sz="2000" b="1" dirty="0">
              <a:solidFill>
                <a:schemeClr val="tx2"/>
              </a:solidFill>
            </a:endParaRPr>
          </a:p>
          <a:p>
            <a:pPr eaLnBrk="1" hangingPunct="1"/>
            <a:r>
              <a:rPr lang="en-US" altLang="en-US" sz="2000" dirty="0">
                <a:solidFill>
                  <a:schemeClr val="tx2"/>
                </a:solidFill>
              </a:rPr>
              <a:t>Stephen Solis – Principal, System Operations Improvement</a:t>
            </a:r>
          </a:p>
          <a:p>
            <a:endParaRPr lang="en-US" sz="2000" b="1" dirty="0">
              <a:solidFill>
                <a:schemeClr val="tx2"/>
              </a:solidFill>
            </a:endParaRPr>
          </a:p>
          <a:p>
            <a:r>
              <a:rPr lang="en-US" sz="2000" b="1" dirty="0">
                <a:solidFill>
                  <a:schemeClr val="tx2"/>
                </a:solidFill>
              </a:rPr>
              <a:t>February 2nd, 2023</a:t>
            </a:r>
          </a:p>
        </p:txBody>
      </p:sp>
    </p:spTree>
    <p:extLst>
      <p:ext uri="{BB962C8B-B14F-4D97-AF65-F5344CB8AC3E}">
        <p14:creationId xmlns:p14="http://schemas.microsoft.com/office/powerpoint/2010/main" val="3676918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4"/>
            <a:ext cx="5638800" cy="1877437"/>
          </a:xfrm>
          <a:prstGeom prst="rect">
            <a:avLst/>
          </a:prstGeom>
          <a:noFill/>
        </p:spPr>
        <p:txBody>
          <a:bodyPr wrap="square" rtlCol="0">
            <a:spAutoFit/>
          </a:bodyPr>
          <a:lstStyle/>
          <a:p>
            <a:endParaRPr lang="en-US" sz="2800" b="1" dirty="0">
              <a:solidFill>
                <a:srgbClr val="00AEC7"/>
              </a:solidFill>
              <a:ea typeface="+mj-ea"/>
              <a:cs typeface="+mj-cs"/>
            </a:endParaRPr>
          </a:p>
          <a:p>
            <a:endParaRPr lang="en-US" sz="2800" b="1" dirty="0">
              <a:solidFill>
                <a:srgbClr val="00AEC7"/>
              </a:solidFill>
              <a:ea typeface="+mj-ea"/>
              <a:cs typeface="+mj-cs"/>
            </a:endParaRPr>
          </a:p>
          <a:p>
            <a:r>
              <a:rPr lang="en-US" sz="2800" b="1" dirty="0">
                <a:solidFill>
                  <a:srgbClr val="00AEC7"/>
                </a:solidFill>
                <a:ea typeface="+mj-ea"/>
                <a:cs typeface="+mj-cs"/>
              </a:rPr>
              <a:t>        </a:t>
            </a:r>
            <a:r>
              <a:rPr lang="en-US" sz="6000" b="1" dirty="0">
                <a:solidFill>
                  <a:srgbClr val="00AEC7"/>
                </a:solidFill>
                <a:ea typeface="+mj-ea"/>
                <a:cs typeface="+mj-cs"/>
              </a:rPr>
              <a:t>Questions?</a:t>
            </a:r>
            <a:endParaRPr lang="en-US" sz="5400" b="1" dirty="0">
              <a:solidFill>
                <a:schemeClr val="tx2"/>
              </a:solidFill>
            </a:endParaRPr>
          </a:p>
        </p:txBody>
      </p:sp>
    </p:spTree>
    <p:extLst>
      <p:ext uri="{BB962C8B-B14F-4D97-AF65-F5344CB8AC3E}">
        <p14:creationId xmlns:p14="http://schemas.microsoft.com/office/powerpoint/2010/main" val="194054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04800" y="914400"/>
            <a:ext cx="8534400" cy="5181600"/>
          </a:xfrm>
        </p:spPr>
        <p:txBody>
          <a:bodyPr/>
          <a:lstStyle/>
          <a:p>
            <a:r>
              <a:rPr lang="en-US" sz="1800" dirty="0"/>
              <a:t>ERCOT has experienced multiple events where Inverter Based Resources (IBRs) have failed to ride-through the disturbance.  The magnitude of these events have increased as the levels of IBRs synchronized to the ERCOT System have increased.</a:t>
            </a:r>
          </a:p>
          <a:p>
            <a:r>
              <a:rPr lang="en-US" sz="1800" dirty="0"/>
              <a:t>ERCOT received a recommendation as part of the 2021 Odessa Disturbance Report.  </a:t>
            </a:r>
            <a:r>
              <a:rPr lang="en-US" sz="1200" dirty="0"/>
              <a:t>“ERCOT should ensure that the recommendations contained within the NERC reliability guidelines are comprehensively reviewed and adopted to ensure mitigating actions are put in place to prevent these types of issues in the future. Many of the performance issues in this event could have been mitigated if appropriate performance requirements were established for these resources and interconnection studies were performed to ensure conformance with those requirements”</a:t>
            </a:r>
            <a:endParaRPr lang="en-US" sz="2000" dirty="0"/>
          </a:p>
          <a:p>
            <a:r>
              <a:rPr lang="en-US" sz="1800" dirty="0"/>
              <a:t>EPRI gap assessment of IEEE 2800 vs ERCOT Protocols and Guides recommended that ERCOT improve Inverter Based Resource (IBR) Ride-Through requirements to align with IEEE 2800 ride-through requirements which could mitigate some recent failure mode causes.</a:t>
            </a:r>
            <a:endParaRPr lang="en-US" sz="1600" dirty="0"/>
          </a:p>
          <a:p>
            <a:r>
              <a:rPr lang="en-US" sz="1800" dirty="0"/>
              <a:t>Feedback at ERCOT IBRTF was to prioritize ride through requirement changes over other changes. </a:t>
            </a:r>
          </a:p>
          <a:p>
            <a:r>
              <a:rPr lang="en-US" sz="1800" dirty="0"/>
              <a:t>NOGRR enhances clarity and specificity of frequency and voltage ride through requirement sections for IBRs while aligning with most relevant IEEE 2800 standard and NERC Reliability Guidelines.  </a:t>
            </a:r>
          </a:p>
          <a:p>
            <a:pPr marL="0" indent="0">
              <a:buNone/>
            </a:pPr>
            <a:endParaRPr lang="en-US" sz="16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Frequency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p:txBody>
          <a:bodyPr>
            <a:normAutofit fontScale="92500" lnSpcReduction="10000"/>
          </a:bodyPr>
          <a:lstStyle/>
          <a:p>
            <a:pPr lvl="0"/>
            <a:r>
              <a:rPr lang="en-US" sz="2800" dirty="0"/>
              <a:t>Proposed changes address the following:</a:t>
            </a:r>
          </a:p>
          <a:p>
            <a:pPr lvl="1"/>
            <a:r>
              <a:rPr lang="en-US" sz="2400" dirty="0"/>
              <a:t>Maintains frequency ride-through curve while requiring more restrictive portions of the curve from IEEE 2800</a:t>
            </a:r>
          </a:p>
          <a:p>
            <a:pPr lvl="1"/>
            <a:r>
              <a:rPr lang="en-US" sz="2400" dirty="0"/>
              <a:t>Clarifies that being outside of a no trip zone does not require the unit to trip</a:t>
            </a:r>
          </a:p>
          <a:p>
            <a:pPr lvl="1"/>
            <a:r>
              <a:rPr lang="en-US" sz="2400" dirty="0"/>
              <a:t>Clarifies that protection should be set based on IBR capability rather than the minimum ride-through requirement</a:t>
            </a:r>
          </a:p>
          <a:p>
            <a:pPr lvl="1"/>
            <a:r>
              <a:rPr lang="en-US" sz="2400" dirty="0"/>
              <a:t>Clarifies that anti-islanding protection is not required to be enabled unless needed to </a:t>
            </a:r>
            <a:r>
              <a:rPr lang="en-US" dirty="0"/>
              <a:t>prevent equipment damage or ensure proper operation of the IBR</a:t>
            </a:r>
          </a:p>
          <a:p>
            <a:pPr lvl="1"/>
            <a:r>
              <a:rPr lang="en-US" sz="2400" dirty="0"/>
              <a:t>Specifies minimum Rate of Change of Frequency (ROCOF) if protection needed to be enabled</a:t>
            </a:r>
          </a:p>
          <a:p>
            <a:pPr lvl="1"/>
            <a:r>
              <a:rPr lang="en-US" sz="2400" dirty="0"/>
              <a:t>Specifies options to prevent unnecessary failures due to poor frequency measurements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168760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2" name="Picture 1">
            <a:extLst>
              <a:ext uri="{FF2B5EF4-FFF2-40B4-BE49-F238E27FC236}">
                <a16:creationId xmlns:a16="http://schemas.microsoft.com/office/drawing/2014/main" id="{A804437E-671C-452F-A947-34482B070CF4}"/>
              </a:ext>
            </a:extLst>
          </p:cNvPr>
          <p:cNvPicPr>
            <a:picLocks noChangeAspect="1"/>
          </p:cNvPicPr>
          <p:nvPr/>
        </p:nvPicPr>
        <p:blipFill>
          <a:blip r:embed="rId2"/>
          <a:stretch>
            <a:fillRect/>
          </a:stretch>
        </p:blipFill>
        <p:spPr>
          <a:xfrm>
            <a:off x="0" y="1013704"/>
            <a:ext cx="9144000" cy="4830592"/>
          </a:xfrm>
          <a:prstGeom prst="rect">
            <a:avLst/>
          </a:prstGeom>
        </p:spPr>
      </p:pic>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Frequency Ride-Through Curves</a:t>
            </a:r>
          </a:p>
        </p:txBody>
      </p:sp>
    </p:spTree>
    <p:extLst>
      <p:ext uri="{BB962C8B-B14F-4D97-AF65-F5344CB8AC3E}">
        <p14:creationId xmlns:p14="http://schemas.microsoft.com/office/powerpoint/2010/main" val="281374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IBR – Voltage Ride-through requirements </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152400" y="990600"/>
            <a:ext cx="8686800" cy="5257800"/>
          </a:xfrm>
        </p:spPr>
        <p:txBody>
          <a:bodyPr>
            <a:normAutofit fontScale="85000" lnSpcReduction="20000"/>
          </a:bodyPr>
          <a:lstStyle/>
          <a:p>
            <a:pPr lvl="0"/>
            <a:r>
              <a:rPr lang="en-US" sz="2800" dirty="0"/>
              <a:t>Proposed changes address the following:</a:t>
            </a:r>
          </a:p>
          <a:p>
            <a:pPr lvl="1"/>
            <a:r>
              <a:rPr lang="en-US" sz="2400" dirty="0"/>
              <a:t>Enhances existing voltage ride-through requirement to align required ride-through profile with capability specified in IEEE 2800 Table 11</a:t>
            </a:r>
          </a:p>
          <a:p>
            <a:pPr lvl="1"/>
            <a:r>
              <a:rPr lang="en-US" sz="2400" dirty="0"/>
              <a:t>Adds ride-through requirements for instantaneous overvoltage conditions</a:t>
            </a:r>
          </a:p>
          <a:p>
            <a:pPr lvl="1"/>
            <a:r>
              <a:rPr lang="en-US" sz="2400" dirty="0"/>
              <a:t>Clarifies that being outside of a no trip zone does not require the unit to trip</a:t>
            </a:r>
          </a:p>
          <a:p>
            <a:pPr lvl="1"/>
            <a:r>
              <a:rPr lang="en-US" sz="2400" dirty="0"/>
              <a:t>Clarifies that protection should be set based on IBR capability rather than the minimum ride-through requirement</a:t>
            </a:r>
          </a:p>
          <a:p>
            <a:pPr lvl="1"/>
            <a:r>
              <a:rPr lang="en-US" sz="2400" dirty="0"/>
              <a:t>Specifies minimum phase angle jump requirement if protection needed to be enabled</a:t>
            </a:r>
          </a:p>
          <a:p>
            <a:pPr lvl="1"/>
            <a:r>
              <a:rPr lang="en-US" sz="2400" dirty="0"/>
              <a:t>Specifies Q priority mode requirements to minimize active power current reduction  </a:t>
            </a:r>
          </a:p>
          <a:p>
            <a:pPr lvl="1"/>
            <a:r>
              <a:rPr lang="en-US" sz="2400" dirty="0"/>
              <a:t>Clarifies that other systems like the power plant controller cannot unnecessarily reduce capability while riding through</a:t>
            </a:r>
          </a:p>
          <a:p>
            <a:pPr lvl="1"/>
            <a:r>
              <a:rPr lang="en-US" sz="2400" dirty="0"/>
              <a:t>Specifies options to prevent unnecessary failures due to poor voltage measurements</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918065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Voltage Ride-Through Curves</a:t>
            </a:r>
          </a:p>
        </p:txBody>
      </p:sp>
      <p:pic>
        <p:nvPicPr>
          <p:cNvPr id="2" name="Picture 1">
            <a:extLst>
              <a:ext uri="{FF2B5EF4-FFF2-40B4-BE49-F238E27FC236}">
                <a16:creationId xmlns:a16="http://schemas.microsoft.com/office/drawing/2014/main" id="{F80ACD83-4897-E52D-632E-0EE3FBEAB891}"/>
              </a:ext>
            </a:extLst>
          </p:cNvPr>
          <p:cNvPicPr>
            <a:picLocks noChangeAspect="1"/>
          </p:cNvPicPr>
          <p:nvPr/>
        </p:nvPicPr>
        <p:blipFill>
          <a:blip r:embed="rId2"/>
          <a:stretch>
            <a:fillRect/>
          </a:stretch>
        </p:blipFill>
        <p:spPr>
          <a:xfrm>
            <a:off x="493422" y="743479"/>
            <a:ext cx="8157155" cy="5371042"/>
          </a:xfrm>
          <a:prstGeom prst="rect">
            <a:avLst/>
          </a:prstGeom>
        </p:spPr>
      </p:pic>
    </p:spTree>
    <p:extLst>
      <p:ext uri="{BB962C8B-B14F-4D97-AF65-F5344CB8AC3E}">
        <p14:creationId xmlns:p14="http://schemas.microsoft.com/office/powerpoint/2010/main" val="164521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New IBR Voltage Instantaneous Ride-Through Curve</a:t>
            </a:r>
          </a:p>
        </p:txBody>
      </p:sp>
      <p:pic>
        <p:nvPicPr>
          <p:cNvPr id="8" name="Picture 7">
            <a:extLst>
              <a:ext uri="{FF2B5EF4-FFF2-40B4-BE49-F238E27FC236}">
                <a16:creationId xmlns:a16="http://schemas.microsoft.com/office/drawing/2014/main" id="{B7D7AB89-8B0A-43F9-B967-DD1281BFD667}"/>
              </a:ext>
            </a:extLst>
          </p:cNvPr>
          <p:cNvPicPr>
            <a:picLocks noChangeAspect="1"/>
          </p:cNvPicPr>
          <p:nvPr/>
        </p:nvPicPr>
        <p:blipFill>
          <a:blip r:embed="rId2"/>
          <a:stretch>
            <a:fillRect/>
          </a:stretch>
        </p:blipFill>
        <p:spPr>
          <a:xfrm>
            <a:off x="1141317" y="752716"/>
            <a:ext cx="6631083" cy="5267321"/>
          </a:xfrm>
          <a:prstGeom prst="rect">
            <a:avLst/>
          </a:prstGeom>
        </p:spPr>
      </p:pic>
    </p:spTree>
    <p:extLst>
      <p:ext uri="{BB962C8B-B14F-4D97-AF65-F5344CB8AC3E}">
        <p14:creationId xmlns:p14="http://schemas.microsoft.com/office/powerpoint/2010/main" val="2040691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Implementation</a:t>
            </a:r>
          </a:p>
        </p:txBody>
      </p:sp>
      <p:sp>
        <p:nvSpPr>
          <p:cNvPr id="3" name="Content Placeholder 2">
            <a:extLst>
              <a:ext uri="{FF2B5EF4-FFF2-40B4-BE49-F238E27FC236}">
                <a16:creationId xmlns:a16="http://schemas.microsoft.com/office/drawing/2014/main" id="{E6FCAF9B-6894-4651-BD39-8C5FFB76D431}"/>
              </a:ext>
            </a:extLst>
          </p:cNvPr>
          <p:cNvSpPr>
            <a:spLocks noGrp="1"/>
          </p:cNvSpPr>
          <p:nvPr>
            <p:ph idx="1"/>
          </p:nvPr>
        </p:nvSpPr>
        <p:spPr>
          <a:xfrm>
            <a:off x="304800" y="1066800"/>
            <a:ext cx="8763000" cy="5105400"/>
          </a:xfrm>
        </p:spPr>
        <p:txBody>
          <a:bodyPr>
            <a:normAutofit fontScale="92500" lnSpcReduction="10000"/>
          </a:bodyPr>
          <a:lstStyle/>
          <a:p>
            <a:r>
              <a:rPr lang="en-US" sz="1800" dirty="0"/>
              <a:t>All transmission connected IBRs with an SGIA executed on or after January 1, 2023 must be compliant with all requirements in NOGRR245. </a:t>
            </a:r>
          </a:p>
          <a:p>
            <a:r>
              <a:rPr lang="en-US" sz="1800" dirty="0"/>
              <a:t>All other transmission connected IBRs must be compliant within 12 months of the NOGRR being approved .</a:t>
            </a:r>
          </a:p>
          <a:p>
            <a:pPr lvl="1"/>
            <a:r>
              <a:rPr lang="en-US" sz="1600" dirty="0"/>
              <a:t>Table B of VRT requirements are not required for transmission connected IBRs with an SGIA executed before January 1, 2023 </a:t>
            </a:r>
          </a:p>
          <a:p>
            <a:pPr lvl="1"/>
            <a:r>
              <a:rPr lang="en-US" sz="1600" dirty="0"/>
              <a:t>Within 6 months of the NOGRR being approved, if the Resource Entity can demonstrate a valid reason for needing additional time (up to an additional 12 months) to implement changes to allow the IBR to be fully compliant, the RE must submit a request for a temporary exemption to ERCOT.  </a:t>
            </a:r>
          </a:p>
          <a:p>
            <a:pPr lvl="1"/>
            <a:r>
              <a:rPr lang="en-US" sz="1600" dirty="0"/>
              <a:t>ERCOT may approve an exemption for the minimum amount of time necessary to implement the changes.</a:t>
            </a:r>
            <a:endParaRPr lang="en-US" sz="900" dirty="0"/>
          </a:p>
          <a:p>
            <a:pPr lvl="1"/>
            <a:r>
              <a:rPr lang="en-US" sz="1600" dirty="0"/>
              <a:t>If an IBR receives an exemption, they still must implement any changes possible to get as close to the requirements as soon as practicable.</a:t>
            </a:r>
          </a:p>
          <a:p>
            <a:r>
              <a:rPr lang="en-US" sz="1800" dirty="0"/>
              <a:t>After 24 months all transmission connected IBRs must be fully compliant, or they will only be allowed to operate when instructed on for reliability needs.</a:t>
            </a:r>
            <a:r>
              <a:rPr lang="en-US" sz="1600" dirty="0"/>
              <a:t>.</a:t>
            </a:r>
          </a:p>
          <a:p>
            <a:pPr lvl="1"/>
            <a:r>
              <a:rPr lang="en-US" sz="1600" dirty="0"/>
              <a:t>Restrictions will be removed when the IBR mitigates all issues preventing them from being fully compliant.</a:t>
            </a:r>
          </a:p>
          <a:p>
            <a:r>
              <a:rPr lang="en-US" sz="1800" dirty="0"/>
              <a:t>New rules do not remove the obligation to meet current FRT/VRT requirements.</a:t>
            </a:r>
          </a:p>
          <a:p>
            <a:r>
              <a:rPr lang="en-US" sz="1800" dirty="0"/>
              <a:t>Models must be updated for all entities making modifications.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35213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F2FA-8765-47D7-AEE9-7A8DDB540C30}"/>
              </a:ext>
            </a:extLst>
          </p:cNvPr>
          <p:cNvSpPr>
            <a:spLocks noGrp="1"/>
          </p:cNvSpPr>
          <p:nvPr>
            <p:ph type="title"/>
          </p:nvPr>
        </p:nvSpPr>
        <p:spPr/>
        <p:txBody>
          <a:bodyPr/>
          <a:lstStyle/>
          <a:p>
            <a:r>
              <a:rPr lang="en-US" dirty="0"/>
              <a:t>Implementation</a:t>
            </a:r>
          </a:p>
        </p:txBody>
      </p:sp>
      <p:sp>
        <p:nvSpPr>
          <p:cNvPr id="4" name="Slide Number Placeholder 3">
            <a:extLst>
              <a:ext uri="{FF2B5EF4-FFF2-40B4-BE49-F238E27FC236}">
                <a16:creationId xmlns:a16="http://schemas.microsoft.com/office/drawing/2014/main" id="{EC7C4B6C-ACF2-4C73-B779-5BA2DBDB636B}"/>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11" name="TextBox 10">
            <a:extLst>
              <a:ext uri="{FF2B5EF4-FFF2-40B4-BE49-F238E27FC236}">
                <a16:creationId xmlns:a16="http://schemas.microsoft.com/office/drawing/2014/main" id="{ED47445F-965D-37B7-D4E4-F3B0CAB2731B}"/>
              </a:ext>
            </a:extLst>
          </p:cNvPr>
          <p:cNvSpPr txBox="1"/>
          <p:nvPr/>
        </p:nvSpPr>
        <p:spPr>
          <a:xfrm>
            <a:off x="381000" y="5029200"/>
            <a:ext cx="8458200" cy="461665"/>
          </a:xfrm>
          <a:prstGeom prst="rect">
            <a:avLst/>
          </a:prstGeom>
          <a:noFill/>
        </p:spPr>
        <p:txBody>
          <a:bodyPr wrap="square" rtlCol="0">
            <a:spAutoFit/>
          </a:bodyPr>
          <a:lstStyle/>
          <a:p>
            <a:r>
              <a:rPr lang="en-US" sz="1200" dirty="0"/>
              <a:t>*Timeline represents a reasonable example timeline to reduce reliability risk as quickly as possible.</a:t>
            </a:r>
          </a:p>
          <a:p>
            <a:r>
              <a:rPr lang="en-US" sz="1200" dirty="0"/>
              <a:t>.</a:t>
            </a:r>
          </a:p>
        </p:txBody>
      </p:sp>
      <p:pic>
        <p:nvPicPr>
          <p:cNvPr id="13" name="Picture 12">
            <a:extLst>
              <a:ext uri="{FF2B5EF4-FFF2-40B4-BE49-F238E27FC236}">
                <a16:creationId xmlns:a16="http://schemas.microsoft.com/office/drawing/2014/main" id="{594589BF-DEF9-BB09-CB83-DE50285429A9}"/>
              </a:ext>
            </a:extLst>
          </p:cNvPr>
          <p:cNvPicPr>
            <a:picLocks noChangeAspect="1"/>
          </p:cNvPicPr>
          <p:nvPr/>
        </p:nvPicPr>
        <p:blipFill>
          <a:blip r:embed="rId2"/>
          <a:stretch>
            <a:fillRect/>
          </a:stretch>
        </p:blipFill>
        <p:spPr>
          <a:xfrm>
            <a:off x="0" y="2118178"/>
            <a:ext cx="9144000" cy="2621643"/>
          </a:xfrm>
          <a:prstGeom prst="rect">
            <a:avLst/>
          </a:prstGeom>
        </p:spPr>
      </p:pic>
    </p:spTree>
    <p:extLst>
      <p:ext uri="{BB962C8B-B14F-4D97-AF65-F5344CB8AC3E}">
        <p14:creationId xmlns:p14="http://schemas.microsoft.com/office/powerpoint/2010/main" val="89107324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6628</TotalTime>
  <Words>734</Words>
  <Application>Microsoft Office PowerPoint</Application>
  <PresentationFormat>On-screen Show (4:3)</PresentationFormat>
  <Paragraphs>60</Paragraphs>
  <Slides>10</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10</vt:i4>
      </vt:variant>
    </vt:vector>
  </HeadingPairs>
  <TitlesOfParts>
    <vt:vector size="14" baseType="lpstr">
      <vt:lpstr>Arial</vt:lpstr>
      <vt:lpstr>Calibri</vt:lpstr>
      <vt:lpstr>1_Custom Design</vt:lpstr>
      <vt:lpstr>Office Theme</vt:lpstr>
      <vt:lpstr>PowerPoint Presentation</vt:lpstr>
      <vt:lpstr>Overview</vt:lpstr>
      <vt:lpstr>IBR – Frequency ride-through requirements </vt:lpstr>
      <vt:lpstr>PowerPoint Presentation</vt:lpstr>
      <vt:lpstr>IBR – Voltage Ride-through requirements </vt:lpstr>
      <vt:lpstr>PowerPoint Presentation</vt:lpstr>
      <vt:lpstr>PowerPoint Presentation</vt:lpstr>
      <vt:lpstr>Implementation</vt:lpstr>
      <vt:lpstr>Implementation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166</cp:revision>
  <cp:lastPrinted>2016-01-21T20:53:15Z</cp:lastPrinted>
  <dcterms:created xsi:type="dcterms:W3CDTF">2016-01-21T15:20:31Z</dcterms:created>
  <dcterms:modified xsi:type="dcterms:W3CDTF">2023-01-30T23:41:06Z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