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16"/>
  </p:notesMasterIdLst>
  <p:handoutMasterIdLst>
    <p:handoutMasterId r:id="rId17"/>
  </p:handoutMasterIdLst>
  <p:sldIdLst>
    <p:sldId id="338" r:id="rId6"/>
    <p:sldId id="312" r:id="rId7"/>
    <p:sldId id="313" r:id="rId8"/>
    <p:sldId id="318" r:id="rId9"/>
    <p:sldId id="317" r:id="rId10"/>
    <p:sldId id="319" r:id="rId11"/>
    <p:sldId id="320" r:id="rId12"/>
    <p:sldId id="315" r:id="rId13"/>
    <p:sldId id="6477" r:id="rId14"/>
    <p:sldId id="30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A37B26-FF12-4482-AE0C-EDC1C7E53E5F}" v="1" dt="2023-01-30T23:41:00.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106" d="100"/>
          <a:sy n="106" d="100"/>
        </p:scale>
        <p:origin x="114" y="1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F4A37B26-FF12-4482-AE0C-EDC1C7E53E5F}"/>
    <pc:docChg chg="undo custSel delSld modSld">
      <pc:chgData name="Solis, Stephen" userId="4217e5b7-af20-42de-818f-e9ca39127043" providerId="ADAL" clId="{F4A37B26-FF12-4482-AE0C-EDC1C7E53E5F}" dt="2023-01-30T23:41:00.156" v="132"/>
      <pc:docMkLst>
        <pc:docMk/>
      </pc:docMkLst>
      <pc:sldChg chg="modSp mod">
        <pc:chgData name="Solis, Stephen" userId="4217e5b7-af20-42de-818f-e9ca39127043" providerId="ADAL" clId="{F4A37B26-FF12-4482-AE0C-EDC1C7E53E5F}" dt="2023-01-24T23:29:56.244" v="124" actId="20577"/>
        <pc:sldMkLst>
          <pc:docMk/>
          <pc:sldMk cId="1352130839" sldId="315"/>
        </pc:sldMkLst>
        <pc:spChg chg="mod">
          <ac:chgData name="Solis, Stephen" userId="4217e5b7-af20-42de-818f-e9ca39127043" providerId="ADAL" clId="{F4A37B26-FF12-4482-AE0C-EDC1C7E53E5F}" dt="2023-01-24T23:29:56.244" v="124" actId="20577"/>
          <ac:spMkLst>
            <pc:docMk/>
            <pc:sldMk cId="1352130839" sldId="315"/>
            <ac:spMk id="3" creationId="{E6FCAF9B-6894-4651-BD39-8C5FFB76D431}"/>
          </ac:spMkLst>
        </pc:spChg>
      </pc:sldChg>
      <pc:sldChg chg="addSp delSp mod">
        <pc:chgData name="Solis, Stephen" userId="4217e5b7-af20-42de-818f-e9ca39127043" providerId="ADAL" clId="{F4A37B26-FF12-4482-AE0C-EDC1C7E53E5F}" dt="2023-01-30T23:41:00.156" v="132"/>
        <pc:sldMkLst>
          <pc:docMk/>
          <pc:sldMk cId="1645214782" sldId="319"/>
        </pc:sldMkLst>
        <pc:picChg chg="add">
          <ac:chgData name="Solis, Stephen" userId="4217e5b7-af20-42de-818f-e9ca39127043" providerId="ADAL" clId="{F4A37B26-FF12-4482-AE0C-EDC1C7E53E5F}" dt="2023-01-30T23:41:00.156" v="132"/>
          <ac:picMkLst>
            <pc:docMk/>
            <pc:sldMk cId="1645214782" sldId="319"/>
            <ac:picMk id="2" creationId="{F80ACD83-4897-E52D-632E-0EE3FBEAB891}"/>
          </ac:picMkLst>
        </pc:picChg>
        <pc:picChg chg="del">
          <ac:chgData name="Solis, Stephen" userId="4217e5b7-af20-42de-818f-e9ca39127043" providerId="ADAL" clId="{F4A37B26-FF12-4482-AE0C-EDC1C7E53E5F}" dt="2023-01-30T23:40:57.320" v="131" actId="478"/>
          <ac:picMkLst>
            <pc:docMk/>
            <pc:sldMk cId="1645214782" sldId="319"/>
            <ac:picMk id="3" creationId="{A3072ED5-BB37-301E-A692-345883858783}"/>
          </ac:picMkLst>
        </pc:picChg>
      </pc:sldChg>
      <pc:sldChg chg="modSp mod">
        <pc:chgData name="Solis, Stephen" userId="4217e5b7-af20-42de-818f-e9ca39127043" providerId="ADAL" clId="{F4A37B26-FF12-4482-AE0C-EDC1C7E53E5F}" dt="2023-01-24T22:31:31.632" v="17" actId="20577"/>
        <pc:sldMkLst>
          <pc:docMk/>
          <pc:sldMk cId="3676918888" sldId="338"/>
        </pc:sldMkLst>
        <pc:spChg chg="mod">
          <ac:chgData name="Solis, Stephen" userId="4217e5b7-af20-42de-818f-e9ca39127043" providerId="ADAL" clId="{F4A37B26-FF12-4482-AE0C-EDC1C7E53E5F}" dt="2023-01-24T22:31:31.632" v="17" actId="20577"/>
          <ac:spMkLst>
            <pc:docMk/>
            <pc:sldMk cId="3676918888" sldId="338"/>
            <ac:spMk id="7" creationId="{00000000-0000-0000-0000-000000000000}"/>
          </ac:spMkLst>
        </pc:spChg>
      </pc:sldChg>
      <pc:sldChg chg="del">
        <pc:chgData name="Solis, Stephen" userId="4217e5b7-af20-42de-818f-e9ca39127043" providerId="ADAL" clId="{F4A37B26-FF12-4482-AE0C-EDC1C7E53E5F}" dt="2023-01-24T22:50:25.688" v="18" actId="2696"/>
        <pc:sldMkLst>
          <pc:docMk/>
          <pc:sldMk cId="2616652788" sldId="6470"/>
        </pc:sldMkLst>
      </pc:sldChg>
      <pc:sldChg chg="del">
        <pc:chgData name="Solis, Stephen" userId="4217e5b7-af20-42de-818f-e9ca39127043" providerId="ADAL" clId="{F4A37B26-FF12-4482-AE0C-EDC1C7E53E5F}" dt="2023-01-30T23:37:36.329" v="125" actId="2696"/>
        <pc:sldMkLst>
          <pc:docMk/>
          <pc:sldMk cId="2636306933" sldId="6471"/>
        </pc:sldMkLst>
      </pc:sldChg>
      <pc:sldChg chg="del">
        <pc:chgData name="Solis, Stephen" userId="4217e5b7-af20-42de-818f-e9ca39127043" providerId="ADAL" clId="{F4A37B26-FF12-4482-AE0C-EDC1C7E53E5F}" dt="2023-01-30T23:37:40.844" v="126" actId="2696"/>
        <pc:sldMkLst>
          <pc:docMk/>
          <pc:sldMk cId="2736665813" sldId="6472"/>
        </pc:sldMkLst>
      </pc:sldChg>
      <pc:sldChg chg="del">
        <pc:chgData name="Solis, Stephen" userId="4217e5b7-af20-42de-818f-e9ca39127043" providerId="ADAL" clId="{F4A37B26-FF12-4482-AE0C-EDC1C7E53E5F}" dt="2023-01-30T23:37:44.484" v="127" actId="2696"/>
        <pc:sldMkLst>
          <pc:docMk/>
          <pc:sldMk cId="2043828964" sldId="6473"/>
        </pc:sldMkLst>
      </pc:sldChg>
      <pc:sldChg chg="del">
        <pc:chgData name="Solis, Stephen" userId="4217e5b7-af20-42de-818f-e9ca39127043" providerId="ADAL" clId="{F4A37B26-FF12-4482-AE0C-EDC1C7E53E5F}" dt="2023-01-30T23:37:49.390" v="128" actId="2696"/>
        <pc:sldMkLst>
          <pc:docMk/>
          <pc:sldMk cId="2308521610" sldId="6474"/>
        </pc:sldMkLst>
      </pc:sldChg>
      <pc:sldChg chg="del">
        <pc:chgData name="Solis, Stephen" userId="4217e5b7-af20-42de-818f-e9ca39127043" providerId="ADAL" clId="{F4A37B26-FF12-4482-AE0C-EDC1C7E53E5F}" dt="2023-01-30T23:37:54.587" v="129" actId="2696"/>
        <pc:sldMkLst>
          <pc:docMk/>
          <pc:sldMk cId="1924917319" sldId="6475"/>
        </pc:sldMkLst>
      </pc:sldChg>
      <pc:sldChg chg="del">
        <pc:chgData name="Solis, Stephen" userId="4217e5b7-af20-42de-818f-e9ca39127043" providerId="ADAL" clId="{F4A37B26-FF12-4482-AE0C-EDC1C7E53E5F}" dt="2023-01-30T23:37:57.824" v="130" actId="2696"/>
        <pc:sldMkLst>
          <pc:docMk/>
          <pc:sldMk cId="16811642" sldId="6476"/>
        </pc:sldMkLst>
      </pc:sldChg>
      <pc:sldChg chg="modSp mod">
        <pc:chgData name="Solis, Stephen" userId="4217e5b7-af20-42de-818f-e9ca39127043" providerId="ADAL" clId="{F4A37B26-FF12-4482-AE0C-EDC1C7E53E5F}" dt="2023-01-24T23:23:13.415" v="19" actId="20577"/>
        <pc:sldMkLst>
          <pc:docMk/>
          <pc:sldMk cId="891073247" sldId="6477"/>
        </pc:sldMkLst>
        <pc:spChg chg="mod">
          <ac:chgData name="Solis, Stephen" userId="4217e5b7-af20-42de-818f-e9ca39127043" providerId="ADAL" clId="{F4A37B26-FF12-4482-AE0C-EDC1C7E53E5F}" dt="2023-01-24T23:23:13.415" v="19" actId="20577"/>
          <ac:spMkLst>
            <pc:docMk/>
            <pc:sldMk cId="891073247" sldId="6477"/>
            <ac:spMk id="11" creationId="{ED47445F-965D-37B7-D4E4-F3B0CAB2731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ROS - NOGRR245 - Inverter-Based Resource (IBR) Ride-Through Requirements </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February 2nd,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2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20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Frequency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lnSpcReduction="10000"/>
          </a:bodyPr>
          <a:lstStyle/>
          <a:p>
            <a:pPr lvl="0"/>
            <a:r>
              <a:rPr lang="en-US" sz="2800" dirty="0"/>
              <a:t>Proposed changes address the following:</a:t>
            </a:r>
          </a:p>
          <a:p>
            <a:pPr lvl="1"/>
            <a:r>
              <a:rPr lang="en-US" sz="2400" dirty="0"/>
              <a:t>Maintains frequency ride-through curve while requiring more restrictive portions of the curve from IEEE 2800</a:t>
            </a:r>
          </a:p>
          <a:p>
            <a:pPr lvl="1"/>
            <a:r>
              <a:rPr lang="en-US" sz="2400" dirty="0"/>
              <a:t>Clarifies that being outside of a no trip zone does not require the unit to trip</a:t>
            </a:r>
          </a:p>
          <a:p>
            <a:pPr lvl="1"/>
            <a:r>
              <a:rPr lang="en-US" sz="2400" dirty="0"/>
              <a:t>Clarifies that protection should be set based on IBR capability rather than the minimum ride-through requirement</a:t>
            </a:r>
          </a:p>
          <a:p>
            <a:pPr lvl="1"/>
            <a:r>
              <a:rPr lang="en-US" sz="2400" dirty="0"/>
              <a:t>Clarifies that anti-islanding protection is not required to be enabled unless needed to </a:t>
            </a:r>
            <a:r>
              <a:rPr lang="en-US" dirty="0"/>
              <a:t>prevent equipment damage or ensure proper operation of the IBR</a:t>
            </a:r>
          </a:p>
          <a:p>
            <a:pPr lvl="1"/>
            <a:r>
              <a:rPr lang="en-US" sz="2400" dirty="0"/>
              <a:t>Specifies minimum Rate of Change of Frequency (ROCOF) if protection needed to be enabled</a:t>
            </a:r>
          </a:p>
          <a:p>
            <a:pPr lvl="1"/>
            <a:r>
              <a:rPr lang="en-US" sz="2400" dirty="0"/>
              <a:t>Specifies options to prevent unnecessary failures due to poor frequency measurements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16876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Tree>
    <p:extLst>
      <p:ext uri="{BB962C8B-B14F-4D97-AF65-F5344CB8AC3E}">
        <p14:creationId xmlns:p14="http://schemas.microsoft.com/office/powerpoint/2010/main" val="281374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152400" y="990600"/>
            <a:ext cx="8686800" cy="5257800"/>
          </a:xfrm>
        </p:spPr>
        <p:txBody>
          <a:bodyPr>
            <a:normAutofit fontScale="85000" lnSpcReduction="20000"/>
          </a:bodyPr>
          <a:lstStyle/>
          <a:p>
            <a:pPr lvl="0"/>
            <a:r>
              <a:rPr lang="en-US" sz="2800" dirty="0"/>
              <a:t>Proposed changes address the following:</a:t>
            </a:r>
          </a:p>
          <a:p>
            <a:pPr lvl="1"/>
            <a:r>
              <a:rPr lang="en-US" sz="2400" dirty="0"/>
              <a:t>Enhances existing voltage ride-through requirement to align required ride-through profile with capability specified in IEEE 2800 Table 11</a:t>
            </a:r>
          </a:p>
          <a:p>
            <a:pPr lvl="1"/>
            <a:r>
              <a:rPr lang="en-US" sz="2400" dirty="0"/>
              <a:t>Adds ride-through requirements for instantaneous overvoltage conditions</a:t>
            </a:r>
          </a:p>
          <a:p>
            <a:pPr lvl="1"/>
            <a:r>
              <a:rPr lang="en-US" sz="2400" dirty="0"/>
              <a:t>Clarifies that being outside of a no trip zone does not require the unit to trip</a:t>
            </a:r>
          </a:p>
          <a:p>
            <a:pPr lvl="1"/>
            <a:r>
              <a:rPr lang="en-US" sz="2400" dirty="0"/>
              <a:t>Clarifies that protection should be set based on IBR capability rather than the minimum ride-through requirement</a:t>
            </a:r>
          </a:p>
          <a:p>
            <a:pPr lvl="1"/>
            <a:r>
              <a:rPr lang="en-US" sz="2400" dirty="0"/>
              <a:t>Specifies minimum phase angle jump requirement if protection needed to be enabled</a:t>
            </a:r>
          </a:p>
          <a:p>
            <a:pPr lvl="1"/>
            <a:r>
              <a:rPr lang="en-US" sz="2400" dirty="0"/>
              <a:t>Specifies Q priority mode requirements to minimize active power current reduction  </a:t>
            </a:r>
          </a:p>
          <a:p>
            <a:pPr lvl="1"/>
            <a:r>
              <a:rPr lang="en-US" sz="2400" dirty="0"/>
              <a:t>Clarifies that other systems like the power plant controller cannot unnecessarily reduce capability while riding through</a:t>
            </a:r>
          </a:p>
          <a:p>
            <a:pPr lvl="1"/>
            <a:r>
              <a:rPr lang="en-US" sz="2400" dirty="0"/>
              <a:t>Specifies options to prevent unnecessary failures due to poor voltage measurements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91806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2" name="Picture 1">
            <a:extLst>
              <a:ext uri="{FF2B5EF4-FFF2-40B4-BE49-F238E27FC236}">
                <a16:creationId xmlns:a16="http://schemas.microsoft.com/office/drawing/2014/main" id="{F80ACD83-4897-E52D-632E-0EE3FBEAB891}"/>
              </a:ext>
            </a:extLst>
          </p:cNvPr>
          <p:cNvPicPr>
            <a:picLocks noChangeAspect="1"/>
          </p:cNvPicPr>
          <p:nvPr/>
        </p:nvPicPr>
        <p:blipFill>
          <a:blip r:embed="rId2"/>
          <a:stretch>
            <a:fillRect/>
          </a:stretch>
        </p:blipFill>
        <p:spPr>
          <a:xfrm>
            <a:off x="493422" y="743479"/>
            <a:ext cx="8157155" cy="5371042"/>
          </a:xfrm>
          <a:prstGeom prst="rect">
            <a:avLst/>
          </a:prstGeom>
        </p:spPr>
      </p:pic>
    </p:spTree>
    <p:extLst>
      <p:ext uri="{BB962C8B-B14F-4D97-AF65-F5344CB8AC3E}">
        <p14:creationId xmlns:p14="http://schemas.microsoft.com/office/powerpoint/2010/main" val="164521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New IBR Voltage Instantaneous Ride-Through Curve</a:t>
            </a:r>
          </a:p>
        </p:txBody>
      </p:sp>
      <p:pic>
        <p:nvPicPr>
          <p:cNvPr id="8" name="Picture 7">
            <a:extLst>
              <a:ext uri="{FF2B5EF4-FFF2-40B4-BE49-F238E27FC236}">
                <a16:creationId xmlns:a16="http://schemas.microsoft.com/office/drawing/2014/main" id="{B7D7AB89-8B0A-43F9-B967-DD1281BFD667}"/>
              </a:ext>
            </a:extLst>
          </p:cNvPr>
          <p:cNvPicPr>
            <a:picLocks noChangeAspect="1"/>
          </p:cNvPicPr>
          <p:nvPr/>
        </p:nvPicPr>
        <p:blipFill>
          <a:blip r:embed="rId2"/>
          <a:stretch>
            <a:fillRect/>
          </a:stretch>
        </p:blipFill>
        <p:spPr>
          <a:xfrm>
            <a:off x="1141317" y="752716"/>
            <a:ext cx="6631083" cy="5267321"/>
          </a:xfrm>
          <a:prstGeom prst="rect">
            <a:avLst/>
          </a:prstGeom>
        </p:spPr>
      </p:pic>
    </p:spTree>
    <p:extLst>
      <p:ext uri="{BB962C8B-B14F-4D97-AF65-F5344CB8AC3E}">
        <p14:creationId xmlns:p14="http://schemas.microsoft.com/office/powerpoint/2010/main" val="204069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fontScale="92500" lnSpcReduction="10000"/>
          </a:bodyPr>
          <a:lstStyle/>
          <a:p>
            <a:r>
              <a:rPr lang="en-US" sz="1800" dirty="0"/>
              <a:t>All transmission connected IBRs with an SGIA executed on or after January 1, 2023 must be compliant with all requirements in NOGRR245. </a:t>
            </a:r>
          </a:p>
          <a:p>
            <a:r>
              <a:rPr lang="en-US" sz="1800" dirty="0"/>
              <a:t>All other transmission connected IBRs must be compliant within 12 months of the NOGRR being approved .</a:t>
            </a:r>
          </a:p>
          <a:p>
            <a:pPr lvl="1"/>
            <a:r>
              <a:rPr lang="en-US" sz="1600" dirty="0"/>
              <a:t>Table B of VRT requirements are not required for transmission connected IBRs with an SGIA executed before January 1, 2023 </a:t>
            </a:r>
          </a:p>
          <a:p>
            <a:pPr lvl="1"/>
            <a:r>
              <a:rPr lang="en-US" sz="1600" dirty="0"/>
              <a:t>Within 6 months of the NOGRR being approved, if the Resource Entity can demonstrate a valid reason for needing additional time (up to an additional 12 months) to implement changes to allow the IBR to be fully compliant, the RE must submit a request for a temporary exemption to ERCOT.  </a:t>
            </a:r>
          </a:p>
          <a:p>
            <a:pPr lvl="1"/>
            <a:r>
              <a:rPr lang="en-US" sz="1600" dirty="0"/>
              <a:t>ERCOT may approve an exemption for the minimum amount of time necessary to implement the changes.</a:t>
            </a:r>
            <a:endParaRPr lang="en-US" sz="900" dirty="0"/>
          </a:p>
          <a:p>
            <a:pPr lvl="1"/>
            <a:r>
              <a:rPr lang="en-US" sz="1600" dirty="0"/>
              <a:t>If an IBR receives an exemption, they still must implement any changes possible to get as close to the requirements as soon as practicable.</a:t>
            </a:r>
          </a:p>
          <a:p>
            <a:r>
              <a:rPr lang="en-US" sz="1800" dirty="0"/>
              <a:t>After 24 months all transmission connected IBRs must be fully compliant, or they will only be allowed to operate when instructed on for reliability needs.</a:t>
            </a:r>
            <a:r>
              <a:rPr lang="en-US" sz="1600" dirty="0"/>
              <a:t>.</a:t>
            </a:r>
          </a:p>
          <a:p>
            <a:pPr lvl="1"/>
            <a:r>
              <a:rPr lang="en-US" sz="1600" dirty="0"/>
              <a:t>Restrictions will be removed when the IBR mitigates all issues preventing them from being fully compliant.</a:t>
            </a:r>
          </a:p>
          <a:p>
            <a:r>
              <a:rPr lang="en-US" sz="1800" dirty="0"/>
              <a:t>New rules do not remove the obligation to meet current FRT/VRT requirements.</a:t>
            </a:r>
          </a:p>
          <a:p>
            <a:r>
              <a:rPr lang="en-US" sz="1800" dirty="0"/>
              <a:t>Models must be updated for all entities making modifications.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3521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11" name="TextBox 10">
            <a:extLst>
              <a:ext uri="{FF2B5EF4-FFF2-40B4-BE49-F238E27FC236}">
                <a16:creationId xmlns:a16="http://schemas.microsoft.com/office/drawing/2014/main" id="{ED47445F-965D-37B7-D4E4-F3B0CAB2731B}"/>
              </a:ext>
            </a:extLst>
          </p:cNvPr>
          <p:cNvSpPr txBox="1"/>
          <p:nvPr/>
        </p:nvSpPr>
        <p:spPr>
          <a:xfrm>
            <a:off x="381000" y="5029200"/>
            <a:ext cx="8458200" cy="461665"/>
          </a:xfrm>
          <a:prstGeom prst="rect">
            <a:avLst/>
          </a:prstGeom>
          <a:noFill/>
        </p:spPr>
        <p:txBody>
          <a:bodyPr wrap="square" rtlCol="0">
            <a:spAutoFit/>
          </a:bodyPr>
          <a:lstStyle/>
          <a:p>
            <a:r>
              <a:rPr lang="en-US" sz="1200" dirty="0"/>
              <a:t>*Timeline represents a reasonable example timeline to reduce reliability risk as quickly as possible.</a:t>
            </a:r>
          </a:p>
          <a:p>
            <a:r>
              <a:rPr lang="en-US" sz="1200" dirty="0"/>
              <a:t>.</a:t>
            </a:r>
          </a:p>
        </p:txBody>
      </p:sp>
      <p:pic>
        <p:nvPicPr>
          <p:cNvPr id="13" name="Picture 12">
            <a:extLst>
              <a:ext uri="{FF2B5EF4-FFF2-40B4-BE49-F238E27FC236}">
                <a16:creationId xmlns:a16="http://schemas.microsoft.com/office/drawing/2014/main" id="{594589BF-DEF9-BB09-CB83-DE50285429A9}"/>
              </a:ext>
            </a:extLst>
          </p:cNvPr>
          <p:cNvPicPr>
            <a:picLocks noChangeAspect="1"/>
          </p:cNvPicPr>
          <p:nvPr/>
        </p:nvPicPr>
        <p:blipFill>
          <a:blip r:embed="rId2"/>
          <a:stretch>
            <a:fillRect/>
          </a:stretch>
        </p:blipFill>
        <p:spPr>
          <a:xfrm>
            <a:off x="0" y="2118178"/>
            <a:ext cx="9144000" cy="2621643"/>
          </a:xfrm>
          <a:prstGeom prst="rect">
            <a:avLst/>
          </a:prstGeom>
        </p:spPr>
      </p:pic>
    </p:spTree>
    <p:extLst>
      <p:ext uri="{BB962C8B-B14F-4D97-AF65-F5344CB8AC3E}">
        <p14:creationId xmlns:p14="http://schemas.microsoft.com/office/powerpoint/2010/main" val="89107324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6628</TotalTime>
  <Words>734</Words>
  <Application>Microsoft Office PowerPoint</Application>
  <PresentationFormat>On-screen Show (4:3)</PresentationFormat>
  <Paragraphs>60</Paragraphs>
  <Slides>10</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Overview</vt:lpstr>
      <vt:lpstr>IBR – Frequency ride-through requirements </vt:lpstr>
      <vt:lpstr>PowerPoint Presentation</vt:lpstr>
      <vt:lpstr>IBR – Voltage Ride-through requirements </vt:lpstr>
      <vt:lpstr>PowerPoint Presentation</vt:lpstr>
      <vt:lpstr>PowerPoint Presentation</vt:lpstr>
      <vt:lpstr>Implementation</vt:lpstr>
      <vt:lpstr>Implementation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166</cp:revision>
  <cp:lastPrinted>2016-01-21T20:53:15Z</cp:lastPrinted>
  <dcterms:created xsi:type="dcterms:W3CDTF">2016-01-21T15:20:31Z</dcterms:created>
  <dcterms:modified xsi:type="dcterms:W3CDTF">2023-01-30T23:41:06Z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