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302" r:id="rId6"/>
    <p:sldId id="300" r:id="rId7"/>
    <p:sldId id="301" r:id="rId8"/>
    <p:sldId id="266" r:id="rId9"/>
    <p:sldId id="263" r:id="rId10"/>
    <p:sldId id="303" r:id="rId11"/>
    <p:sldId id="304" r:id="rId12"/>
    <p:sldId id="268" r:id="rId13"/>
    <p:sldId id="269" r:id="rId14"/>
    <p:sldId id="305" r:id="rId15"/>
    <p:sldId id="284" r:id="rId16"/>
    <p:sldId id="29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howGuides="1">
      <p:cViewPr varScale="1">
        <p:scale>
          <a:sx n="106" d="100"/>
          <a:sy n="106" d="100"/>
        </p:scale>
        <p:origin x="159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1/25/2023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1/25/2023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504987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228452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8769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63412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95726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917464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3296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BFFDE4-5487-4B99-B5A9-DD2CC4A47BFC}"/>
              </a:ext>
            </a:extLst>
          </p:cNvPr>
          <p:cNvSpPr txBox="1"/>
          <p:nvPr/>
        </p:nvSpPr>
        <p:spPr>
          <a:xfrm>
            <a:off x="3657600" y="2438400"/>
            <a:ext cx="5486400" cy="2277547"/>
          </a:xfrm>
          <a:prstGeom prst="rect">
            <a:avLst/>
          </a:prstGeom>
          <a:noFill/>
        </p:spPr>
        <p:txBody>
          <a:bodyPr wrap="square" rtlCol="0">
            <a:spAutoFit/>
          </a:bodyPr>
          <a:lstStyle/>
          <a:p>
            <a:r>
              <a:rPr lang="en-US" b="1" dirty="0"/>
              <a:t>Settlement Stability</a:t>
            </a:r>
          </a:p>
          <a:p>
            <a:r>
              <a:rPr lang="en-US" sz="1600" b="1" dirty="0"/>
              <a:t>2022 Q4 Update to WMS</a:t>
            </a:r>
          </a:p>
          <a:p>
            <a:endParaRPr lang="en-US" dirty="0"/>
          </a:p>
          <a:p>
            <a:r>
              <a:rPr lang="en-US"/>
              <a:t>Maggie Shanks</a:t>
            </a:r>
            <a:endParaRPr lang="en-US" dirty="0"/>
          </a:p>
          <a:p>
            <a:r>
              <a:rPr lang="en-US" dirty="0"/>
              <a:t>Settlements Group</a:t>
            </a:r>
          </a:p>
          <a:p>
            <a:r>
              <a:rPr lang="en-US" dirty="0"/>
              <a:t>ERCOT</a:t>
            </a:r>
          </a:p>
          <a:p>
            <a:endParaRPr lang="en-US" dirty="0"/>
          </a:p>
          <a:p>
            <a:r>
              <a:rPr lang="en-US" dirty="0"/>
              <a:t>02/01/2023</a:t>
            </a:r>
          </a:p>
        </p:txBody>
      </p:sp>
    </p:spTree>
    <p:extLst>
      <p:ext uri="{BB962C8B-B14F-4D97-AF65-F5344CB8AC3E}">
        <p14:creationId xmlns:p14="http://schemas.microsoft.com/office/powerpoint/2010/main" val="76556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Texts3">
            <a:extLst>
              <a:ext uri="{FF2B5EF4-FFF2-40B4-BE49-F238E27FC236}">
                <a16:creationId xmlns:a16="http://schemas.microsoft.com/office/drawing/2014/main" id="{3D0A9919-E4CF-4CB5-AA6E-FD19B54E6BF0}"/>
              </a:ext>
            </a:extLst>
          </p:cNvPr>
          <p:cNvSpPr txBox="1">
            <a:spLocks/>
          </p:cNvSpPr>
          <p:nvPr/>
        </p:nvSpPr>
        <p:spPr>
          <a:xfrm>
            <a:off x="455676" y="5516631"/>
            <a:ext cx="8229600" cy="526187"/>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0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a:t>
            </a:r>
          </a:p>
        </p:txBody>
      </p:sp>
      <p:sp>
        <p:nvSpPr>
          <p:cNvPr id="2" name="Title 1"/>
          <p:cNvSpPr>
            <a:spLocks noGrp="1"/>
          </p:cNvSpPr>
          <p:nvPr>
            <p:ph type="title"/>
          </p:nvPr>
        </p:nvSpPr>
        <p:spPr/>
        <p:txBody>
          <a:bodyPr/>
          <a:lstStyle/>
          <a:p>
            <a:r>
              <a:rPr dirty="0"/>
              <a:t>8.2(2)(g) Net Allocation to Load - Totals and $/MWh </a:t>
            </a:r>
          </a:p>
        </p:txBody>
      </p:sp>
      <p:sp>
        <p:nvSpPr>
          <p:cNvPr id="3" name="Slide Number Placeholder 6">
            <a:extLst>
              <a:ext uri="{FF2B5EF4-FFF2-40B4-BE49-F238E27FC236}">
                <a16:creationId xmlns:a16="http://schemas.microsoft.com/office/drawing/2014/main" id="{0C9560D0-7FBD-4380-9C3E-F9B1EB297F1D}"/>
              </a:ext>
            </a:extLst>
          </p:cNvPr>
          <p:cNvSpPr>
            <a:spLocks noGrp="1"/>
          </p:cNvSpPr>
          <p:nvPr>
            <p:ph type="sldNum" sz="quarter" idx="4"/>
          </p:nvPr>
        </p:nvSpPr>
        <p:spPr/>
        <p:txBody>
          <a:bodyPr/>
          <a:lstStyle/>
          <a:p>
            <a:r>
              <a:rPr lang="en-US" dirty="0"/>
              <a:t>10</a:t>
            </a:r>
          </a:p>
        </p:txBody>
      </p:sp>
      <p:sp>
        <p:nvSpPr>
          <p:cNvPr id="4" name="Title Texts4">
            <a:extLst>
              <a:ext uri="{FF2B5EF4-FFF2-40B4-BE49-F238E27FC236}">
                <a16:creationId xmlns:a16="http://schemas.microsoft.com/office/drawing/2014/main" id="{B80B3DE5-403B-40F9-9E6C-120BC30389DF}"/>
              </a:ext>
            </a:extLst>
          </p:cNvPr>
          <p:cNvSpPr txBox="1">
            <a:spLocks/>
          </p:cNvSpPr>
          <p:nvPr/>
        </p:nvSpPr>
        <p:spPr>
          <a:xfrm>
            <a:off x="3886200" y="5794550"/>
            <a:ext cx="5105400" cy="7406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aseline="30000" dirty="0">
                <a:solidFill>
                  <a:srgbClr val="000000">
                    <a:alpha val="100000"/>
                  </a:srgbClr>
                </a:solidFill>
                <a:latin typeface="Times New Roman"/>
                <a:ea typeface="Times New Roman"/>
                <a:cs typeface="Times New Roman"/>
              </a:rPr>
              <a:t>1</a:t>
            </a:r>
            <a:r>
              <a:rPr lang="en-US" sz="800" dirty="0">
                <a:solidFill>
                  <a:srgbClr val="000000">
                    <a:alpha val="100000"/>
                  </a:srgbClr>
                </a:solidFill>
                <a:latin typeface="Times New Roman"/>
                <a:ea typeface="Times New Roman"/>
                <a:cs typeface="Times New Roman"/>
              </a:rPr>
              <a:t>The total ERS charges have been evenly allocated across the contract period.</a:t>
            </a:r>
          </a:p>
          <a:p>
            <a:pPr algn="l"/>
            <a:r>
              <a:rPr lang="en-US" sz="800" baseline="30000" dirty="0">
                <a:solidFill>
                  <a:srgbClr val="000000">
                    <a:alpha val="100000"/>
                  </a:srgbClr>
                </a:solidFill>
                <a:latin typeface="Times New Roman"/>
                <a:ea typeface="Times New Roman"/>
                <a:cs typeface="Times New Roman"/>
              </a:rPr>
              <a:t>2</a:t>
            </a:r>
            <a:r>
              <a:rPr lang="en-US" sz="800" dirty="0">
                <a:solidFill>
                  <a:srgbClr val="000000">
                    <a:alpha val="100000"/>
                  </a:srgbClr>
                </a:solidFill>
                <a:latin typeface="Times New Roman"/>
                <a:ea typeface="Times New Roman"/>
                <a:cs typeface="Times New Roman"/>
              </a:rPr>
              <a:t>Zonal Auction Distribution by 2003 Congestion Management Zone, shown below.</a:t>
            </a:r>
          </a:p>
          <a:p>
            <a:pPr algn="l"/>
            <a:r>
              <a:rPr lang="en-US" sz="800" baseline="30000" dirty="0">
                <a:solidFill>
                  <a:srgbClr val="000000">
                    <a:alpha val="100000"/>
                  </a:srgbClr>
                </a:solidFill>
                <a:latin typeface="Times New Roman"/>
                <a:ea typeface="Times New Roman"/>
                <a:cs typeface="Times New Roman"/>
              </a:rPr>
              <a:t>3</a:t>
            </a:r>
            <a:r>
              <a:rPr lang="en-US" sz="800" dirty="0">
                <a:solidFill>
                  <a:srgbClr val="000000">
                    <a:alpha val="100000"/>
                  </a:srgbClr>
                </a:solidFill>
                <a:latin typeface="Times New Roman"/>
                <a:ea typeface="Times New Roman"/>
                <a:cs typeface="Times New Roman"/>
              </a:rPr>
              <a:t>The $/MWh value as calculated per PR 8.2 (2) g</a:t>
            </a:r>
          </a:p>
          <a:p>
            <a:pPr algn="l"/>
            <a:r>
              <a:rPr lang="en-US" sz="800" baseline="30000" dirty="0">
                <a:solidFill>
                  <a:srgbClr val="000000">
                    <a:alpha val="100000"/>
                  </a:srgbClr>
                </a:solidFill>
                <a:latin typeface="Times New Roman"/>
                <a:ea typeface="Times New Roman"/>
                <a:cs typeface="Times New Roman"/>
              </a:rPr>
              <a:t>4</a:t>
            </a:r>
            <a:r>
              <a:rPr lang="en-US" sz="800" dirty="0">
                <a:solidFill>
                  <a:srgbClr val="000000">
                    <a:alpha val="100000"/>
                  </a:srgbClr>
                </a:solidFill>
                <a:latin typeface="Times New Roman"/>
                <a:ea typeface="Times New Roman"/>
                <a:cs typeface="Times New Roman"/>
              </a:rPr>
              <a:t>The $/MWh value by 2003 Congestion Management Zone, as calculated per PR 8.2(2) g</a:t>
            </a: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6" name="Title Texts5">
            <a:extLst>
              <a:ext uri="{FF2B5EF4-FFF2-40B4-BE49-F238E27FC236}">
                <a16:creationId xmlns:a16="http://schemas.microsoft.com/office/drawing/2014/main" id="{F0AE059C-C99A-4A44-B619-C16EB1FFBA48}"/>
              </a:ext>
            </a:extLst>
          </p:cNvPr>
          <p:cNvSpPr txBox="1">
            <a:spLocks/>
          </p:cNvSpPr>
          <p:nvPr/>
        </p:nvSpPr>
        <p:spPr>
          <a:xfrm>
            <a:off x="1676400" y="815182"/>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($M)</a:t>
            </a:r>
          </a:p>
        </p:txBody>
      </p:sp>
      <p:graphicFrame>
        <p:nvGraphicFramePr>
          <p:cNvPr id="9" name="Table 7">
            <a:extLst>
              <a:ext uri="{FF2B5EF4-FFF2-40B4-BE49-F238E27FC236}">
                <a16:creationId xmlns:a16="http://schemas.microsoft.com/office/drawing/2014/main" id="{C8F8CAEF-B2A0-4C18-9C1B-991132AB8137}"/>
              </a:ext>
            </a:extLst>
          </p:cNvPr>
          <p:cNvGraphicFramePr>
            <a:graphicFrameLocks noGrp="1"/>
          </p:cNvGraphicFramePr>
          <p:nvPr>
            <p:extLst>
              <p:ext uri="{D42A27DB-BD31-4B8C-83A1-F6EECF244321}">
                <p14:modId xmlns:p14="http://schemas.microsoft.com/office/powerpoint/2010/main" val="181401151"/>
              </p:ext>
            </p:extLst>
          </p:nvPr>
        </p:nvGraphicFramePr>
        <p:xfrm>
          <a:off x="377951" y="1034638"/>
          <a:ext cx="8385050" cy="4541520"/>
        </p:xfrm>
        <a:graphic>
          <a:graphicData uri="http://schemas.openxmlformats.org/drawingml/2006/table">
            <a:tbl>
              <a:tblPr/>
              <a:tblGrid>
                <a:gridCol w="1728218">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63500" marR="63500" algn="l">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Jan</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Feb</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Mar</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Apr</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May</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Jun</a:t>
                      </a:r>
                      <a:r>
                        <a:rPr sz="800" b="1" i="0" u="none" cap="none" dirty="0">
                          <a:solidFill>
                            <a:srgbClr val="000000">
                              <a:alpha val="100000"/>
                            </a:srgbClr>
                          </a:solidFill>
                          <a:latin typeface="times"/>
                        </a:rPr>
                        <a:t> 202</a:t>
                      </a:r>
                      <a:r>
                        <a:rPr lang="en-US" sz="800" b="1" i="0" u="none" cap="none" dirty="0">
                          <a:solidFill>
                            <a:srgbClr val="000000">
                              <a:alpha val="100000"/>
                            </a:srgbClr>
                          </a:solidFill>
                          <a:latin typeface="times"/>
                        </a:rPr>
                        <a:t>2</a:t>
                      </a:r>
                      <a:endParaRPr sz="800" b="1" i="0" u="none" cap="none" dirty="0">
                        <a:solidFill>
                          <a:srgbClr val="000000">
                            <a:alpha val="100000"/>
                          </a:srgbClr>
                        </a:solidFill>
                        <a:latin typeface="times"/>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31.8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76.9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91.5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230.2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251.7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71.4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37.1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57.1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31.6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179.8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-26.7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-72.2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-19.2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-14.5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-31.9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23.4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25.5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ERO Pass-Through Fee⁵</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6.2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Firm Fuel Service Settlement</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13.5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2739995076"/>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2321676533"/>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-34.4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-34.5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-47.3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-25.1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-24.6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-26.2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-49.0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-44.9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326808170"/>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644112255"/>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8.3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3365568610"/>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95000"/>
                      </a:schemeClr>
                    </a:solidFill>
                  </a:tcPr>
                </a:tc>
                <a:extLst>
                  <a:ext uri="{0D108BD9-81ED-4DB2-BD59-A6C34878D82A}">
                    <a16:rowId xmlns:a16="http://schemas.microsoft.com/office/drawing/2014/main" val="2795369276"/>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7</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-6.2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chemeClr val="bg1">
                        <a:lumMod val="85000"/>
                        <a:alpha val="0"/>
                      </a:schemeClr>
                    </a:solidFill>
                  </a:tcPr>
                </a:tc>
                <a:extLst>
                  <a:ext uri="{0D108BD9-81ED-4DB2-BD59-A6C34878D82A}">
                    <a16:rowId xmlns:a16="http://schemas.microsoft.com/office/drawing/2014/main" val="1004992706"/>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round/>
                      <a:headEnd type="none" w="med" len="med"/>
                      <a:tailEnd type="none" w="med" len="med"/>
                    </a:lnB>
                    <a:solidFill>
                      <a:srgbClr val="EFEFEF"/>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noFill/>
                      <a:prstDash val="solid"/>
                    </a:lnB>
                    <a:solidFill>
                      <a:srgbClr val="EFEFEF"/>
                    </a:solidFill>
                  </a:tcPr>
                </a:tc>
                <a:extLst>
                  <a:ext uri="{0D108BD9-81ED-4DB2-BD59-A6C34878D82A}">
                    <a16:rowId xmlns:a16="http://schemas.microsoft.com/office/drawing/2014/main" val="2123678358"/>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Zonal Auction Distribution²</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-49.8</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-47.5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-42.7</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-42.8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-48.3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-66.4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-85.6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-76.1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-64.7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-54.1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-52.9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-56.4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lumMod val="95000"/>
                        <a:alpha val="0"/>
                      </a:schemeClr>
                    </a:solidFill>
                  </a:tcPr>
                </a:tc>
                <a:extLst>
                  <a:ext uri="{0D108BD9-81ED-4DB2-BD59-A6C34878D82A}">
                    <a16:rowId xmlns:a16="http://schemas.microsoft.com/office/drawing/2014/main" val="845993372"/>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12.1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a:t>
                      </a:r>
                      <a:r>
                        <a:rPr lang="en-US" sz="900" b="0" i="0" u="none" cap="none" dirty="0">
                          <a:solidFill>
                            <a:srgbClr val="000000">
                              <a:alpha val="100000"/>
                            </a:srgbClr>
                          </a:solidFill>
                          <a:latin typeface="Times New Roman"/>
                        </a:rPr>
                        <a:t>9</a:t>
                      </a:r>
                      <a:r>
                        <a:rPr sz="900" b="0" i="0" u="none" cap="none" dirty="0">
                          <a:solidFill>
                            <a:srgbClr val="000000">
                              <a:alpha val="100000"/>
                            </a:srgbClr>
                          </a:solidFill>
                          <a:latin typeface="Times New Roman"/>
                        </a:rPr>
                        <a:t>.4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25.5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74.3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-19.9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100.1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-13.3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-26.1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-34.0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-39.1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90.4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19050" cap="flat" cmpd="sng" algn="ctr">
                      <a:noFill/>
                      <a:prstDash val="solid"/>
                    </a:lnB>
                    <a:solidFill>
                      <a:srgbClr val="EFEFEF">
                        <a:alpha val="100000"/>
                      </a:srgbClr>
                    </a:solidFill>
                  </a:tcPr>
                </a:tc>
                <a:extLst>
                  <a:ext uri="{0D108BD9-81ED-4DB2-BD59-A6C34878D82A}">
                    <a16:rowId xmlns:a16="http://schemas.microsoft.com/office/drawing/2014/main" val="2080507565"/>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Adjusted Metered Load (</a:t>
                      </a:r>
                      <a:r>
                        <a:rPr sz="900" b="0" i="0" u="none" cap="none" dirty="0" err="1">
                          <a:solidFill>
                            <a:srgbClr val="000000">
                              <a:alpha val="100000"/>
                            </a:srgbClr>
                          </a:solidFill>
                          <a:latin typeface="Times New Roman"/>
                        </a:rPr>
                        <a:t>TWh</a:t>
                      </a:r>
                      <a:r>
                        <a:rPr sz="900" b="0" i="0" u="none" cap="none" dirty="0">
                          <a:solidFill>
                            <a:srgbClr val="000000">
                              <a:alpha val="100000"/>
                            </a:srgbClr>
                          </a:solidFill>
                          <a:latin typeface="Times New Roman"/>
                        </a:rPr>
                        <a:t>)</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30.3</a:t>
                      </a: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33.5</a:t>
                      </a: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31.4</a:t>
                      </a: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38.7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42.1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37.4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32.2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31.3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noFill/>
                      <a:prstDash val="solid"/>
                    </a:lnT>
                    <a:lnB w="19050" cap="flat" cmpd="sng" algn="ctr">
                      <a:solidFill>
                        <a:srgbClr val="000000"/>
                      </a:solidFill>
                      <a:prstDash val="solid"/>
                      <a:round/>
                      <a:headEnd type="none" w="med" len="med"/>
                      <a:tailEnd type="none" w="med" len="med"/>
                    </a:lnB>
                    <a:solidFill>
                      <a:srgbClr val="FFFFFF">
                        <a:alpha val="0"/>
                      </a:srgbClr>
                    </a:solidFill>
                  </a:tcPr>
                </a:tc>
                <a:extLst>
                  <a:ext uri="{0D108BD9-81ED-4DB2-BD59-A6C34878D82A}">
                    <a16:rowId xmlns:a16="http://schemas.microsoft.com/office/drawing/2014/main" val="348283257"/>
                  </a:ext>
                </a:extLst>
              </a:tr>
              <a:tr h="201168">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solidFill>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342444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8.2(2)(g) Net Allocation to Load - Totals and $/MWh </a:t>
            </a:r>
          </a:p>
        </p:txBody>
      </p:sp>
      <p:sp>
        <p:nvSpPr>
          <p:cNvPr id="3" name="Slide Number Placeholder 6">
            <a:extLst>
              <a:ext uri="{FF2B5EF4-FFF2-40B4-BE49-F238E27FC236}">
                <a16:creationId xmlns:a16="http://schemas.microsoft.com/office/drawing/2014/main" id="{19E6BA2A-DFAA-48D7-A34B-C973A6FF7F9D}"/>
              </a:ext>
            </a:extLst>
          </p:cNvPr>
          <p:cNvSpPr>
            <a:spLocks noGrp="1"/>
          </p:cNvSpPr>
          <p:nvPr>
            <p:ph type="sldNum" sz="quarter" idx="4"/>
          </p:nvPr>
        </p:nvSpPr>
        <p:spPr>
          <a:xfrm>
            <a:off x="8534400" y="6561138"/>
            <a:ext cx="533400" cy="220662"/>
          </a:xfrm>
        </p:spPr>
        <p:txBody>
          <a:bodyPr/>
          <a:lstStyle/>
          <a:p>
            <a:r>
              <a:rPr lang="en-US" dirty="0"/>
              <a:t>11</a:t>
            </a:r>
          </a:p>
        </p:txBody>
      </p:sp>
      <p:sp>
        <p:nvSpPr>
          <p:cNvPr id="4" name="Title Texts3">
            <a:extLst>
              <a:ext uri="{FF2B5EF4-FFF2-40B4-BE49-F238E27FC236}">
                <a16:creationId xmlns:a16="http://schemas.microsoft.com/office/drawing/2014/main" id="{7BCF1F6C-1B3D-42B2-AA6F-522D3E53EF41}"/>
              </a:ext>
            </a:extLst>
          </p:cNvPr>
          <p:cNvSpPr txBox="1">
            <a:spLocks/>
          </p:cNvSpPr>
          <p:nvPr/>
        </p:nvSpPr>
        <p:spPr>
          <a:xfrm>
            <a:off x="1677924" y="805434"/>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5" name="Title Texts5">
            <a:extLst>
              <a:ext uri="{FF2B5EF4-FFF2-40B4-BE49-F238E27FC236}">
                <a16:creationId xmlns:a16="http://schemas.microsoft.com/office/drawing/2014/main" id="{C0DFCE90-C059-4384-AB2C-F9F203C4648F}"/>
              </a:ext>
            </a:extLst>
          </p:cNvPr>
          <p:cNvSpPr txBox="1">
            <a:spLocks/>
          </p:cNvSpPr>
          <p:nvPr/>
        </p:nvSpPr>
        <p:spPr>
          <a:xfrm>
            <a:off x="1677924" y="2165223"/>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REAL-TIME ADJUSTED METERED LOAD BY CONGESTION MANAGEMENT ZONE (</a:t>
            </a:r>
            <a:r>
              <a:rPr lang="en-US" sz="800" b="1" dirty="0" err="1">
                <a:solidFill>
                  <a:srgbClr val="3DB0CD">
                    <a:alpha val="100000"/>
                  </a:srgbClr>
                </a:solidFill>
                <a:latin typeface="Times New Roman"/>
                <a:ea typeface="Times New Roman"/>
                <a:cs typeface="Times New Roman"/>
              </a:rPr>
              <a:t>TWh</a:t>
            </a:r>
            <a:r>
              <a:rPr lang="en-US" sz="800" b="1" dirty="0">
                <a:solidFill>
                  <a:srgbClr val="3DB0CD">
                    <a:alpha val="100000"/>
                  </a:srgbClr>
                </a:solidFill>
                <a:latin typeface="Times New Roman"/>
                <a:ea typeface="Times New Roman"/>
                <a:cs typeface="Times New Roman"/>
              </a:rPr>
              <a:t>)</a:t>
            </a:r>
          </a:p>
        </p:txBody>
      </p:sp>
      <p:sp>
        <p:nvSpPr>
          <p:cNvPr id="6" name="Title Texts7">
            <a:extLst>
              <a:ext uri="{FF2B5EF4-FFF2-40B4-BE49-F238E27FC236}">
                <a16:creationId xmlns:a16="http://schemas.microsoft.com/office/drawing/2014/main" id="{EDB387A7-A579-4CB2-9365-95E339B94AE4}"/>
              </a:ext>
            </a:extLst>
          </p:cNvPr>
          <p:cNvSpPr txBox="1">
            <a:spLocks/>
          </p:cNvSpPr>
          <p:nvPr/>
        </p:nvSpPr>
        <p:spPr>
          <a:xfrm>
            <a:off x="1677924" y="3543300"/>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fr-FR" sz="800" b="1" dirty="0">
                <a:solidFill>
                  <a:srgbClr val="3DB0CD">
                    <a:alpha val="100000"/>
                  </a:srgbClr>
                </a:solidFill>
                <a:latin typeface="Times New Roman"/>
                <a:ea typeface="Times New Roman"/>
                <a:cs typeface="Times New Roman"/>
              </a:rPr>
              <a:t>ZONAL AUCTION REVENUE PER CONGESTION MANAGEMENT ZONE ($/MWh)</a:t>
            </a:r>
          </a:p>
        </p:txBody>
      </p:sp>
      <p:sp>
        <p:nvSpPr>
          <p:cNvPr id="7" name="Title Texts9">
            <a:extLst>
              <a:ext uri="{FF2B5EF4-FFF2-40B4-BE49-F238E27FC236}">
                <a16:creationId xmlns:a16="http://schemas.microsoft.com/office/drawing/2014/main" id="{E87CA6E9-D36A-48B5-B864-68895CCEFEC4}"/>
              </a:ext>
            </a:extLst>
          </p:cNvPr>
          <p:cNvSpPr txBox="1">
            <a:spLocks/>
          </p:cNvSpPr>
          <p:nvPr/>
        </p:nvSpPr>
        <p:spPr>
          <a:xfrm>
            <a:off x="1677924" y="4902708"/>
            <a:ext cx="5788152" cy="219456"/>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800" b="1" dirty="0">
                <a:solidFill>
                  <a:srgbClr val="3DB0CD">
                    <a:alpha val="100000"/>
                  </a:srgbClr>
                </a:solidFill>
                <a:latin typeface="Times New Roman"/>
                <a:ea typeface="Times New Roman"/>
                <a:cs typeface="Times New Roman"/>
              </a:rPr>
              <a:t>NET ALLOCATION TO LOAD PER CONGESTION MANAGEMENT ZONE ($/MWh)</a:t>
            </a:r>
            <a:r>
              <a:rPr lang="en-US" sz="800" b="1" baseline="30000" dirty="0">
                <a:solidFill>
                  <a:srgbClr val="3DB0CD">
                    <a:alpha val="100000"/>
                  </a:srgbClr>
                </a:solidFill>
                <a:latin typeface="Times New Roman"/>
                <a:ea typeface="Times New Roman"/>
                <a:cs typeface="Times New Roman"/>
              </a:rPr>
              <a:t>4</a:t>
            </a:r>
          </a:p>
        </p:txBody>
      </p:sp>
      <p:graphicFrame>
        <p:nvGraphicFramePr>
          <p:cNvPr id="12" name="Table 11">
            <a:extLst>
              <a:ext uri="{FF2B5EF4-FFF2-40B4-BE49-F238E27FC236}">
                <a16:creationId xmlns:a16="http://schemas.microsoft.com/office/drawing/2014/main" id="{94D7AF2B-CD8A-459A-88F8-6718E0AF0ABB}"/>
              </a:ext>
            </a:extLst>
          </p:cNvPr>
          <p:cNvGraphicFramePr>
            <a:graphicFrameLocks noGrp="1"/>
          </p:cNvGraphicFramePr>
          <p:nvPr>
            <p:extLst>
              <p:ext uri="{D42A27DB-BD31-4B8C-83A1-F6EECF244321}">
                <p14:modId xmlns:p14="http://schemas.microsoft.com/office/powerpoint/2010/main" val="3146391623"/>
              </p:ext>
            </p:extLst>
          </p:nvPr>
        </p:nvGraphicFramePr>
        <p:xfrm>
          <a:off x="374904" y="1042416"/>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8.5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6.6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7.2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-6.2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18.6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16.5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9.5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-6.2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-9.5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-9.1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33.8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30.9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28.7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-24.0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-23.7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24.7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22.1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19.3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-19.6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-49.8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-47.5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-43.8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-48.3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-66.4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85.6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76.1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64.7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-54.1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-52.9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-56.4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3" name="Table 12">
            <a:extLst>
              <a:ext uri="{FF2B5EF4-FFF2-40B4-BE49-F238E27FC236}">
                <a16:creationId xmlns:a16="http://schemas.microsoft.com/office/drawing/2014/main" id="{FA3DFB67-A2AF-40C0-BF3F-E8DC57505B5F}"/>
              </a:ext>
            </a:extLst>
          </p:cNvPr>
          <p:cNvGraphicFramePr>
            <a:graphicFrameLocks noGrp="1"/>
          </p:cNvGraphicFramePr>
          <p:nvPr>
            <p:extLst>
              <p:ext uri="{D42A27DB-BD31-4B8C-83A1-F6EECF244321}">
                <p14:modId xmlns:p14="http://schemas.microsoft.com/office/powerpoint/2010/main" val="33873612"/>
              </p:ext>
            </p:extLst>
          </p:nvPr>
        </p:nvGraphicFramePr>
        <p:xfrm>
          <a:off x="374904" y="24048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a:t>
                      </a:r>
                      <a:r>
                        <a:rPr lang="en-US" sz="900" b="0" i="0" u="none" cap="none" dirty="0">
                          <a:solidFill>
                            <a:srgbClr val="000000">
                              <a:alpha val="100000"/>
                            </a:srgbClr>
                          </a:solidFill>
                          <a:latin typeface="Times New Roman"/>
                        </a:rPr>
                        <a:t>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9.7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8.3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7.7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8.0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16.8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15.2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11.</a:t>
                      </a:r>
                      <a:r>
                        <a:rPr lang="en-US" sz="900" b="0" i="0" u="none" cap="none" dirty="0">
                          <a:solidFill>
                            <a:srgbClr val="000000">
                              <a:alpha val="100000"/>
                            </a:srgbClr>
                          </a:solidFill>
                          <a:latin typeface="Times New Roman"/>
                        </a:rPr>
                        <a:t>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12.3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10.2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8.8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8.4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9.2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a:t>
                      </a:r>
                      <a:r>
                        <a:rPr lang="en-US" sz="900" b="0" i="0" u="none" cap="none" dirty="0">
                          <a:solidFill>
                            <a:srgbClr val="000000">
                              <a:alpha val="100000"/>
                            </a:srgbClr>
                          </a:solidFill>
                          <a:latin typeface="Times New Roman"/>
                        </a:rPr>
                        <a:t>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5</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5.4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5.3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4.</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5.1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30.3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30.9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38.7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46.0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43.0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37.4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32.2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31.3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4" name="Table 13">
            <a:extLst>
              <a:ext uri="{FF2B5EF4-FFF2-40B4-BE49-F238E27FC236}">
                <a16:creationId xmlns:a16="http://schemas.microsoft.com/office/drawing/2014/main" id="{F4897EAF-4EA8-4DFF-90D0-BE4D789F8459}"/>
              </a:ext>
            </a:extLst>
          </p:cNvPr>
          <p:cNvGraphicFramePr>
            <a:graphicFrameLocks noGrp="1"/>
          </p:cNvGraphicFramePr>
          <p:nvPr>
            <p:extLst>
              <p:ext uri="{D42A27DB-BD31-4B8C-83A1-F6EECF244321}">
                <p14:modId xmlns:p14="http://schemas.microsoft.com/office/powerpoint/2010/main" val="3998366894"/>
              </p:ext>
            </p:extLst>
          </p:nvPr>
        </p:nvGraphicFramePr>
        <p:xfrm>
          <a:off x="374904"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a:t>
                      </a:r>
                      <a:r>
                        <a:rPr lang="en-US" sz="900" b="0" i="0" u="none" cap="none" dirty="0">
                          <a:solidFill>
                            <a:srgbClr val="000000">
                              <a:alpha val="100000"/>
                            </a:srgbClr>
                          </a:solidFill>
                          <a:latin typeface="Times New Roman"/>
                        </a:rPr>
                        <a:t>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-4.</a:t>
                      </a:r>
                      <a:r>
                        <a:rPr lang="en-US" sz="900" b="0" i="0" u="none" cap="none" dirty="0">
                          <a:solidFill>
                            <a:srgbClr val="000000">
                              <a:alpha val="100000"/>
                            </a:srgbClr>
                          </a:solidFill>
                          <a:latin typeface="Times New Roman"/>
                        </a:rPr>
                        <a:t>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4.6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4.2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-4.0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5" name="Table 14">
            <a:extLst>
              <a:ext uri="{FF2B5EF4-FFF2-40B4-BE49-F238E27FC236}">
                <a16:creationId xmlns:a16="http://schemas.microsoft.com/office/drawing/2014/main" id="{93705A3C-480A-4C46-9E6E-C4CEC66444F6}"/>
              </a:ext>
            </a:extLst>
          </p:cNvPr>
          <p:cNvGraphicFramePr>
            <a:graphicFrameLocks noGrp="1"/>
          </p:cNvGraphicFramePr>
          <p:nvPr>
            <p:extLst>
              <p:ext uri="{D42A27DB-BD31-4B8C-83A1-F6EECF244321}">
                <p14:modId xmlns:p14="http://schemas.microsoft.com/office/powerpoint/2010/main" val="2177959280"/>
              </p:ext>
            </p:extLst>
          </p:nvPr>
        </p:nvGraphicFramePr>
        <p:xfrm>
          <a:off x="374904" y="512064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i="0" u="none" cap="none">
                          <a:solidFill>
                            <a:srgbClr val="000000">
                              <a:alpha val="100000"/>
                            </a:srgbClr>
                          </a:solidFill>
                          <a:latin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Dec 2021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Jan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Feb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Apr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May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sz="800" b="1" i="0" u="none" cap="none" dirty="0">
                          <a:solidFill>
                            <a:srgbClr val="000000">
                              <a:alpha val="100000"/>
                            </a:srgbClr>
                          </a:solidFill>
                          <a:latin typeface="times"/>
                        </a:rPr>
                        <a:t>Jun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Jul</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Aug</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Sep</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Oct</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Nov</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lang="en-US" sz="800" b="1" i="0" u="none" cap="none" dirty="0">
                          <a:solidFill>
                            <a:srgbClr val="000000">
                              <a:alpha val="100000"/>
                            </a:srgbClr>
                          </a:solidFill>
                          <a:latin typeface="times"/>
                        </a:rPr>
                        <a:t>Dec</a:t>
                      </a:r>
                      <a:r>
                        <a:rPr sz="800" b="1" i="0" u="none" cap="none" dirty="0">
                          <a:solidFill>
                            <a:srgbClr val="000000">
                              <a:alpha val="100000"/>
                            </a:srgbClr>
                          </a:solidFill>
                          <a:latin typeface="times"/>
                        </a:rPr>
                        <a:t> 2022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3</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3.5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0.1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1</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2.</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3.1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0.0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1</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1.5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-1.</a:t>
                      </a:r>
                      <a:r>
                        <a:rPr lang="en-US" sz="900" b="0" i="0" u="none" cap="none" dirty="0">
                          <a:solidFill>
                            <a:srgbClr val="000000">
                              <a:alpha val="100000"/>
                            </a:srgbClr>
                          </a:solidFill>
                          <a:latin typeface="Times New Roman"/>
                        </a:rPr>
                        <a:t>8</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-2.0</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6</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0.</a:t>
                      </a:r>
                      <a:r>
                        <a:rPr lang="en-US" sz="900" b="0" i="0" u="none" cap="none" dirty="0">
                          <a:solidFill>
                            <a:srgbClr val="000000">
                              <a:alpha val="100000"/>
                            </a:srgbClr>
                          </a:solidFill>
                          <a:latin typeface="Times New Roman"/>
                        </a:rPr>
                        <a:t>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2</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 </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a:t>
                      </a:r>
                      <a:r>
                        <a:rPr sz="900" b="0" i="0" u="none" cap="none" dirty="0">
                          <a:solidFill>
                            <a:srgbClr val="000000">
                              <a:alpha val="100000"/>
                            </a:srgbClr>
                          </a:solidFill>
                          <a:latin typeface="Times New Roman"/>
                        </a:rPr>
                        <a:t>.</a:t>
                      </a:r>
                      <a:r>
                        <a:rPr lang="en-US" sz="900" b="0" i="0" u="none" cap="none" dirty="0">
                          <a:solidFill>
                            <a:srgbClr val="000000">
                              <a:alpha val="100000"/>
                            </a:srgbClr>
                          </a:solidFill>
                          <a:latin typeface="Times New Roman"/>
                        </a:rPr>
                        <a:t>9</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-3.5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0.4</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FFFFFF">
                        <a:alpha val="0"/>
                      </a:srgbClr>
                    </a:solidFill>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.5</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a:t>
                      </a:r>
                      <a:r>
                        <a:rPr lang="en-US" sz="900" b="0" i="0" u="none" cap="none" dirty="0">
                          <a:solidFill>
                            <a:srgbClr val="000000">
                              <a:alpha val="100000"/>
                            </a:srgbClr>
                          </a:solidFill>
                          <a:latin typeface="Times New Roman"/>
                        </a:rPr>
                        <a:t>2.2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-0.3</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b="0" i="0" u="none" cap="none" dirty="0">
                          <a:solidFill>
                            <a:srgbClr val="000000">
                              <a:alpha val="100000"/>
                            </a:srgbClr>
                          </a:solidFill>
                          <a:latin typeface="Times New Roman"/>
                        </a:rPr>
                        <a:t> -0.</a:t>
                      </a:r>
                      <a:r>
                        <a:rPr lang="en-US" sz="900" b="0" i="0" u="none" cap="none" dirty="0">
                          <a:solidFill>
                            <a:srgbClr val="000000">
                              <a:alpha val="100000"/>
                            </a:srgbClr>
                          </a:solidFill>
                          <a:latin typeface="Times New Roman"/>
                        </a:rPr>
                        <a:t>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-1.1</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-1.2</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lang="en-US" sz="900" b="0" i="0" u="none" cap="none" dirty="0">
                          <a:solidFill>
                            <a:srgbClr val="000000">
                              <a:alpha val="100000"/>
                            </a:srgbClr>
                          </a:solidFill>
                          <a:latin typeface="Times New Roman"/>
                        </a:rPr>
                        <a:t>2.7</a:t>
                      </a:r>
                      <a:endParaRPr sz="900" b="0" i="0" u="none" cap="none" dirty="0">
                        <a:solidFill>
                          <a:srgbClr val="000000">
                            <a:alpha val="100000"/>
                          </a:srgbClr>
                        </a:solidFill>
                        <a:latin typeface="Times New Roman"/>
                      </a:endParaRP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6386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3110-00D6-457C-B513-43599C1E58CB}"/>
              </a:ext>
            </a:extLst>
          </p:cNvPr>
          <p:cNvSpPr>
            <a:spLocks noGrp="1"/>
          </p:cNvSpPr>
          <p:nvPr>
            <p:ph type="title"/>
          </p:nvPr>
        </p:nvSpPr>
        <p:spPr/>
        <p:txBody>
          <a:bodyPr/>
          <a:lstStyle/>
          <a:p>
            <a:r>
              <a:rPr lang="en-US" dirty="0"/>
              <a:t>26.2 Securitization Default Charge</a:t>
            </a:r>
            <a:br>
              <a:rPr lang="en-US" dirty="0"/>
            </a:br>
            <a:r>
              <a:rPr lang="en-US" dirty="0"/>
              <a:t>27.3 Securitization Uplift Charge</a:t>
            </a:r>
          </a:p>
        </p:txBody>
      </p:sp>
      <p:sp>
        <p:nvSpPr>
          <p:cNvPr id="4" name="Slide Number Placeholder 3">
            <a:extLst>
              <a:ext uri="{FF2B5EF4-FFF2-40B4-BE49-F238E27FC236}">
                <a16:creationId xmlns:a16="http://schemas.microsoft.com/office/drawing/2014/main" id="{E50D0AA4-9074-475F-9A01-F6376BF8E476}"/>
              </a:ext>
            </a:extLst>
          </p:cNvPr>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5" name="Table 4">
            <a:extLst>
              <a:ext uri="{FF2B5EF4-FFF2-40B4-BE49-F238E27FC236}">
                <a16:creationId xmlns:a16="http://schemas.microsoft.com/office/drawing/2014/main" id="{FC466DFE-13DB-49A7-83C4-65646CC32284}"/>
              </a:ext>
            </a:extLst>
          </p:cNvPr>
          <p:cNvGraphicFramePr>
            <a:graphicFrameLocks noGrp="1"/>
          </p:cNvGraphicFramePr>
          <p:nvPr>
            <p:extLst>
              <p:ext uri="{D42A27DB-BD31-4B8C-83A1-F6EECF244321}">
                <p14:modId xmlns:p14="http://schemas.microsoft.com/office/powerpoint/2010/main" val="2737910461"/>
              </p:ext>
            </p:extLst>
          </p:nvPr>
        </p:nvGraphicFramePr>
        <p:xfrm>
          <a:off x="76200" y="1371600"/>
          <a:ext cx="8991605" cy="1008353"/>
        </p:xfrm>
        <a:graphic>
          <a:graphicData uri="http://schemas.openxmlformats.org/drawingml/2006/table">
            <a:tbl>
              <a:tblPr/>
              <a:tblGrid>
                <a:gridCol w="990600">
                  <a:extLst>
                    <a:ext uri="{9D8B030D-6E8A-4147-A177-3AD203B41FA5}">
                      <a16:colId xmlns:a16="http://schemas.microsoft.com/office/drawing/2014/main" val="213437927"/>
                    </a:ext>
                  </a:extLst>
                </a:gridCol>
                <a:gridCol w="691604">
                  <a:extLst>
                    <a:ext uri="{9D8B030D-6E8A-4147-A177-3AD203B41FA5}">
                      <a16:colId xmlns:a16="http://schemas.microsoft.com/office/drawing/2014/main" val="3559608654"/>
                    </a:ext>
                  </a:extLst>
                </a:gridCol>
                <a:gridCol w="664491">
                  <a:extLst>
                    <a:ext uri="{9D8B030D-6E8A-4147-A177-3AD203B41FA5}">
                      <a16:colId xmlns:a16="http://schemas.microsoft.com/office/drawing/2014/main" val="3146346876"/>
                    </a:ext>
                  </a:extLst>
                </a:gridCol>
                <a:gridCol w="664491">
                  <a:extLst>
                    <a:ext uri="{9D8B030D-6E8A-4147-A177-3AD203B41FA5}">
                      <a16:colId xmlns:a16="http://schemas.microsoft.com/office/drawing/2014/main" val="73902129"/>
                    </a:ext>
                  </a:extLst>
                </a:gridCol>
                <a:gridCol w="664491">
                  <a:extLst>
                    <a:ext uri="{9D8B030D-6E8A-4147-A177-3AD203B41FA5}">
                      <a16:colId xmlns:a16="http://schemas.microsoft.com/office/drawing/2014/main" val="759187286"/>
                    </a:ext>
                  </a:extLst>
                </a:gridCol>
                <a:gridCol w="664491">
                  <a:extLst>
                    <a:ext uri="{9D8B030D-6E8A-4147-A177-3AD203B41FA5}">
                      <a16:colId xmlns:a16="http://schemas.microsoft.com/office/drawing/2014/main" val="948147960"/>
                    </a:ext>
                  </a:extLst>
                </a:gridCol>
                <a:gridCol w="664491">
                  <a:extLst>
                    <a:ext uri="{9D8B030D-6E8A-4147-A177-3AD203B41FA5}">
                      <a16:colId xmlns:a16="http://schemas.microsoft.com/office/drawing/2014/main" val="3282520265"/>
                    </a:ext>
                  </a:extLst>
                </a:gridCol>
                <a:gridCol w="664491">
                  <a:extLst>
                    <a:ext uri="{9D8B030D-6E8A-4147-A177-3AD203B41FA5}">
                      <a16:colId xmlns:a16="http://schemas.microsoft.com/office/drawing/2014/main" val="1855483299"/>
                    </a:ext>
                  </a:extLst>
                </a:gridCol>
                <a:gridCol w="664491">
                  <a:extLst>
                    <a:ext uri="{9D8B030D-6E8A-4147-A177-3AD203B41FA5}">
                      <a16:colId xmlns:a16="http://schemas.microsoft.com/office/drawing/2014/main" val="2438074751"/>
                    </a:ext>
                  </a:extLst>
                </a:gridCol>
                <a:gridCol w="664491">
                  <a:extLst>
                    <a:ext uri="{9D8B030D-6E8A-4147-A177-3AD203B41FA5}">
                      <a16:colId xmlns:a16="http://schemas.microsoft.com/office/drawing/2014/main" val="1220798705"/>
                    </a:ext>
                  </a:extLst>
                </a:gridCol>
                <a:gridCol w="664491">
                  <a:extLst>
                    <a:ext uri="{9D8B030D-6E8A-4147-A177-3AD203B41FA5}">
                      <a16:colId xmlns:a16="http://schemas.microsoft.com/office/drawing/2014/main" val="3440437019"/>
                    </a:ext>
                  </a:extLst>
                </a:gridCol>
                <a:gridCol w="664491">
                  <a:extLst>
                    <a:ext uri="{9D8B030D-6E8A-4147-A177-3AD203B41FA5}">
                      <a16:colId xmlns:a16="http://schemas.microsoft.com/office/drawing/2014/main" val="70979469"/>
                    </a:ext>
                  </a:extLst>
                </a:gridCol>
                <a:gridCol w="664491">
                  <a:extLst>
                    <a:ext uri="{9D8B030D-6E8A-4147-A177-3AD203B41FA5}">
                      <a16:colId xmlns:a16="http://schemas.microsoft.com/office/drawing/2014/main" val="1675954949"/>
                    </a:ext>
                  </a:extLst>
                </a:gridCol>
              </a:tblGrid>
              <a:tr h="156818">
                <a:tc>
                  <a:txBody>
                    <a:bodyPr/>
                    <a:lstStyle/>
                    <a:p>
                      <a:pPr marL="63500" marR="63500" algn="l">
                        <a:lnSpc>
                          <a:spcPct val="100000"/>
                        </a:lnSpc>
                        <a:spcBef>
                          <a:spcPts val="500"/>
                        </a:spcBef>
                        <a:spcAft>
                          <a:spcPts val="500"/>
                        </a:spcAft>
                        <a:buNone/>
                      </a:pPr>
                      <a:r>
                        <a:rPr sz="800" b="1" dirty="0">
                          <a:solidFill>
                            <a:srgbClr val="000000">
                              <a:alpha val="100000"/>
                            </a:srgbClr>
                          </a:solidFill>
                          <a:latin typeface="times"/>
                          <a:cs typeface="times"/>
                          <a:sym typeface="times"/>
                        </a:rPr>
                        <a:t> </a:t>
                      </a:r>
                      <a:r>
                        <a:rPr lang="en-US" sz="900" b="1" dirty="0">
                          <a:solidFill>
                            <a:srgbClr val="000000">
                              <a:alpha val="100000"/>
                            </a:srgbClr>
                          </a:solidFill>
                          <a:latin typeface="times"/>
                          <a:cs typeface="times"/>
                          <a:sym typeface="times"/>
                        </a:rPr>
                        <a:t>Subchapter M </a:t>
                      </a:r>
                      <a:endParaRPr sz="8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Jan</a:t>
                      </a:r>
                      <a:r>
                        <a:rPr sz="900" b="1" dirty="0">
                          <a:solidFill>
                            <a:srgbClr val="000000">
                              <a:alpha val="100000"/>
                            </a:srgbClr>
                          </a:solidFill>
                          <a:latin typeface="times"/>
                          <a:cs typeface="times"/>
                          <a:sym typeface="times"/>
                        </a:rPr>
                        <a:t> 202</a:t>
                      </a:r>
                      <a:r>
                        <a:rPr lang="en-US" sz="900" b="1" dirty="0">
                          <a:solidFill>
                            <a:srgbClr val="000000">
                              <a:alpha val="100000"/>
                            </a:srgbClr>
                          </a:solidFill>
                          <a:latin typeface="times"/>
                          <a:cs typeface="times"/>
                          <a:sym typeface="times"/>
                        </a:rPr>
                        <a:t>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Feb</a:t>
                      </a:r>
                      <a:r>
                        <a:rPr sz="900" b="1" dirty="0">
                          <a:solidFill>
                            <a:srgbClr val="000000">
                              <a:alpha val="100000"/>
                            </a:srgbClr>
                          </a:solidFill>
                          <a:latin typeface="times"/>
                          <a:cs typeface="times"/>
                          <a:sym typeface="times"/>
                        </a:rPr>
                        <a:t> 202</a:t>
                      </a:r>
                      <a:r>
                        <a:rPr lang="en-US" sz="900" b="1" dirty="0">
                          <a:solidFill>
                            <a:srgbClr val="000000">
                              <a:alpha val="100000"/>
                            </a:srgbClr>
                          </a:solidFill>
                          <a:latin typeface="times"/>
                          <a:cs typeface="times"/>
                          <a:sym typeface="times"/>
                        </a:rPr>
                        <a:t>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Mar</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Apr</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sz="900" b="1" dirty="0">
                          <a:solidFill>
                            <a:srgbClr val="000000">
                              <a:alpha val="100000"/>
                            </a:srgbClr>
                          </a:solidFill>
                          <a:latin typeface="times"/>
                          <a:cs typeface="times"/>
                          <a:sym typeface="times"/>
                        </a:rPr>
                        <a:t>Ma</a:t>
                      </a:r>
                      <a:r>
                        <a:rPr lang="en-US" sz="900" b="1" dirty="0">
                          <a:solidFill>
                            <a:srgbClr val="000000">
                              <a:alpha val="100000"/>
                            </a:srgbClr>
                          </a:solidFill>
                          <a:latin typeface="times"/>
                          <a:cs typeface="times"/>
                          <a:sym typeface="times"/>
                        </a:rPr>
                        <a:t>y</a:t>
                      </a:r>
                      <a:r>
                        <a:rPr sz="900" b="1" dirty="0">
                          <a:solidFill>
                            <a:srgbClr val="000000">
                              <a:alpha val="100000"/>
                            </a:srgbClr>
                          </a:solidFill>
                          <a:latin typeface="times"/>
                          <a:cs typeface="times"/>
                          <a:sym typeface="times"/>
                        </a:rPr>
                        <a:t> 2022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Jun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Jul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Aug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Sep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Oct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Nov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Dec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3830253513"/>
                  </a:ext>
                </a:extLst>
              </a:tr>
              <a:tr h="194716">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Reference Month (RTM_FINAL data)</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Oct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Nov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Dec 2021</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Jan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Feb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Mar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Apr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May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Jun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Jul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Aug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Sep 2022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extLst>
                  <a:ext uri="{0D108BD9-81ED-4DB2-BD59-A6C34878D82A}">
                    <a16:rowId xmlns:a16="http://schemas.microsoft.com/office/drawing/2014/main" val="1464090937"/>
                  </a:ext>
                </a:extLst>
              </a:tr>
              <a:tr h="194716">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Monthly Uplift (TSDCMA)</a:t>
                      </a:r>
                    </a:p>
                  </a:txBody>
                  <a:tcPr marL="9525" marR="9525" marT="9525" marB="0" anchor="b">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3,713,235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3,761,985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3,761,985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3,761,985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3,761,985</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3,221,826</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3,221,826</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79020454"/>
                  </a:ext>
                </a:extLst>
              </a:tr>
              <a:tr h="138000">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SDCMMATOT</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dirty="0">
                          <a:solidFill>
                            <a:srgbClr val="000000">
                              <a:alpha val="100000"/>
                            </a:srgbClr>
                          </a:solidFill>
                          <a:latin typeface="Times New Roman"/>
                          <a:ea typeface="+mn-ea"/>
                          <a:cs typeface="Times New Roman"/>
                        </a:rPr>
                        <a:t>209,983,095</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dirty="0">
                          <a:solidFill>
                            <a:srgbClr val="000000">
                              <a:alpha val="100000"/>
                            </a:srgbClr>
                          </a:solidFill>
                          <a:latin typeface="Times New Roman"/>
                          <a:ea typeface="+mn-ea"/>
                          <a:cs typeface="Times New Roman"/>
                        </a:rPr>
                        <a:t>193,432,682</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dirty="0">
                          <a:solidFill>
                            <a:srgbClr val="000000">
                              <a:alpha val="100000"/>
                            </a:srgbClr>
                          </a:solidFill>
                          <a:latin typeface="Times New Roman"/>
                          <a:ea typeface="+mn-ea"/>
                          <a:cs typeface="Times New Roman"/>
                        </a:rPr>
                        <a:t>209,606,505</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dirty="0">
                          <a:solidFill>
                            <a:srgbClr val="000000">
                              <a:alpha val="100000"/>
                            </a:srgbClr>
                          </a:solidFill>
                          <a:latin typeface="Times New Roman"/>
                          <a:ea typeface="+mn-ea"/>
                          <a:cs typeface="Times New Roman"/>
                        </a:rPr>
                        <a:t>207,838,866</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dirty="0">
                          <a:solidFill>
                            <a:srgbClr val="000000">
                              <a:alpha val="100000"/>
                            </a:srgbClr>
                          </a:solidFill>
                          <a:latin typeface="Times New Roman"/>
                          <a:ea typeface="+mn-ea"/>
                          <a:cs typeface="Times New Roman"/>
                        </a:rPr>
                        <a:t>194,316,616</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195,041,993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195,303,193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208,449,380</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208,494,853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219,876,436</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216,649,493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208,508,389</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noFill/>
                      <a:prstDash val="solid"/>
                    </a:lnT>
                    <a:lnB w="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84499349"/>
                  </a:ext>
                </a:extLst>
              </a:tr>
            </a:tbl>
          </a:graphicData>
        </a:graphic>
      </p:graphicFrame>
      <p:graphicFrame>
        <p:nvGraphicFramePr>
          <p:cNvPr id="6" name="Table 5">
            <a:extLst>
              <a:ext uri="{FF2B5EF4-FFF2-40B4-BE49-F238E27FC236}">
                <a16:creationId xmlns:a16="http://schemas.microsoft.com/office/drawing/2014/main" id="{2E1F3C4B-9466-4FD8-A986-CAC81CE22F12}"/>
              </a:ext>
            </a:extLst>
          </p:cNvPr>
          <p:cNvGraphicFramePr>
            <a:graphicFrameLocks noGrp="1"/>
          </p:cNvGraphicFramePr>
          <p:nvPr>
            <p:extLst>
              <p:ext uri="{D42A27DB-BD31-4B8C-83A1-F6EECF244321}">
                <p14:modId xmlns:p14="http://schemas.microsoft.com/office/powerpoint/2010/main" val="2627449678"/>
              </p:ext>
            </p:extLst>
          </p:nvPr>
        </p:nvGraphicFramePr>
        <p:xfrm>
          <a:off x="162406" y="2930271"/>
          <a:ext cx="4561994" cy="962787"/>
        </p:xfrm>
        <a:graphic>
          <a:graphicData uri="http://schemas.openxmlformats.org/drawingml/2006/table">
            <a:tbl>
              <a:tblPr/>
              <a:tblGrid>
                <a:gridCol w="1247467">
                  <a:extLst>
                    <a:ext uri="{9D8B030D-6E8A-4147-A177-3AD203B41FA5}">
                      <a16:colId xmlns:a16="http://schemas.microsoft.com/office/drawing/2014/main" val="213437927"/>
                    </a:ext>
                  </a:extLst>
                </a:gridCol>
                <a:gridCol w="685335">
                  <a:extLst>
                    <a:ext uri="{9D8B030D-6E8A-4147-A177-3AD203B41FA5}">
                      <a16:colId xmlns:a16="http://schemas.microsoft.com/office/drawing/2014/main" val="2438074751"/>
                    </a:ext>
                  </a:extLst>
                </a:gridCol>
                <a:gridCol w="657298">
                  <a:extLst>
                    <a:ext uri="{9D8B030D-6E8A-4147-A177-3AD203B41FA5}">
                      <a16:colId xmlns:a16="http://schemas.microsoft.com/office/drawing/2014/main" val="1220798705"/>
                    </a:ext>
                  </a:extLst>
                </a:gridCol>
                <a:gridCol w="657298">
                  <a:extLst>
                    <a:ext uri="{9D8B030D-6E8A-4147-A177-3AD203B41FA5}">
                      <a16:colId xmlns:a16="http://schemas.microsoft.com/office/drawing/2014/main" val="1627570811"/>
                    </a:ext>
                  </a:extLst>
                </a:gridCol>
                <a:gridCol w="657298">
                  <a:extLst>
                    <a:ext uri="{9D8B030D-6E8A-4147-A177-3AD203B41FA5}">
                      <a16:colId xmlns:a16="http://schemas.microsoft.com/office/drawing/2014/main" val="3768137582"/>
                    </a:ext>
                  </a:extLst>
                </a:gridCol>
                <a:gridCol w="657298">
                  <a:extLst>
                    <a:ext uri="{9D8B030D-6E8A-4147-A177-3AD203B41FA5}">
                      <a16:colId xmlns:a16="http://schemas.microsoft.com/office/drawing/2014/main" val="1287803206"/>
                    </a:ext>
                  </a:extLst>
                </a:gridCol>
              </a:tblGrid>
              <a:tr h="193929">
                <a:tc>
                  <a:txBody>
                    <a:bodyPr/>
                    <a:lstStyle/>
                    <a:p>
                      <a:pPr marL="63500" marR="63500" algn="l">
                        <a:lnSpc>
                          <a:spcPct val="100000"/>
                        </a:lnSpc>
                        <a:spcBef>
                          <a:spcPts val="500"/>
                        </a:spcBef>
                        <a:spcAft>
                          <a:spcPts val="500"/>
                        </a:spcAft>
                        <a:buNone/>
                      </a:pPr>
                      <a:r>
                        <a:rPr sz="800" b="1" dirty="0">
                          <a:solidFill>
                            <a:srgbClr val="000000">
                              <a:alpha val="100000"/>
                            </a:srgbClr>
                          </a:solidFill>
                          <a:latin typeface="times"/>
                          <a:cs typeface="times"/>
                          <a:sym typeface="times"/>
                        </a:rPr>
                        <a:t> </a:t>
                      </a:r>
                      <a:r>
                        <a:rPr lang="en-US" sz="900" b="1" dirty="0">
                          <a:solidFill>
                            <a:srgbClr val="000000">
                              <a:alpha val="100000"/>
                            </a:srgbClr>
                          </a:solidFill>
                          <a:latin typeface="times"/>
                          <a:cs typeface="times"/>
                          <a:sym typeface="times"/>
                        </a:rPr>
                        <a:t>Subchapter N</a:t>
                      </a:r>
                      <a:r>
                        <a:rPr lang="en-US" sz="900" b="1" baseline="30000" dirty="0">
                          <a:solidFill>
                            <a:srgbClr val="000000">
                              <a:alpha val="100000"/>
                            </a:srgbClr>
                          </a:solidFill>
                          <a:latin typeface="times"/>
                          <a:cs typeface="times"/>
                          <a:sym typeface="times"/>
                        </a:rPr>
                        <a:t>1</a:t>
                      </a:r>
                      <a:endParaRPr sz="8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Aug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Sep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Oct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Nov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tc>
                  <a:txBody>
                    <a:bodyPr/>
                    <a:lstStyle/>
                    <a:p>
                      <a:pPr marL="63500" marR="63500" algn="ctr">
                        <a:lnSpc>
                          <a:spcPct val="100000"/>
                        </a:lnSpc>
                        <a:spcBef>
                          <a:spcPts val="500"/>
                        </a:spcBef>
                        <a:spcAft>
                          <a:spcPts val="500"/>
                        </a:spcAft>
                        <a:buNone/>
                      </a:pPr>
                      <a:r>
                        <a:rPr lang="en-US" sz="900" b="1" dirty="0">
                          <a:solidFill>
                            <a:srgbClr val="000000">
                              <a:alpha val="100000"/>
                            </a:srgbClr>
                          </a:solidFill>
                          <a:latin typeface="times"/>
                          <a:cs typeface="times"/>
                          <a:sym typeface="times"/>
                        </a:rPr>
                        <a:t>Dec 2022</a:t>
                      </a:r>
                      <a:endParaRPr sz="900" b="1" dirty="0">
                        <a:solidFill>
                          <a:srgbClr val="000000">
                            <a:alpha val="100000"/>
                          </a:srgbClr>
                        </a:solidFill>
                        <a:latin typeface="times"/>
                        <a:cs typeface="times"/>
                        <a:sym typeface="times"/>
                      </a:endParaRP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0" cap="flat" cmpd="sng" algn="ctr">
                      <a:solidFill>
                        <a:srgbClr val="FFFFFF">
                          <a:alpha val="0"/>
                        </a:srgbClr>
                      </a:solidFill>
                      <a:prstDash val="solid"/>
                    </a:lnT>
                    <a:lnB w="19050" cap="flat" cmpd="sng" algn="ctr">
                      <a:solidFill>
                        <a:srgbClr val="000000"/>
                      </a:solidFill>
                      <a:prstDash val="solid"/>
                      <a:round/>
                      <a:headEnd type="none" w="med" len="med"/>
                      <a:tailEnd type="none" w="med" len="med"/>
                    </a:lnB>
                    <a:solidFill>
                      <a:srgbClr val="B3B3B3">
                        <a:alpha val="100000"/>
                      </a:srgbClr>
                    </a:solidFill>
                  </a:tcPr>
                </a:tc>
                <a:extLst>
                  <a:ext uri="{0D108BD9-81ED-4DB2-BD59-A6C34878D82A}">
                    <a16:rowId xmlns:a16="http://schemas.microsoft.com/office/drawing/2014/main" val="3830253513"/>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Monthly Uplift (MTSUCDA)</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13,847,762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13,401,060</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13,847,762</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13,669,290</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13,669,290</a:t>
                      </a:r>
                    </a:p>
                  </a:txBody>
                  <a:tcPr marL="0" marR="0" marT="0" marB="0" anchor="ctr">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noFill/>
                      <a:prstDash val="solid"/>
                      <a:round/>
                      <a:headEnd type="none" w="med" len="med"/>
                      <a:tailEnd type="none" w="med" len="med"/>
                    </a:lnB>
                    <a:solidFill>
                      <a:srgbClr val="EFEFEF">
                        <a:alpha val="100000"/>
                      </a:srgbClr>
                    </a:solidFill>
                  </a:tcPr>
                </a:tc>
                <a:extLst>
                  <a:ext uri="{0D108BD9-81ED-4DB2-BD59-A6C34878D82A}">
                    <a16:rowId xmlns:a16="http://schemas.microsoft.com/office/drawing/2014/main" val="1464090937"/>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Non-Optout RTAML (</a:t>
                      </a:r>
                      <a:r>
                        <a:rPr lang="en-US" sz="900" kern="1200" dirty="0" err="1">
                          <a:solidFill>
                            <a:srgbClr val="000000">
                              <a:alpha val="100000"/>
                            </a:srgbClr>
                          </a:solidFill>
                          <a:latin typeface="Times New Roman"/>
                          <a:ea typeface="+mn-ea"/>
                          <a:cs typeface="Times New Roman"/>
                        </a:rPr>
                        <a:t>TWh</a:t>
                      </a:r>
                      <a:r>
                        <a:rPr lang="en-US" sz="900" kern="1200" dirty="0">
                          <a:solidFill>
                            <a:srgbClr val="000000">
                              <a:alpha val="100000"/>
                            </a:srgbClr>
                          </a:solidFill>
                          <a:latin typeface="Times New Roman"/>
                          <a:ea typeface="+mn-ea"/>
                          <a:cs typeface="Times New Roman"/>
                        </a:rPr>
                        <a:t>)</a:t>
                      </a:r>
                    </a:p>
                  </a:txBody>
                  <a:tcPr marL="9525" marR="9525" marT="9525" marB="0" anchor="b">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 26,529,589</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22,823,147</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19,196,827</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17,690,430</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63500" marR="63500" lvl="0" indent="0" algn="ctr" defTabSz="914400" rtl="0" eaLnBrk="1" fontAlgn="b" latinLnBrk="0" hangingPunct="1">
                        <a:lnSpc>
                          <a:spcPct val="100000"/>
                        </a:lnSpc>
                        <a:spcBef>
                          <a:spcPts val="500"/>
                        </a:spcBef>
                        <a:spcAft>
                          <a:spcPts val="500"/>
                        </a:spcAft>
                        <a:buClrTx/>
                        <a:buSzTx/>
                        <a:buFontTx/>
                        <a:buNone/>
                        <a:tabLst/>
                        <a:defRPr/>
                      </a:pPr>
                      <a:r>
                        <a:rPr lang="en-US" sz="800" kern="1200" noProof="0" dirty="0">
                          <a:solidFill>
                            <a:srgbClr val="000000">
                              <a:alpha val="100000"/>
                            </a:srgbClr>
                          </a:solidFill>
                          <a:latin typeface="Times New Roman"/>
                          <a:ea typeface="+mn-ea"/>
                          <a:cs typeface="Times New Roman"/>
                          <a:sym typeface="Times New Roman"/>
                        </a:rPr>
                        <a:t>18,702,507</a:t>
                      </a:r>
                    </a:p>
                  </a:txBody>
                  <a:tcPr marL="0" marR="0" marT="0" marB="0" anchor="ctr">
                    <a:lnL w="0" cap="flat" cmpd="sng" algn="ctr">
                      <a:noFill/>
                      <a:prstDash val="solid"/>
                    </a:lnL>
                    <a:lnR w="0" cap="flat" cmpd="sng" algn="ctr">
                      <a:noFill/>
                      <a:prstDash val="soli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779020454"/>
                  </a:ext>
                </a:extLst>
              </a:tr>
              <a:tr h="201168">
                <a:tc>
                  <a:txBody>
                    <a:bodyPr/>
                    <a:lstStyle/>
                    <a:p>
                      <a:pPr marL="63500" marR="63500" algn="l" defTabSz="914400" rtl="0" eaLnBrk="1" fontAlgn="b" latinLnBrk="0" hangingPunct="1">
                        <a:lnSpc>
                          <a:spcPct val="100000"/>
                        </a:lnSpc>
                        <a:spcBef>
                          <a:spcPts val="500"/>
                        </a:spcBef>
                        <a:spcAft>
                          <a:spcPts val="500"/>
                        </a:spcAft>
                        <a:buNone/>
                      </a:pPr>
                      <a:r>
                        <a:rPr lang="en-US" sz="900" kern="1200" dirty="0">
                          <a:solidFill>
                            <a:srgbClr val="000000">
                              <a:alpha val="100000"/>
                            </a:srgbClr>
                          </a:solidFill>
                          <a:latin typeface="Times New Roman"/>
                          <a:ea typeface="+mn-ea"/>
                          <a:cs typeface="Times New Roman"/>
                        </a:rPr>
                        <a:t>$/MWh</a:t>
                      </a:r>
                    </a:p>
                  </a:txBody>
                  <a:tcPr marL="9525" marR="9525" marT="9525" marB="0" anchor="b">
                    <a:lnL w="0" cap="flat" cmpd="sng" algn="ctr">
                      <a:solidFill>
                        <a:srgbClr val="FFFFFF">
                          <a:alpha val="0"/>
                        </a:srgbClr>
                      </a:solidFill>
                      <a:prstDash val="soli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0.52</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0.59</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0.72</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0.77</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tc>
                  <a:txBody>
                    <a:bodyPr/>
                    <a:lstStyle/>
                    <a:p>
                      <a:pPr marL="63500" marR="63500" algn="ctr" defTabSz="914400" rtl="0" eaLnBrk="1" fontAlgn="b" latinLnBrk="0" hangingPunct="1">
                        <a:lnSpc>
                          <a:spcPct val="100000"/>
                        </a:lnSpc>
                        <a:spcBef>
                          <a:spcPts val="500"/>
                        </a:spcBef>
                        <a:spcAft>
                          <a:spcPts val="500"/>
                        </a:spcAft>
                        <a:buNone/>
                      </a:pPr>
                      <a:r>
                        <a:rPr lang="en-US" sz="800" kern="1200" dirty="0">
                          <a:solidFill>
                            <a:srgbClr val="000000">
                              <a:alpha val="100000"/>
                            </a:srgbClr>
                          </a:solidFill>
                          <a:latin typeface="Times New Roman"/>
                          <a:ea typeface="+mn-ea"/>
                          <a:cs typeface="Times New Roman"/>
                        </a:rPr>
                        <a:t>0.73</a:t>
                      </a:r>
                    </a:p>
                  </a:txBody>
                  <a:tcPr marL="9525" marR="9525" marT="9525" marB="0" anchor="b">
                    <a:lnL w="0" cap="flat" cmpd="sng" algn="ctr">
                      <a:solidFill>
                        <a:srgbClr val="FFFFFF">
                          <a:alpha val="0"/>
                        </a:srgbClr>
                      </a:solidFill>
                      <a:prstDash val="solid"/>
                      <a:round/>
                      <a:headEnd type="none" w="med" len="med"/>
                      <a:tailEnd type="none" w="med" len="med"/>
                    </a:lnL>
                    <a:lnR w="0" cap="flat" cmpd="sng" algn="ctr">
                      <a:solidFill>
                        <a:srgbClr val="FFFFFF">
                          <a:alpha val="0"/>
                        </a:srgbClr>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84499349"/>
                  </a:ext>
                </a:extLst>
              </a:tr>
            </a:tbl>
          </a:graphicData>
        </a:graphic>
      </p:graphicFrame>
      <p:sp>
        <p:nvSpPr>
          <p:cNvPr id="7" name="TextBox 6">
            <a:extLst>
              <a:ext uri="{FF2B5EF4-FFF2-40B4-BE49-F238E27FC236}">
                <a16:creationId xmlns:a16="http://schemas.microsoft.com/office/drawing/2014/main" id="{D7A3A4F4-C9A3-4F34-9AFB-ACC236939514}"/>
              </a:ext>
            </a:extLst>
          </p:cNvPr>
          <p:cNvSpPr txBox="1"/>
          <p:nvPr/>
        </p:nvSpPr>
        <p:spPr>
          <a:xfrm>
            <a:off x="4879650" y="6019800"/>
            <a:ext cx="378714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00" baseline="30000" dirty="0">
                <a:solidFill>
                  <a:srgbClr val="000000">
                    <a:alpha val="100000"/>
                  </a:srgbClr>
                </a:solidFill>
                <a:latin typeface="Times New Roman"/>
                <a:ea typeface="Times New Roman"/>
                <a:cs typeface="Times New Roman"/>
              </a:rPr>
              <a:t>1</a:t>
            </a:r>
            <a:r>
              <a:rPr lang="en-US" sz="1000" dirty="0">
                <a:solidFill>
                  <a:srgbClr val="000000">
                    <a:alpha val="100000"/>
                  </a:srgbClr>
                </a:solidFill>
                <a:latin typeface="Times New Roman"/>
                <a:ea typeface="Times New Roman"/>
                <a:cs typeface="Times New Roman"/>
              </a:rPr>
              <a:t>The data provided is grouped by the month the amount was invoiced. </a:t>
            </a:r>
          </a:p>
        </p:txBody>
      </p:sp>
    </p:spTree>
    <p:extLst>
      <p:ext uri="{BB962C8B-B14F-4D97-AF65-F5344CB8AC3E}">
        <p14:creationId xmlns:p14="http://schemas.microsoft.com/office/powerpoint/2010/main" val="336770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7" name="Table 6">
            <a:extLst>
              <a:ext uri="{FF2B5EF4-FFF2-40B4-BE49-F238E27FC236}">
                <a16:creationId xmlns:a16="http://schemas.microsoft.com/office/drawing/2014/main" id="{9E697166-E604-4AF6-A8E8-8CB2C3FAD857}"/>
              </a:ext>
            </a:extLst>
          </p:cNvPr>
          <p:cNvGraphicFramePr>
            <a:graphicFrameLocks noGrp="1"/>
          </p:cNvGraphicFramePr>
          <p:nvPr>
            <p:extLst>
              <p:ext uri="{D42A27DB-BD31-4B8C-83A1-F6EECF244321}">
                <p14:modId xmlns:p14="http://schemas.microsoft.com/office/powerpoint/2010/main" val="921414388"/>
              </p:ext>
            </p:extLst>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Q4</a:t>
                      </a:r>
                      <a:endParaRPr lang="en-US" sz="1200" b="1" kern="1200" dirty="0">
                        <a:solidFill>
                          <a:srgbClr val="FF0000"/>
                        </a:solidFill>
                        <a:effectLst/>
                        <a:latin typeface="+mn-lt"/>
                        <a:ea typeface="+mn-ea"/>
                        <a:cs typeface="+mn-cs"/>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9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9" name="TextBox 8">
            <a:extLst>
              <a:ext uri="{FF2B5EF4-FFF2-40B4-BE49-F238E27FC236}">
                <a16:creationId xmlns:a16="http://schemas.microsoft.com/office/drawing/2014/main" id="{624221D1-439F-4440-A650-31D787DC01D4}"/>
              </a:ext>
            </a:extLst>
          </p:cNvPr>
          <p:cNvSpPr txBox="1"/>
          <p:nvPr/>
        </p:nvSpPr>
        <p:spPr>
          <a:xfrm>
            <a:off x="381000" y="2397204"/>
            <a:ext cx="8382000"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There were no price changes in Q4 2022.</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2539577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7" name="Table 6">
            <a:extLst>
              <a:ext uri="{FF2B5EF4-FFF2-40B4-BE49-F238E27FC236}">
                <a16:creationId xmlns:a16="http://schemas.microsoft.com/office/drawing/2014/main" id="{80416831-2191-4122-B745-A2F58A77854D}"/>
              </a:ext>
            </a:extLst>
          </p:cNvPr>
          <p:cNvGraphicFramePr>
            <a:graphicFrameLocks noGrp="1"/>
          </p:cNvGraphicFramePr>
          <p:nvPr>
            <p:extLst>
              <p:ext uri="{D42A27DB-BD31-4B8C-83A1-F6EECF244321}">
                <p14:modId xmlns:p14="http://schemas.microsoft.com/office/powerpoint/2010/main" val="1964713891"/>
              </p:ext>
            </p:extLst>
          </p:nvPr>
        </p:nvGraphicFramePr>
        <p:xfrm>
          <a:off x="609600" y="1143000"/>
          <a:ext cx="7924800" cy="15616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2022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AA342AAC-B2A1-4D7F-8491-6A5C821029E7}"/>
              </a:ext>
            </a:extLst>
          </p:cNvPr>
          <p:cNvSpPr txBox="1"/>
          <p:nvPr/>
        </p:nvSpPr>
        <p:spPr>
          <a:xfrm>
            <a:off x="609600" y="2743200"/>
            <a:ext cx="7924800"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Q4 2022.</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949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graphicFrame>
        <p:nvGraphicFramePr>
          <p:cNvPr id="7" name="Content Placeholder 10">
            <a:extLst>
              <a:ext uri="{FF2B5EF4-FFF2-40B4-BE49-F238E27FC236}">
                <a16:creationId xmlns:a16="http://schemas.microsoft.com/office/drawing/2014/main" id="{F34F1FEF-9A27-4563-9BA3-23814E57EF05}"/>
              </a:ext>
            </a:extLst>
          </p:cNvPr>
          <p:cNvGraphicFramePr>
            <a:graphicFrameLocks noGrp="1"/>
          </p:cNvGraphicFramePr>
          <p:nvPr>
            <p:ph idx="1"/>
            <p:extLst>
              <p:ext uri="{D42A27DB-BD31-4B8C-83A1-F6EECF244321}">
                <p14:modId xmlns:p14="http://schemas.microsoft.com/office/powerpoint/2010/main" val="1436100127"/>
              </p:ext>
            </p:extLst>
          </p:nvPr>
        </p:nvGraphicFramePr>
        <p:xfrm>
          <a:off x="380999" y="1143000"/>
          <a:ext cx="8382000" cy="2598226"/>
        </p:xfrm>
        <a:graphic>
          <a:graphicData uri="http://schemas.openxmlformats.org/drawingml/2006/table">
            <a:tbl>
              <a:tblPr/>
              <a:tblGrid>
                <a:gridCol w="2856707">
                  <a:extLst>
                    <a:ext uri="{9D8B030D-6E8A-4147-A177-3AD203B41FA5}">
                      <a16:colId xmlns:a16="http://schemas.microsoft.com/office/drawing/2014/main" val="20000"/>
                    </a:ext>
                  </a:extLst>
                </a:gridCol>
                <a:gridCol w="783853">
                  <a:extLst>
                    <a:ext uri="{9D8B030D-6E8A-4147-A177-3AD203B41FA5}">
                      <a16:colId xmlns:a16="http://schemas.microsoft.com/office/drawing/2014/main" val="20001"/>
                    </a:ext>
                  </a:extLst>
                </a:gridCol>
                <a:gridCol w="783853">
                  <a:extLst>
                    <a:ext uri="{9D8B030D-6E8A-4147-A177-3AD203B41FA5}">
                      <a16:colId xmlns:a16="http://schemas.microsoft.com/office/drawing/2014/main" val="20002"/>
                    </a:ext>
                  </a:extLst>
                </a:gridCol>
                <a:gridCol w="1316873">
                  <a:extLst>
                    <a:ext uri="{9D8B030D-6E8A-4147-A177-3AD203B41FA5}">
                      <a16:colId xmlns:a16="http://schemas.microsoft.com/office/drawing/2014/main" val="20003"/>
                    </a:ext>
                  </a:extLst>
                </a:gridCol>
                <a:gridCol w="1316873">
                  <a:extLst>
                    <a:ext uri="{9D8B030D-6E8A-4147-A177-3AD203B41FA5}">
                      <a16:colId xmlns:a16="http://schemas.microsoft.com/office/drawing/2014/main" val="20004"/>
                    </a:ext>
                  </a:extLst>
                </a:gridCol>
                <a:gridCol w="1323841">
                  <a:extLst>
                    <a:ext uri="{9D8B030D-6E8A-4147-A177-3AD203B41FA5}">
                      <a16:colId xmlns:a16="http://schemas.microsoft.com/office/drawing/2014/main" val="20005"/>
                    </a:ext>
                  </a:extLst>
                </a:gridCol>
              </a:tblGrid>
              <a:tr h="211319">
                <a:tc>
                  <a:txBody>
                    <a:bodyPr/>
                    <a:lstStyle/>
                    <a:p>
                      <a:pPr algn="ctr" fontAlgn="ctr"/>
                      <a:r>
                        <a:rPr lang="en-US" sz="800" b="0" i="0" u="none" strike="noStrike" dirty="0">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2022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800" b="0" i="0" u="none" strike="noStrike" dirty="0">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211319">
                <a:tc>
                  <a:txBody>
                    <a:bodyPr/>
                    <a:lstStyle/>
                    <a:p>
                      <a:pPr algn="ctr" fontAlgn="ctr"/>
                      <a:r>
                        <a:rPr lang="en-US" sz="800" b="0" i="0" u="none" strike="noStrike" dirty="0">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Q4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354213">
                <a:tc>
                  <a:txBody>
                    <a:bodyPr/>
                    <a:lstStyle/>
                    <a:p>
                      <a:pPr algn="ctr" fontAlgn="ctr"/>
                      <a:r>
                        <a:rPr lang="en-US" sz="8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2"/>
                  </a:ext>
                </a:extLst>
              </a:tr>
              <a:tr h="201257">
                <a:tc>
                  <a:txBody>
                    <a:bodyPr/>
                    <a:lstStyle/>
                    <a:p>
                      <a:pPr algn="ctr" fontAlgn="ctr"/>
                      <a:r>
                        <a:rPr lang="en-US" sz="800" b="0" i="0" u="none" strike="noStrike" dirty="0">
                          <a:solidFill>
                            <a:srgbClr val="000000"/>
                          </a:solidFill>
                          <a:effectLst/>
                          <a:latin typeface="Calibri" panose="020F0502020204030204" pitchFamily="34" charset="0"/>
                        </a:rPr>
                        <a:t>Ancillary Services-RTM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1257">
                <a:tc>
                  <a:txBody>
                    <a:bodyPr/>
                    <a:lstStyle/>
                    <a:p>
                      <a:pPr algn="ctr" fontAlgn="ctr"/>
                      <a:r>
                        <a:rPr lang="en-US" sz="800" b="0" i="0" u="none" strike="noStrike" dirty="0">
                          <a:solidFill>
                            <a:srgbClr val="000000"/>
                          </a:solidFill>
                          <a:effectLst/>
                          <a:latin typeface="Calibri" panose="020F0502020204030204" pitchFamily="34" charset="0"/>
                        </a:rPr>
                        <a:t>DA/RT Invoice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978505"/>
                  </a:ext>
                </a:extLst>
              </a:tr>
              <a:tr h="201257">
                <a:tc>
                  <a:txBody>
                    <a:bodyPr/>
                    <a:lstStyle/>
                    <a:p>
                      <a:pPr algn="ctr" fontAlgn="ctr"/>
                      <a:r>
                        <a:rPr lang="en-US" sz="800" b="0" i="0" u="none" strike="noStrike" dirty="0">
                          <a:solidFill>
                            <a:srgbClr val="000000"/>
                          </a:solidFill>
                          <a:effectLst/>
                          <a:latin typeface="Calibri" panose="020F0502020204030204" pitchFamily="34" charset="0"/>
                        </a:rPr>
                        <a:t>Emergency Operations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1257">
                <a:tc>
                  <a:txBody>
                    <a:bodyPr/>
                    <a:lstStyle/>
                    <a:p>
                      <a:pPr algn="ctr" fontAlgn="ctr"/>
                      <a:r>
                        <a:rPr lang="en-US" sz="800" b="0" i="0" u="none" strike="noStrike" dirty="0">
                          <a:solidFill>
                            <a:srgbClr val="000000"/>
                          </a:solidFill>
                          <a:effectLst/>
                          <a:latin typeface="Calibri" panose="020F0502020204030204" pitchFamily="34" charset="0"/>
                        </a:rPr>
                        <a:t>Gene. Res. Base Pt. Deviation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01257">
                <a:tc>
                  <a:txBody>
                    <a:bodyPr/>
                    <a:lstStyle/>
                    <a:p>
                      <a:pPr algn="ctr" fontAlgn="ctr"/>
                      <a:r>
                        <a:rPr lang="en-US" sz="800" b="0" i="0" u="none" strike="noStrike" dirty="0">
                          <a:solidFill>
                            <a:srgbClr val="000000"/>
                          </a:solidFill>
                          <a:effectLst/>
                          <a:latin typeface="Calibri" panose="020F0502020204030204" pitchFamily="34" charset="0"/>
                        </a:rPr>
                        <a:t>Initial Invoice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017986"/>
                  </a:ext>
                </a:extLst>
              </a:tr>
              <a:tr h="20125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Calibri" panose="020F0502020204030204" pitchFamily="34" charset="0"/>
                        </a:rPr>
                        <a:t>Reliability Unit Commitment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8449597"/>
                  </a:ext>
                </a:extLst>
              </a:tr>
              <a:tr h="211319">
                <a:tc>
                  <a:txBody>
                    <a:bodyPr/>
                    <a:lstStyle/>
                    <a:p>
                      <a:pPr algn="ctr" fontAlgn="ctr"/>
                      <a:r>
                        <a:rPr lang="en-US" sz="800" b="0" i="0" u="none" strike="noStrike" dirty="0">
                          <a:solidFill>
                            <a:srgbClr val="000000"/>
                          </a:solidFill>
                          <a:effectLst/>
                          <a:latin typeface="Calibri" panose="020F0502020204030204" pitchFamily="34" charset="0"/>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8" name="TextBox 7">
            <a:extLst>
              <a:ext uri="{FF2B5EF4-FFF2-40B4-BE49-F238E27FC236}">
                <a16:creationId xmlns:a16="http://schemas.microsoft.com/office/drawing/2014/main" id="{D7EF5C86-B1D2-49ED-864A-A6CA9E9C45C0}"/>
              </a:ext>
            </a:extLst>
          </p:cNvPr>
          <p:cNvSpPr txBox="1"/>
          <p:nvPr/>
        </p:nvSpPr>
        <p:spPr>
          <a:xfrm>
            <a:off x="380999" y="38100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spTree>
    <p:extLst>
      <p:ext uri="{BB962C8B-B14F-4D97-AF65-F5344CB8AC3E}">
        <p14:creationId xmlns:p14="http://schemas.microsoft.com/office/powerpoint/2010/main" val="223175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7">
            <a:extLst>
              <a:ext uri="{FF2B5EF4-FFF2-40B4-BE49-F238E27FC236}">
                <a16:creationId xmlns:a16="http://schemas.microsoft.com/office/drawing/2014/main" id="{738B510A-57D6-4EC7-9485-2DBDD80FD154}"/>
              </a:ext>
            </a:extLst>
          </p:cNvPr>
          <p:cNvSpPr txBox="1"/>
          <p:nvPr/>
        </p:nvSpPr>
        <p:spPr>
          <a:xfrm>
            <a:off x="6151047" y="3369748"/>
            <a:ext cx="2992953" cy="276999"/>
          </a:xfrm>
          <a:prstGeom prst="rect">
            <a:avLst/>
          </a:prstGeom>
          <a:noFill/>
        </p:spPr>
        <p:txBody>
          <a:bodyPr wrap="square" rtlCol="0">
            <a:spAutoFit/>
          </a:bodyPr>
          <a:lstStyle/>
          <a:p>
            <a:pPr algn="ctr"/>
            <a:r>
              <a:rPr lang="en-US" sz="1200" b="1" dirty="0"/>
              <a:t>Average percent change</a:t>
            </a:r>
          </a:p>
        </p:txBody>
      </p:sp>
      <p:sp>
        <p:nvSpPr>
          <p:cNvPr id="5" name="TextBox 6">
            <a:extLst>
              <a:ext uri="{FF2B5EF4-FFF2-40B4-BE49-F238E27FC236}">
                <a16:creationId xmlns:a16="http://schemas.microsoft.com/office/drawing/2014/main" id="{0CEEE17A-855C-4A39-978A-63919E23D4BB}"/>
              </a:ext>
            </a:extLst>
          </p:cNvPr>
          <p:cNvSpPr txBox="1"/>
          <p:nvPr/>
        </p:nvSpPr>
        <p:spPr>
          <a:xfrm>
            <a:off x="41148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pic>
        <p:nvPicPr>
          <p:cNvPr id="10" name="Content Placeholder 5">
            <a:extLst>
              <a:ext uri="{FF2B5EF4-FFF2-40B4-BE49-F238E27FC236}">
                <a16:creationId xmlns:a16="http://schemas.microsoft.com/office/drawing/2014/main" id="{FFDB3205-502D-4235-8AA9-717625BE7367}"/>
              </a:ext>
            </a:extLst>
          </p:cNvPr>
          <p:cNvPicPr>
            <a:picLocks/>
          </p:cNvPicPr>
          <p:nvPr/>
        </p:nvPicPr>
        <p:blipFill>
          <a:blip r:embed="rId3" cstate="print"/>
          <a:stretch>
            <a:fillRect/>
          </a:stretch>
        </p:blipFill>
        <p:spPr>
          <a:xfrm>
            <a:off x="91440" y="822960"/>
            <a:ext cx="8961120" cy="2615184"/>
          </a:xfrm>
          <a:prstGeom prst="rect">
            <a:avLst/>
          </a:prstGeom>
        </p:spPr>
      </p:pic>
      <p:pic>
        <p:nvPicPr>
          <p:cNvPr id="14" name="Content Placeholder 6">
            <a:extLst>
              <a:ext uri="{FF2B5EF4-FFF2-40B4-BE49-F238E27FC236}">
                <a16:creationId xmlns:a16="http://schemas.microsoft.com/office/drawing/2014/main" id="{8519F4B3-0AAE-41E5-AC5F-2C476CF0D133}"/>
              </a:ext>
            </a:extLst>
          </p:cNvPr>
          <p:cNvPicPr>
            <a:picLocks/>
          </p:cNvPicPr>
          <p:nvPr/>
        </p:nvPicPr>
        <p:blipFill>
          <a:blip r:embed="rId4" cstate="print"/>
          <a:stretch>
            <a:fillRect/>
          </a:stretch>
        </p:blipFill>
        <p:spPr>
          <a:xfrm>
            <a:off x="6851995" y="3646747"/>
            <a:ext cx="1591056" cy="2798064"/>
          </a:xfrm>
          <a:prstGeom prst="rect">
            <a:avLst/>
          </a:prstGeom>
        </p:spPr>
      </p:pic>
    </p:spTree>
    <p:extLst>
      <p:ext uri="{BB962C8B-B14F-4D97-AF65-F5344CB8AC3E}">
        <p14:creationId xmlns:p14="http://schemas.microsoft.com/office/powerpoint/2010/main" val="559534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238956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Content Placeholder 3"/>
          <p:cNvPicPr>
            <a:picLocks noGrp="1"/>
          </p:cNvPicPr>
          <p:nvPr>
            <p:ph/>
          </p:nvPr>
        </p:nvPicPr>
        <p:blipFill>
          <a:blip r:embed="rId3" cstate="print"/>
          <a:stretch>
            <a:fillRect/>
          </a:stretch>
        </p:blipFill>
        <p:spPr>
          <a:xfrm>
            <a:off x="530352" y="804672"/>
            <a:ext cx="3730752" cy="2724912"/>
          </a:xfrm>
          <a:prstGeom prst="rect">
            <a:avLst/>
          </a:prstGeom>
        </p:spPr>
      </p:pic>
      <p:pic>
        <p:nvPicPr>
          <p:cNvPr id="5" name="Content Placeholder 4"/>
          <p:cNvPicPr>
            <a:picLocks noGrp="1"/>
          </p:cNvPicPr>
          <p:nvPr>
            <p:ph/>
          </p:nvPr>
        </p:nvPicPr>
        <p:blipFill>
          <a:blip r:embed="rId4" cstate="print"/>
          <a:stretch>
            <a:fillRect/>
          </a:stretch>
        </p:blipFill>
        <p:spPr>
          <a:xfrm>
            <a:off x="4882896" y="804672"/>
            <a:ext cx="3730752" cy="2724912"/>
          </a:xfrm>
          <a:prstGeom prst="rect">
            <a:avLst/>
          </a:prstGeom>
        </p:spPr>
      </p:pic>
      <p:pic>
        <p:nvPicPr>
          <p:cNvPr id="6" name="Content Placeholder 5"/>
          <p:cNvPicPr>
            <a:picLocks noGrp="1"/>
          </p:cNvPicPr>
          <p:nvPr>
            <p:ph/>
          </p:nvPr>
        </p:nvPicPr>
        <p:blipFill>
          <a:blip r:embed="rId5" cstate="print"/>
          <a:stretch>
            <a:fillRect/>
          </a:stretch>
        </p:blipFill>
        <p:spPr>
          <a:xfrm>
            <a:off x="530352" y="3566160"/>
            <a:ext cx="3730752" cy="2724912"/>
          </a:xfrm>
          <a:prstGeom prst="rect">
            <a:avLst/>
          </a:prstGeom>
        </p:spPr>
      </p:pic>
      <p:pic>
        <p:nvPicPr>
          <p:cNvPr id="7" name="Content Placeholder 6"/>
          <p:cNvPicPr>
            <a:picLocks noGrp="1"/>
          </p:cNvPicPr>
          <p:nvPr>
            <p:ph/>
          </p:nvPr>
        </p:nvPicPr>
        <p:blipFill>
          <a:blip r:embed="rId6" cstate="print"/>
          <a:stretch>
            <a:fillRect/>
          </a:stretch>
        </p:blipFill>
        <p:spPr>
          <a:xfrm>
            <a:off x="4882896" y="3566160"/>
            <a:ext cx="3730752" cy="2724912"/>
          </a:xfrm>
          <a:prstGeom prst="rect">
            <a:avLst/>
          </a:prstGeom>
        </p:spPr>
      </p:pic>
    </p:spTree>
    <p:extLst>
      <p:ext uri="{BB962C8B-B14F-4D97-AF65-F5344CB8AC3E}">
        <p14:creationId xmlns:p14="http://schemas.microsoft.com/office/powerpoint/2010/main" val="3471793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5" name="Picture 4" descr="Graphical user interface, text, application&#10;&#10;Description automatically generated">
            <a:extLst>
              <a:ext uri="{FF2B5EF4-FFF2-40B4-BE49-F238E27FC236}">
                <a16:creationId xmlns:a16="http://schemas.microsoft.com/office/drawing/2014/main" id="{EE157923-BD7B-4EA2-B0CA-EA8175B6F6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256" y="758952"/>
            <a:ext cx="7370347" cy="5349240"/>
          </a:xfrm>
          <a:prstGeom prst="rect">
            <a:avLst/>
          </a:prstGeom>
        </p:spPr>
      </p:pic>
    </p:spTree>
    <p:extLst>
      <p:ext uri="{BB962C8B-B14F-4D97-AF65-F5344CB8AC3E}">
        <p14:creationId xmlns:p14="http://schemas.microsoft.com/office/powerpoint/2010/main" val="937234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pic>
        <p:nvPicPr>
          <p:cNvPr id="5" name="Picture 4" descr="Text&#10;&#10;Description automatically generated with medium confidence">
            <a:extLst>
              <a:ext uri="{FF2B5EF4-FFF2-40B4-BE49-F238E27FC236}">
                <a16:creationId xmlns:a16="http://schemas.microsoft.com/office/drawing/2014/main" id="{490505E1-73F2-4738-9BCD-BFFA34AD47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112" y="758952"/>
            <a:ext cx="7375571" cy="5367528"/>
          </a:xfrm>
          <a:prstGeom prst="rect">
            <a:avLst/>
          </a:prstGeom>
        </p:spPr>
      </p:pic>
    </p:spTree>
    <p:extLst>
      <p:ext uri="{BB962C8B-B14F-4D97-AF65-F5344CB8AC3E}">
        <p14:creationId xmlns:p14="http://schemas.microsoft.com/office/powerpoint/2010/main" val="91273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1529</TotalTime>
  <Words>1884</Words>
  <Application>Microsoft Office PowerPoint</Application>
  <PresentationFormat>On-screen Show (4:3)</PresentationFormat>
  <Paragraphs>888</Paragraphs>
  <Slides>12</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times</vt:lpstr>
      <vt:lpstr>Times New Roman</vt:lpstr>
      <vt:lpstr>1_Custom Design</vt:lpstr>
      <vt:lpstr>Office Theme</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lpstr>26.2 Securitization Default Charge 27.3 Securitization Uplift Charge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126</cp:revision>
  <cp:lastPrinted>2016-01-21T20:53:15Z</cp:lastPrinted>
  <dcterms:created xsi:type="dcterms:W3CDTF">2016-01-21T15:20:31Z</dcterms:created>
  <dcterms:modified xsi:type="dcterms:W3CDTF">2023-01-25T22:07:47Z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