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8"/>
  </p:notesMasterIdLst>
  <p:handoutMasterIdLst>
    <p:handoutMasterId r:id="rId19"/>
  </p:handoutMasterIdLst>
  <p:sldIdLst>
    <p:sldId id="302" r:id="rId6"/>
    <p:sldId id="300" r:id="rId7"/>
    <p:sldId id="301" r:id="rId8"/>
    <p:sldId id="266" r:id="rId9"/>
    <p:sldId id="263" r:id="rId10"/>
    <p:sldId id="303" r:id="rId11"/>
    <p:sldId id="304" r:id="rId12"/>
    <p:sldId id="268" r:id="rId13"/>
    <p:sldId id="269" r:id="rId14"/>
    <p:sldId id="305" r:id="rId15"/>
    <p:sldId id="284" r:id="rId16"/>
    <p:sldId id="299"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EF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62" autoAdjust="0"/>
    <p:restoredTop sz="94660"/>
  </p:normalViewPr>
  <p:slideViewPr>
    <p:cSldViewPr showGuides="1">
      <p:cViewPr varScale="1">
        <p:scale>
          <a:sx n="106" d="100"/>
          <a:sy n="106" d="100"/>
        </p:scale>
        <p:origin x="1596"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1/25/2023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1/25/2023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504987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081837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2284527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40876925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30634123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33355880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39572601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39174644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12</a:t>
            </a:fld>
            <a:endParaRPr lang="en-US"/>
          </a:p>
        </p:txBody>
      </p:sp>
    </p:spTree>
    <p:extLst>
      <p:ext uri="{BB962C8B-B14F-4D97-AF65-F5344CB8AC3E}">
        <p14:creationId xmlns:p14="http://schemas.microsoft.com/office/powerpoint/2010/main" val="232960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1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1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100" b="1">
                <a:solidFill>
                  <a:schemeClr val="accent1"/>
                </a:solidFill>
              </a:defRPr>
            </a:lvl1pPr>
          </a:lstStyle>
          <a:p>
            <a:r>
              <a:rPr lang="en-US" dirty="0"/>
              <a:t>Click to edit Master title style</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42200339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3"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6BFFDE4-5487-4B99-B5A9-DD2CC4A47BFC}"/>
              </a:ext>
            </a:extLst>
          </p:cNvPr>
          <p:cNvSpPr txBox="1"/>
          <p:nvPr/>
        </p:nvSpPr>
        <p:spPr>
          <a:xfrm>
            <a:off x="3657600" y="2438400"/>
            <a:ext cx="5486400" cy="2277547"/>
          </a:xfrm>
          <a:prstGeom prst="rect">
            <a:avLst/>
          </a:prstGeom>
          <a:noFill/>
        </p:spPr>
        <p:txBody>
          <a:bodyPr wrap="square" rtlCol="0">
            <a:spAutoFit/>
          </a:bodyPr>
          <a:lstStyle/>
          <a:p>
            <a:r>
              <a:rPr lang="en-US" b="1" dirty="0"/>
              <a:t>Settlement Stability</a:t>
            </a:r>
          </a:p>
          <a:p>
            <a:r>
              <a:rPr lang="en-US" sz="1600" b="1" dirty="0"/>
              <a:t>2022 Q4 Update to WMS</a:t>
            </a:r>
          </a:p>
          <a:p>
            <a:endParaRPr lang="en-US" dirty="0"/>
          </a:p>
          <a:p>
            <a:r>
              <a:rPr lang="en-US"/>
              <a:t>Maggie Shanks</a:t>
            </a:r>
            <a:endParaRPr lang="en-US" dirty="0"/>
          </a:p>
          <a:p>
            <a:r>
              <a:rPr lang="en-US" dirty="0"/>
              <a:t>Settlements Group</a:t>
            </a:r>
          </a:p>
          <a:p>
            <a:r>
              <a:rPr lang="en-US" dirty="0"/>
              <a:t>ERCOT</a:t>
            </a:r>
          </a:p>
          <a:p>
            <a:endParaRPr lang="en-US" dirty="0"/>
          </a:p>
          <a:p>
            <a:r>
              <a:rPr lang="en-US" dirty="0"/>
              <a:t>02/01/2023</a:t>
            </a:r>
          </a:p>
        </p:txBody>
      </p:sp>
    </p:spTree>
    <p:extLst>
      <p:ext uri="{BB962C8B-B14F-4D97-AF65-F5344CB8AC3E}">
        <p14:creationId xmlns:p14="http://schemas.microsoft.com/office/powerpoint/2010/main" val="765563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Texts3">
            <a:extLst>
              <a:ext uri="{FF2B5EF4-FFF2-40B4-BE49-F238E27FC236}">
                <a16:creationId xmlns:a16="http://schemas.microsoft.com/office/drawing/2014/main" id="{3D0A9919-E4CF-4CB5-AA6E-FD19B54E6BF0}"/>
              </a:ext>
            </a:extLst>
          </p:cNvPr>
          <p:cNvSpPr txBox="1">
            <a:spLocks/>
          </p:cNvSpPr>
          <p:nvPr/>
        </p:nvSpPr>
        <p:spPr>
          <a:xfrm>
            <a:off x="455676" y="5516631"/>
            <a:ext cx="8229600" cy="526187"/>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000" dirty="0">
                <a:solidFill>
                  <a:srgbClr val="000000">
                    <a:alpha val="100000"/>
                  </a:srgbClr>
                </a:solidFill>
                <a:latin typeface="Times New Roman"/>
                <a:ea typeface="Times New Roman"/>
                <a:cs typeface="Times New Roman"/>
              </a:rPr>
              <a:t>Note: The Net Allocation to Load amounts provided in this presentation are for informational purposes only and cannot be relied upon for accurate measurements or forecasts of individual QSE charges and payments.</a:t>
            </a:r>
          </a:p>
        </p:txBody>
      </p:sp>
      <p:sp>
        <p:nvSpPr>
          <p:cNvPr id="2" name="Title 1"/>
          <p:cNvSpPr>
            <a:spLocks noGrp="1"/>
          </p:cNvSpPr>
          <p:nvPr>
            <p:ph type="title"/>
          </p:nvPr>
        </p:nvSpPr>
        <p:spPr/>
        <p:txBody>
          <a:bodyPr/>
          <a:lstStyle/>
          <a:p>
            <a:r>
              <a:rPr dirty="0"/>
              <a:t>8.2(2)(g) Net Allocation to Load - Totals and $/MWh </a:t>
            </a:r>
          </a:p>
        </p:txBody>
      </p:sp>
      <p:sp>
        <p:nvSpPr>
          <p:cNvPr id="3" name="Slide Number Placeholder 6">
            <a:extLst>
              <a:ext uri="{FF2B5EF4-FFF2-40B4-BE49-F238E27FC236}">
                <a16:creationId xmlns:a16="http://schemas.microsoft.com/office/drawing/2014/main" id="{0C9560D0-7FBD-4380-9C3E-F9B1EB297F1D}"/>
              </a:ext>
            </a:extLst>
          </p:cNvPr>
          <p:cNvSpPr>
            <a:spLocks noGrp="1"/>
          </p:cNvSpPr>
          <p:nvPr>
            <p:ph type="sldNum" sz="quarter" idx="4"/>
          </p:nvPr>
        </p:nvSpPr>
        <p:spPr/>
        <p:txBody>
          <a:bodyPr/>
          <a:lstStyle/>
          <a:p>
            <a:r>
              <a:rPr lang="en-US" dirty="0"/>
              <a:t>10</a:t>
            </a:r>
          </a:p>
        </p:txBody>
      </p:sp>
      <p:sp>
        <p:nvSpPr>
          <p:cNvPr id="4" name="Title Texts4">
            <a:extLst>
              <a:ext uri="{FF2B5EF4-FFF2-40B4-BE49-F238E27FC236}">
                <a16:creationId xmlns:a16="http://schemas.microsoft.com/office/drawing/2014/main" id="{B80B3DE5-403B-40F9-9E6C-120BC30389DF}"/>
              </a:ext>
            </a:extLst>
          </p:cNvPr>
          <p:cNvSpPr txBox="1">
            <a:spLocks/>
          </p:cNvSpPr>
          <p:nvPr/>
        </p:nvSpPr>
        <p:spPr>
          <a:xfrm>
            <a:off x="3886200" y="5794550"/>
            <a:ext cx="5105400" cy="740664"/>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baseline="30000" dirty="0">
                <a:solidFill>
                  <a:srgbClr val="000000">
                    <a:alpha val="100000"/>
                  </a:srgbClr>
                </a:solidFill>
                <a:latin typeface="Times New Roman"/>
                <a:ea typeface="Times New Roman"/>
                <a:cs typeface="Times New Roman"/>
              </a:rPr>
              <a:t>1</a:t>
            </a:r>
            <a:r>
              <a:rPr lang="en-US" sz="800" dirty="0">
                <a:solidFill>
                  <a:srgbClr val="000000">
                    <a:alpha val="100000"/>
                  </a:srgbClr>
                </a:solidFill>
                <a:latin typeface="Times New Roman"/>
                <a:ea typeface="Times New Roman"/>
                <a:cs typeface="Times New Roman"/>
              </a:rPr>
              <a:t>The total ERS charges have been evenly allocated across the contract period.</a:t>
            </a:r>
          </a:p>
          <a:p>
            <a:pPr algn="l"/>
            <a:r>
              <a:rPr lang="en-US" sz="800" baseline="30000" dirty="0">
                <a:solidFill>
                  <a:srgbClr val="000000">
                    <a:alpha val="100000"/>
                  </a:srgbClr>
                </a:solidFill>
                <a:latin typeface="Times New Roman"/>
                <a:ea typeface="Times New Roman"/>
                <a:cs typeface="Times New Roman"/>
              </a:rPr>
              <a:t>2</a:t>
            </a:r>
            <a:r>
              <a:rPr lang="en-US" sz="800" dirty="0">
                <a:solidFill>
                  <a:srgbClr val="000000">
                    <a:alpha val="100000"/>
                  </a:srgbClr>
                </a:solidFill>
                <a:latin typeface="Times New Roman"/>
                <a:ea typeface="Times New Roman"/>
                <a:cs typeface="Times New Roman"/>
              </a:rPr>
              <a:t>Zonal Auction Distribution by 2003 Congestion Management Zone, shown below.</a:t>
            </a:r>
          </a:p>
          <a:p>
            <a:pPr algn="l"/>
            <a:r>
              <a:rPr lang="en-US" sz="800" baseline="30000" dirty="0">
                <a:solidFill>
                  <a:srgbClr val="000000">
                    <a:alpha val="100000"/>
                  </a:srgbClr>
                </a:solidFill>
                <a:latin typeface="Times New Roman"/>
                <a:ea typeface="Times New Roman"/>
                <a:cs typeface="Times New Roman"/>
              </a:rPr>
              <a:t>3</a:t>
            </a:r>
            <a:r>
              <a:rPr lang="en-US" sz="800" dirty="0">
                <a:solidFill>
                  <a:srgbClr val="000000">
                    <a:alpha val="100000"/>
                  </a:srgbClr>
                </a:solidFill>
                <a:latin typeface="Times New Roman"/>
                <a:ea typeface="Times New Roman"/>
                <a:cs typeface="Times New Roman"/>
              </a:rPr>
              <a:t>The $/MWh value as calculated per PR 8.2 (2) g</a:t>
            </a:r>
          </a:p>
          <a:p>
            <a:pPr algn="l"/>
            <a:r>
              <a:rPr lang="en-US" sz="800" baseline="30000" dirty="0">
                <a:solidFill>
                  <a:srgbClr val="000000">
                    <a:alpha val="100000"/>
                  </a:srgbClr>
                </a:solidFill>
                <a:latin typeface="Times New Roman"/>
                <a:ea typeface="Times New Roman"/>
                <a:cs typeface="Times New Roman"/>
              </a:rPr>
              <a:t>4</a:t>
            </a:r>
            <a:r>
              <a:rPr lang="en-US" sz="800" dirty="0">
                <a:solidFill>
                  <a:srgbClr val="000000">
                    <a:alpha val="100000"/>
                  </a:srgbClr>
                </a:solidFill>
                <a:latin typeface="Times New Roman"/>
                <a:ea typeface="Times New Roman"/>
                <a:cs typeface="Times New Roman"/>
              </a:rPr>
              <a:t>The $/MWh value by 2003 Congestion Management Zone, as calculated per PR 8.2(2) g</a:t>
            </a:r>
          </a:p>
          <a:p>
            <a:pPr algn="l"/>
            <a:r>
              <a:rPr lang="en-US" sz="800" baseline="30000" dirty="0">
                <a:solidFill>
                  <a:srgbClr val="000000">
                    <a:alpha val="100000"/>
                  </a:srgbClr>
                </a:solidFill>
                <a:latin typeface="Times New Roman"/>
                <a:ea typeface="Times New Roman"/>
                <a:cs typeface="Times New Roman"/>
              </a:rPr>
              <a:t>5</a:t>
            </a:r>
            <a:r>
              <a:rPr lang="en-US" sz="800" dirty="0">
                <a:solidFill>
                  <a:srgbClr val="000000">
                    <a:alpha val="100000"/>
                  </a:srgbClr>
                </a:solidFill>
                <a:latin typeface="Times New Roman"/>
                <a:ea typeface="Times New Roman"/>
                <a:cs typeface="Times New Roman"/>
              </a:rPr>
              <a:t>Allocated to load from two years prior per the </a:t>
            </a:r>
            <a:r>
              <a:rPr lang="en-US" sz="800" i="1" dirty="0">
                <a:solidFill>
                  <a:srgbClr val="000000">
                    <a:alpha val="100000"/>
                  </a:srgbClr>
                </a:solidFill>
                <a:latin typeface="Times New Roman"/>
                <a:ea typeface="Times New Roman"/>
                <a:cs typeface="Times New Roman"/>
              </a:rPr>
              <a:t>Electric Reliability Organization Fee Assessment and Collection Guide</a:t>
            </a:r>
          </a:p>
        </p:txBody>
      </p:sp>
      <p:sp>
        <p:nvSpPr>
          <p:cNvPr id="6" name="Title Texts5">
            <a:extLst>
              <a:ext uri="{FF2B5EF4-FFF2-40B4-BE49-F238E27FC236}">
                <a16:creationId xmlns:a16="http://schemas.microsoft.com/office/drawing/2014/main" id="{F0AE059C-C99A-4A44-B619-C16EB1FFBA48}"/>
              </a:ext>
            </a:extLst>
          </p:cNvPr>
          <p:cNvSpPr txBox="1">
            <a:spLocks/>
          </p:cNvSpPr>
          <p:nvPr/>
        </p:nvSpPr>
        <p:spPr>
          <a:xfrm>
            <a:off x="1676400" y="815182"/>
            <a:ext cx="5788152" cy="219456"/>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sz="800" b="1" dirty="0">
                <a:solidFill>
                  <a:srgbClr val="3DB0CD">
                    <a:alpha val="100000"/>
                  </a:srgbClr>
                </a:solidFill>
                <a:latin typeface="Times New Roman"/>
                <a:ea typeface="Times New Roman"/>
                <a:cs typeface="Times New Roman"/>
              </a:rPr>
              <a:t>NET ALLOCATION TO LOAD ($M)</a:t>
            </a:r>
          </a:p>
        </p:txBody>
      </p:sp>
      <p:graphicFrame>
        <p:nvGraphicFramePr>
          <p:cNvPr id="9" name="Table 7">
            <a:extLst>
              <a:ext uri="{FF2B5EF4-FFF2-40B4-BE49-F238E27FC236}">
                <a16:creationId xmlns:a16="http://schemas.microsoft.com/office/drawing/2014/main" id="{C8F8CAEF-B2A0-4C18-9C1B-991132AB8137}"/>
              </a:ext>
            </a:extLst>
          </p:cNvPr>
          <p:cNvGraphicFramePr>
            <a:graphicFrameLocks noGrp="1"/>
          </p:cNvGraphicFramePr>
          <p:nvPr>
            <p:extLst>
              <p:ext uri="{D42A27DB-BD31-4B8C-83A1-F6EECF244321}">
                <p14:modId xmlns:p14="http://schemas.microsoft.com/office/powerpoint/2010/main" val="181401151"/>
              </p:ext>
            </p:extLst>
          </p:nvPr>
        </p:nvGraphicFramePr>
        <p:xfrm>
          <a:off x="377951" y="1034638"/>
          <a:ext cx="8385050" cy="4541520"/>
        </p:xfrm>
        <a:graphic>
          <a:graphicData uri="http://schemas.openxmlformats.org/drawingml/2006/table">
            <a:tbl>
              <a:tblPr/>
              <a:tblGrid>
                <a:gridCol w="1728218">
                  <a:extLst>
                    <a:ext uri="{9D8B030D-6E8A-4147-A177-3AD203B41FA5}">
                      <a16:colId xmlns:a16="http://schemas.microsoft.com/office/drawing/2014/main" val="20000"/>
                    </a:ext>
                  </a:extLst>
                </a:gridCol>
                <a:gridCol w="512064">
                  <a:extLst>
                    <a:ext uri="{9D8B030D-6E8A-4147-A177-3AD203B41FA5}">
                      <a16:colId xmlns:a16="http://schemas.microsoft.com/office/drawing/2014/main" val="20001"/>
                    </a:ext>
                  </a:extLst>
                </a:gridCol>
                <a:gridCol w="512064">
                  <a:extLst>
                    <a:ext uri="{9D8B030D-6E8A-4147-A177-3AD203B41FA5}">
                      <a16:colId xmlns:a16="http://schemas.microsoft.com/office/drawing/2014/main" val="20002"/>
                    </a:ext>
                  </a:extLst>
                </a:gridCol>
                <a:gridCol w="512064">
                  <a:extLst>
                    <a:ext uri="{9D8B030D-6E8A-4147-A177-3AD203B41FA5}">
                      <a16:colId xmlns:a16="http://schemas.microsoft.com/office/drawing/2014/main" val="20003"/>
                    </a:ext>
                  </a:extLst>
                </a:gridCol>
                <a:gridCol w="512064">
                  <a:extLst>
                    <a:ext uri="{9D8B030D-6E8A-4147-A177-3AD203B41FA5}">
                      <a16:colId xmlns:a16="http://schemas.microsoft.com/office/drawing/2014/main" val="20004"/>
                    </a:ext>
                  </a:extLst>
                </a:gridCol>
                <a:gridCol w="512064">
                  <a:extLst>
                    <a:ext uri="{9D8B030D-6E8A-4147-A177-3AD203B41FA5}">
                      <a16:colId xmlns:a16="http://schemas.microsoft.com/office/drawing/2014/main" val="20005"/>
                    </a:ext>
                  </a:extLst>
                </a:gridCol>
                <a:gridCol w="512064">
                  <a:extLst>
                    <a:ext uri="{9D8B030D-6E8A-4147-A177-3AD203B41FA5}">
                      <a16:colId xmlns:a16="http://schemas.microsoft.com/office/drawing/2014/main" val="20006"/>
                    </a:ext>
                  </a:extLst>
                </a:gridCol>
                <a:gridCol w="512064">
                  <a:extLst>
                    <a:ext uri="{9D8B030D-6E8A-4147-A177-3AD203B41FA5}">
                      <a16:colId xmlns:a16="http://schemas.microsoft.com/office/drawing/2014/main" val="20007"/>
                    </a:ext>
                  </a:extLst>
                </a:gridCol>
                <a:gridCol w="512064">
                  <a:extLst>
                    <a:ext uri="{9D8B030D-6E8A-4147-A177-3AD203B41FA5}">
                      <a16:colId xmlns:a16="http://schemas.microsoft.com/office/drawing/2014/main" val="20008"/>
                    </a:ext>
                  </a:extLst>
                </a:gridCol>
                <a:gridCol w="512064">
                  <a:extLst>
                    <a:ext uri="{9D8B030D-6E8A-4147-A177-3AD203B41FA5}">
                      <a16:colId xmlns:a16="http://schemas.microsoft.com/office/drawing/2014/main" val="20009"/>
                    </a:ext>
                  </a:extLst>
                </a:gridCol>
                <a:gridCol w="512064">
                  <a:extLst>
                    <a:ext uri="{9D8B030D-6E8A-4147-A177-3AD203B41FA5}">
                      <a16:colId xmlns:a16="http://schemas.microsoft.com/office/drawing/2014/main" val="20010"/>
                    </a:ext>
                  </a:extLst>
                </a:gridCol>
                <a:gridCol w="512064">
                  <a:extLst>
                    <a:ext uri="{9D8B030D-6E8A-4147-A177-3AD203B41FA5}">
                      <a16:colId xmlns:a16="http://schemas.microsoft.com/office/drawing/2014/main" val="20011"/>
                    </a:ext>
                  </a:extLst>
                </a:gridCol>
                <a:gridCol w="512064">
                  <a:extLst>
                    <a:ext uri="{9D8B030D-6E8A-4147-A177-3AD203B41FA5}">
                      <a16:colId xmlns:a16="http://schemas.microsoft.com/office/drawing/2014/main" val="20012"/>
                    </a:ext>
                  </a:extLst>
                </a:gridCol>
                <a:gridCol w="512064">
                  <a:extLst>
                    <a:ext uri="{9D8B030D-6E8A-4147-A177-3AD203B41FA5}">
                      <a16:colId xmlns:a16="http://schemas.microsoft.com/office/drawing/2014/main" val="20013"/>
                    </a:ext>
                  </a:extLst>
                </a:gridCol>
              </a:tblGrid>
              <a:tr h="201168">
                <a:tc>
                  <a:txBody>
                    <a:bodyPr/>
                    <a:lstStyle/>
                    <a:p>
                      <a:pPr marL="63500" marR="63500" algn="l">
                        <a:lnSpc>
                          <a:spcPct val="100000"/>
                        </a:lnSpc>
                        <a:spcBef>
                          <a:spcPts val="500"/>
                        </a:spcBef>
                        <a:spcAft>
                          <a:spcPts val="500"/>
                        </a:spcAft>
                        <a:buNone/>
                      </a:pPr>
                      <a:r>
                        <a:rPr sz="800" b="1" i="0" u="none" cap="none" dirty="0">
                          <a:solidFill>
                            <a:srgbClr val="000000">
                              <a:alpha val="100000"/>
                            </a:srgbClr>
                          </a:solidFill>
                          <a:latin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l">
                        <a:lnSpc>
                          <a:spcPct val="100000"/>
                        </a:lnSpc>
                        <a:spcBef>
                          <a:spcPts val="500"/>
                        </a:spcBef>
                        <a:spcAft>
                          <a:spcPts val="500"/>
                        </a:spcAft>
                        <a:buNone/>
                      </a:pPr>
                      <a:r>
                        <a:rPr lang="en-US" sz="800" b="1" i="0" u="none" cap="none" dirty="0">
                          <a:solidFill>
                            <a:srgbClr val="000000">
                              <a:alpha val="100000"/>
                            </a:srgbClr>
                          </a:solidFill>
                          <a:latin typeface="times"/>
                        </a:rPr>
                        <a:t>Dec</a:t>
                      </a:r>
                      <a:r>
                        <a:rPr sz="800" b="1" i="0" u="none" cap="none" dirty="0">
                          <a:solidFill>
                            <a:srgbClr val="000000">
                              <a:alpha val="100000"/>
                            </a:srgbClr>
                          </a:solidFill>
                          <a:latin typeface="times"/>
                        </a:rPr>
                        <a:t>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l">
                        <a:lnSpc>
                          <a:spcPct val="100000"/>
                        </a:lnSpc>
                        <a:spcBef>
                          <a:spcPts val="500"/>
                        </a:spcBef>
                        <a:spcAft>
                          <a:spcPts val="500"/>
                        </a:spcAft>
                        <a:buNone/>
                      </a:pPr>
                      <a:r>
                        <a:rPr lang="en-US" sz="800" b="1" i="0" u="none" cap="none" dirty="0">
                          <a:solidFill>
                            <a:srgbClr val="000000">
                              <a:alpha val="100000"/>
                            </a:srgbClr>
                          </a:solidFill>
                          <a:latin typeface="times"/>
                        </a:rPr>
                        <a:t>Jan</a:t>
                      </a:r>
                      <a:r>
                        <a:rPr sz="800" b="1" i="0" u="none" cap="none" dirty="0">
                          <a:solidFill>
                            <a:srgbClr val="000000">
                              <a:alpha val="100000"/>
                            </a:srgbClr>
                          </a:solidFill>
                          <a:latin typeface="times"/>
                        </a:rPr>
                        <a:t> 202</a:t>
                      </a:r>
                      <a:r>
                        <a:rPr lang="en-US" sz="800" b="1" i="0" u="none" cap="none" dirty="0">
                          <a:solidFill>
                            <a:srgbClr val="000000">
                              <a:alpha val="100000"/>
                            </a:srgbClr>
                          </a:solidFill>
                          <a:latin typeface="times"/>
                        </a:rPr>
                        <a:t>2</a:t>
                      </a:r>
                      <a:endParaRPr sz="800" b="1" i="0" u="none" cap="none" dirty="0">
                        <a:solidFill>
                          <a:srgbClr val="000000">
                            <a:alpha val="100000"/>
                          </a:srgbClr>
                        </a:solidFill>
                        <a:latin typeface="times"/>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l">
                        <a:lnSpc>
                          <a:spcPct val="100000"/>
                        </a:lnSpc>
                        <a:spcBef>
                          <a:spcPts val="500"/>
                        </a:spcBef>
                        <a:spcAft>
                          <a:spcPts val="500"/>
                        </a:spcAft>
                        <a:buNone/>
                      </a:pPr>
                      <a:r>
                        <a:rPr lang="en-US" sz="800" b="1" i="0" u="none" cap="none" dirty="0">
                          <a:solidFill>
                            <a:srgbClr val="000000">
                              <a:alpha val="100000"/>
                            </a:srgbClr>
                          </a:solidFill>
                          <a:latin typeface="times"/>
                        </a:rPr>
                        <a:t>Feb</a:t>
                      </a:r>
                      <a:r>
                        <a:rPr sz="800" b="1" i="0" u="none" cap="none" dirty="0">
                          <a:solidFill>
                            <a:srgbClr val="000000">
                              <a:alpha val="100000"/>
                            </a:srgbClr>
                          </a:solidFill>
                          <a:latin typeface="times"/>
                        </a:rPr>
                        <a:t> 202</a:t>
                      </a:r>
                      <a:r>
                        <a:rPr lang="en-US" sz="800" b="1" i="0" u="none" cap="none" dirty="0">
                          <a:solidFill>
                            <a:srgbClr val="000000">
                              <a:alpha val="100000"/>
                            </a:srgbClr>
                          </a:solidFill>
                          <a:latin typeface="times"/>
                        </a:rPr>
                        <a:t>2</a:t>
                      </a:r>
                      <a:endParaRPr sz="800" b="1" i="0" u="none" cap="none" dirty="0">
                        <a:solidFill>
                          <a:srgbClr val="000000">
                            <a:alpha val="100000"/>
                          </a:srgbClr>
                        </a:solidFill>
                        <a:latin typeface="times"/>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l">
                        <a:lnSpc>
                          <a:spcPct val="100000"/>
                        </a:lnSpc>
                        <a:spcBef>
                          <a:spcPts val="500"/>
                        </a:spcBef>
                        <a:spcAft>
                          <a:spcPts val="500"/>
                        </a:spcAft>
                        <a:buNone/>
                      </a:pPr>
                      <a:r>
                        <a:rPr lang="en-US" sz="800" b="1" i="0" u="none" cap="none" dirty="0">
                          <a:solidFill>
                            <a:srgbClr val="000000">
                              <a:alpha val="100000"/>
                            </a:srgbClr>
                          </a:solidFill>
                          <a:latin typeface="times"/>
                        </a:rPr>
                        <a:t>Mar</a:t>
                      </a:r>
                      <a:r>
                        <a:rPr sz="800" b="1" i="0" u="none" cap="none" dirty="0">
                          <a:solidFill>
                            <a:srgbClr val="000000">
                              <a:alpha val="100000"/>
                            </a:srgbClr>
                          </a:solidFill>
                          <a:latin typeface="times"/>
                        </a:rPr>
                        <a:t> 202</a:t>
                      </a:r>
                      <a:r>
                        <a:rPr lang="en-US" sz="800" b="1" i="0" u="none" cap="none" dirty="0">
                          <a:solidFill>
                            <a:srgbClr val="000000">
                              <a:alpha val="100000"/>
                            </a:srgbClr>
                          </a:solidFill>
                          <a:latin typeface="times"/>
                        </a:rPr>
                        <a:t>2</a:t>
                      </a:r>
                      <a:endParaRPr sz="800" b="1" i="0" u="none" cap="none" dirty="0">
                        <a:solidFill>
                          <a:srgbClr val="000000">
                            <a:alpha val="100000"/>
                          </a:srgbClr>
                        </a:solidFill>
                        <a:latin typeface="times"/>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l">
                        <a:lnSpc>
                          <a:spcPct val="100000"/>
                        </a:lnSpc>
                        <a:spcBef>
                          <a:spcPts val="500"/>
                        </a:spcBef>
                        <a:spcAft>
                          <a:spcPts val="500"/>
                        </a:spcAft>
                        <a:buNone/>
                      </a:pPr>
                      <a:r>
                        <a:rPr lang="en-US" sz="800" b="1" i="0" u="none" cap="none" dirty="0">
                          <a:solidFill>
                            <a:srgbClr val="000000">
                              <a:alpha val="100000"/>
                            </a:srgbClr>
                          </a:solidFill>
                          <a:latin typeface="times"/>
                        </a:rPr>
                        <a:t>Apr</a:t>
                      </a:r>
                      <a:r>
                        <a:rPr sz="800" b="1" i="0" u="none" cap="none" dirty="0">
                          <a:solidFill>
                            <a:srgbClr val="000000">
                              <a:alpha val="100000"/>
                            </a:srgbClr>
                          </a:solidFill>
                          <a:latin typeface="times"/>
                        </a:rPr>
                        <a:t> 202</a:t>
                      </a:r>
                      <a:r>
                        <a:rPr lang="en-US" sz="800" b="1" i="0" u="none" cap="none" dirty="0">
                          <a:solidFill>
                            <a:srgbClr val="000000">
                              <a:alpha val="100000"/>
                            </a:srgbClr>
                          </a:solidFill>
                          <a:latin typeface="times"/>
                        </a:rPr>
                        <a:t>2</a:t>
                      </a:r>
                      <a:endParaRPr sz="800" b="1" i="0" u="none" cap="none" dirty="0">
                        <a:solidFill>
                          <a:srgbClr val="000000">
                            <a:alpha val="100000"/>
                          </a:srgbClr>
                        </a:solidFill>
                        <a:latin typeface="times"/>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l">
                        <a:lnSpc>
                          <a:spcPct val="100000"/>
                        </a:lnSpc>
                        <a:spcBef>
                          <a:spcPts val="500"/>
                        </a:spcBef>
                        <a:spcAft>
                          <a:spcPts val="500"/>
                        </a:spcAft>
                        <a:buNone/>
                      </a:pPr>
                      <a:r>
                        <a:rPr lang="en-US" sz="800" b="1" i="0" u="none" cap="none" dirty="0">
                          <a:solidFill>
                            <a:srgbClr val="000000">
                              <a:alpha val="100000"/>
                            </a:srgbClr>
                          </a:solidFill>
                          <a:latin typeface="times"/>
                        </a:rPr>
                        <a:t>May</a:t>
                      </a:r>
                      <a:r>
                        <a:rPr sz="800" b="1" i="0" u="none" cap="none" dirty="0">
                          <a:solidFill>
                            <a:srgbClr val="000000">
                              <a:alpha val="100000"/>
                            </a:srgbClr>
                          </a:solidFill>
                          <a:latin typeface="times"/>
                        </a:rPr>
                        <a:t> 202</a:t>
                      </a:r>
                      <a:r>
                        <a:rPr lang="en-US" sz="800" b="1" i="0" u="none" cap="none" dirty="0">
                          <a:solidFill>
                            <a:srgbClr val="000000">
                              <a:alpha val="100000"/>
                            </a:srgbClr>
                          </a:solidFill>
                          <a:latin typeface="times"/>
                        </a:rPr>
                        <a:t>2</a:t>
                      </a:r>
                      <a:endParaRPr sz="800" b="1" i="0" u="none" cap="none" dirty="0">
                        <a:solidFill>
                          <a:srgbClr val="000000">
                            <a:alpha val="100000"/>
                          </a:srgbClr>
                        </a:solidFill>
                        <a:latin typeface="times"/>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l">
                        <a:lnSpc>
                          <a:spcPct val="100000"/>
                        </a:lnSpc>
                        <a:spcBef>
                          <a:spcPts val="500"/>
                        </a:spcBef>
                        <a:spcAft>
                          <a:spcPts val="500"/>
                        </a:spcAft>
                        <a:buNone/>
                      </a:pPr>
                      <a:r>
                        <a:rPr lang="en-US" sz="800" b="1" i="0" u="none" cap="none" dirty="0">
                          <a:solidFill>
                            <a:srgbClr val="000000">
                              <a:alpha val="100000"/>
                            </a:srgbClr>
                          </a:solidFill>
                          <a:latin typeface="times"/>
                        </a:rPr>
                        <a:t>Jun</a:t>
                      </a:r>
                      <a:r>
                        <a:rPr sz="800" b="1" i="0" u="none" cap="none" dirty="0">
                          <a:solidFill>
                            <a:srgbClr val="000000">
                              <a:alpha val="100000"/>
                            </a:srgbClr>
                          </a:solidFill>
                          <a:latin typeface="times"/>
                        </a:rPr>
                        <a:t> 202</a:t>
                      </a:r>
                      <a:r>
                        <a:rPr lang="en-US" sz="800" b="1" i="0" u="none" cap="none" dirty="0">
                          <a:solidFill>
                            <a:srgbClr val="000000">
                              <a:alpha val="100000"/>
                            </a:srgbClr>
                          </a:solidFill>
                          <a:latin typeface="times"/>
                        </a:rPr>
                        <a:t>2</a:t>
                      </a:r>
                      <a:endParaRPr sz="800" b="1" i="0" u="none" cap="none" dirty="0">
                        <a:solidFill>
                          <a:srgbClr val="000000">
                            <a:alpha val="100000"/>
                          </a:srgbClr>
                        </a:solidFill>
                        <a:latin typeface="times"/>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l">
                        <a:lnSpc>
                          <a:spcPct val="100000"/>
                        </a:lnSpc>
                        <a:spcBef>
                          <a:spcPts val="500"/>
                        </a:spcBef>
                        <a:spcAft>
                          <a:spcPts val="500"/>
                        </a:spcAft>
                        <a:buNone/>
                      </a:pPr>
                      <a:r>
                        <a:rPr lang="en-US" sz="800" b="1" i="0" u="none" cap="none" dirty="0">
                          <a:solidFill>
                            <a:srgbClr val="000000">
                              <a:alpha val="100000"/>
                            </a:srgbClr>
                          </a:solidFill>
                          <a:latin typeface="times"/>
                        </a:rPr>
                        <a:t>Jul</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l">
                        <a:lnSpc>
                          <a:spcPct val="100000"/>
                        </a:lnSpc>
                        <a:spcBef>
                          <a:spcPts val="500"/>
                        </a:spcBef>
                        <a:spcAft>
                          <a:spcPts val="500"/>
                        </a:spcAft>
                        <a:buNone/>
                      </a:pPr>
                      <a:r>
                        <a:rPr lang="en-US" sz="800" b="1" i="0" u="none" cap="none" dirty="0">
                          <a:solidFill>
                            <a:srgbClr val="000000">
                              <a:alpha val="100000"/>
                            </a:srgbClr>
                          </a:solidFill>
                          <a:latin typeface="times"/>
                        </a:rPr>
                        <a:t>Aug</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l">
                        <a:lnSpc>
                          <a:spcPct val="100000"/>
                        </a:lnSpc>
                        <a:spcBef>
                          <a:spcPts val="500"/>
                        </a:spcBef>
                        <a:spcAft>
                          <a:spcPts val="500"/>
                        </a:spcAft>
                        <a:buNone/>
                      </a:pPr>
                      <a:r>
                        <a:rPr lang="en-US" sz="800" b="1" i="0" u="none" cap="none" dirty="0">
                          <a:solidFill>
                            <a:srgbClr val="000000">
                              <a:alpha val="100000"/>
                            </a:srgbClr>
                          </a:solidFill>
                          <a:latin typeface="times"/>
                        </a:rPr>
                        <a:t>Sep</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l">
                        <a:lnSpc>
                          <a:spcPct val="100000"/>
                        </a:lnSpc>
                        <a:spcBef>
                          <a:spcPts val="500"/>
                        </a:spcBef>
                        <a:spcAft>
                          <a:spcPts val="500"/>
                        </a:spcAft>
                        <a:buNone/>
                      </a:pPr>
                      <a:r>
                        <a:rPr lang="en-US" sz="800" b="1" i="0" u="none" cap="none" dirty="0">
                          <a:solidFill>
                            <a:srgbClr val="000000">
                              <a:alpha val="100000"/>
                            </a:srgbClr>
                          </a:solidFill>
                          <a:latin typeface="times"/>
                        </a:rPr>
                        <a:t>Oct</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lang="en-US" sz="800" b="1" i="0" u="none" cap="none" dirty="0">
                          <a:solidFill>
                            <a:srgbClr val="000000">
                              <a:alpha val="100000"/>
                            </a:srgbClr>
                          </a:solidFill>
                          <a:latin typeface="times"/>
                        </a:rPr>
                        <a:t>Nov</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lang="en-US" sz="800" b="1" i="0" u="none" cap="none" dirty="0">
                          <a:solidFill>
                            <a:srgbClr val="000000">
                              <a:alpha val="100000"/>
                            </a:srgbClr>
                          </a:solidFill>
                          <a:latin typeface="times"/>
                        </a:rPr>
                        <a:t>Dec</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201168">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Ancillary Service Settlement</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49.1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31.8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67.5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76.9</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91.5</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230.2</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106.0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251.7</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71.4</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37.1</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57.1</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31.6</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179.8</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1"/>
                  </a:ext>
                </a:extLst>
              </a:tr>
              <a:tr h="201168">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Balancing Account Payout to Load</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-7.0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-13.9</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-26.7</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-72.2</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-43.1</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-40.6</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-19.2</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-7.9</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-14.5</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-11.5</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-31.9</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2"/>
                  </a:ext>
                </a:extLst>
              </a:tr>
              <a:tr h="201168">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Base Point Deviation Payments</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-0.4</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-0.5</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-1.2</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-0.7</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-1.5</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-1.1</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-0.7</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-0.5</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-1.1</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3"/>
                  </a:ext>
                </a:extLst>
              </a:tr>
              <a:tr h="201168">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Black Start Service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0.6</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0.6</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0.6</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0.6</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0.6</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0.6</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0.6</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0.6</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0.6</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0.6</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4"/>
                  </a:ext>
                </a:extLst>
              </a:tr>
              <a:tr h="201168">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Block Load Transfer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5"/>
                  </a:ext>
                </a:extLst>
              </a:tr>
              <a:tr h="201168">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Emergency Energy Charges</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0.3</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0.4</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0.6</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0.2</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0.5</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0.3</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0.1</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0.3</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0.3</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0.4</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6"/>
                  </a:ext>
                </a:extLst>
              </a:tr>
              <a:tr h="201168">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ERCOT Admin Fee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16.8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18.6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17.4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17.0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17.1</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21.5</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23.4</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25.5</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23.9</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20.8</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17.9</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17.4</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18.8</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7"/>
                  </a:ext>
                </a:extLst>
              </a:tr>
              <a:tr h="201168">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ERO Pass-Through Fee⁵</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1.6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1.8</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1.8</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1.8</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1.8</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1.8</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1.8</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1.8</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1.8</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1.8</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1.8</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8"/>
                  </a:ext>
                </a:extLst>
              </a:tr>
              <a:tr h="201168">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ERS Settlement¹</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6.2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6.2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6.2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6.2</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3.9</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3.9</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3.9</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3.9</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9"/>
                  </a:ext>
                </a:extLst>
              </a:tr>
              <a:tr h="201168">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Firm Fuel Service Settlement</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7.0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13.5</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2739995076"/>
                  </a:ext>
                </a:extLst>
              </a:tr>
              <a:tr h="201168">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High Dispatch Limit Override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2321676533"/>
                  </a:ext>
                </a:extLst>
              </a:tr>
              <a:tr h="201168">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Non-Zonal Auction Distribution</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-21.7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-22.5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-22.7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-34.4</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-34.5</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-43.3</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-47.3</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-25.1</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-24.6</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-26.2</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-49.0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-44.9</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-41.8</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326808170"/>
                  </a:ext>
                </a:extLst>
              </a:tr>
              <a:tr h="201168">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ORDC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5.1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2.4</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12.5</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-10.2</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1.3</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-18.9</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4.9</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4.3</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-1.2</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2.4</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2.5</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644112255"/>
                  </a:ext>
                </a:extLst>
              </a:tr>
              <a:tr h="201168">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Revenue Neutrality Total</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9.8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2.9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4.</a:t>
                      </a:r>
                      <a:r>
                        <a:rPr lang="en-US" sz="900" b="0" i="0" u="none" cap="none" dirty="0">
                          <a:solidFill>
                            <a:srgbClr val="000000">
                              <a:alpha val="100000"/>
                            </a:srgbClr>
                          </a:solidFill>
                          <a:latin typeface="Times New Roman"/>
                        </a:rPr>
                        <a:t>6</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12.9</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-3.1</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1.1</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0.4</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-6.0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1.8</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5.6</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8.3</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10.6</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4.3</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3365568610"/>
                  </a:ext>
                </a:extLst>
              </a:tr>
              <a:tr h="201168">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RMR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chemeClr val="bg1">
                        <a:lumMod val="95000"/>
                      </a:scheme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chemeClr val="bg1">
                        <a:lumMod val="95000"/>
                      </a:scheme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chemeClr val="bg1">
                        <a:lumMod val="95000"/>
                      </a:scheme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chemeClr val="bg1">
                        <a:lumMod val="95000"/>
                      </a:scheme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chemeClr val="bg1">
                        <a:lumMod val="95000"/>
                      </a:scheme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chemeClr val="bg1">
                        <a:lumMod val="95000"/>
                      </a:scheme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chemeClr val="bg1">
                        <a:lumMod val="95000"/>
                      </a:scheme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chemeClr val="bg1">
                        <a:lumMod val="95000"/>
                      </a:scheme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chemeClr val="bg1">
                        <a:lumMod val="95000"/>
                      </a:scheme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chemeClr val="bg1">
                        <a:lumMod val="95000"/>
                      </a:scheme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chemeClr val="bg1">
                        <a:lumMod val="95000"/>
                      </a:scheme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chemeClr val="bg1">
                        <a:lumMod val="95000"/>
                      </a:scheme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chemeClr val="bg1">
                        <a:lumMod val="95000"/>
                      </a:scheme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chemeClr val="bg1">
                        <a:lumMod val="95000"/>
                      </a:schemeClr>
                    </a:solidFill>
                  </a:tcPr>
                </a:tc>
                <a:extLst>
                  <a:ext uri="{0D108BD9-81ED-4DB2-BD59-A6C34878D82A}">
                    <a16:rowId xmlns:a16="http://schemas.microsoft.com/office/drawing/2014/main" val="2795369276"/>
                  </a:ext>
                </a:extLst>
              </a:tr>
              <a:tr h="201168">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RUC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chemeClr val="bg1">
                        <a:lumMod val="85000"/>
                        <a:alpha val="0"/>
                      </a:scheme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chemeClr val="bg1">
                        <a:lumMod val="85000"/>
                        <a:alpha val="0"/>
                      </a:scheme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chemeClr val="bg1">
                        <a:lumMod val="85000"/>
                        <a:alpha val="0"/>
                      </a:scheme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7</a:t>
                      </a: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6</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chemeClr val="bg1">
                        <a:lumMod val="85000"/>
                        <a:alpha val="0"/>
                      </a:scheme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-0.1</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chemeClr val="bg1">
                        <a:lumMod val="85000"/>
                        <a:alpha val="0"/>
                      </a:scheme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-1.3</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chemeClr val="bg1">
                        <a:lumMod val="85000"/>
                        <a:alpha val="0"/>
                      </a:scheme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-7.3</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chemeClr val="bg1">
                        <a:lumMod val="85000"/>
                        <a:alpha val="0"/>
                      </a:scheme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chemeClr val="bg1">
                        <a:lumMod val="85000"/>
                        <a:alpha val="0"/>
                      </a:scheme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-6.2</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chemeClr val="bg1">
                        <a:lumMod val="85000"/>
                        <a:alpha val="0"/>
                      </a:scheme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chemeClr val="bg1">
                        <a:lumMod val="85000"/>
                        <a:alpha val="0"/>
                      </a:scheme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-0.4</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chemeClr val="bg1">
                        <a:lumMod val="85000"/>
                        <a:alpha val="0"/>
                      </a:scheme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-0.5</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chemeClr val="bg1">
                        <a:lumMod val="85000"/>
                        <a:alpha val="0"/>
                      </a:scheme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chemeClr val="bg1">
                        <a:lumMod val="85000"/>
                        <a:alpha val="0"/>
                      </a:scheme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-0.1</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chemeClr val="bg1">
                        <a:lumMod val="85000"/>
                        <a:alpha val="0"/>
                      </a:schemeClr>
                    </a:solidFill>
                  </a:tcPr>
                </a:tc>
                <a:extLst>
                  <a:ext uri="{0D108BD9-81ED-4DB2-BD59-A6C34878D82A}">
                    <a16:rowId xmlns:a16="http://schemas.microsoft.com/office/drawing/2014/main" val="1004992706"/>
                  </a:ext>
                </a:extLst>
              </a:tr>
              <a:tr h="201168">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Voltage Services Settlement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noFill/>
                      <a:prstDash val="solid"/>
                      <a:round/>
                      <a:headEnd type="none" w="med" len="med"/>
                      <a:tailEnd type="none" w="med" len="med"/>
                    </a:lnB>
                    <a:solidFill>
                      <a:srgbClr val="EFEFEF"/>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noFill/>
                      <a:prstDash val="solid"/>
                    </a:lnB>
                    <a:solidFill>
                      <a:srgbClr val="EFEFEF"/>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noFill/>
                      <a:prstDash val="solid"/>
                    </a:lnB>
                    <a:solidFill>
                      <a:srgbClr val="EFEFEF"/>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noFill/>
                      <a:prstDash val="solid"/>
                    </a:lnB>
                    <a:solidFill>
                      <a:srgbClr val="EFEFEF"/>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noFill/>
                      <a:prstDash val="solid"/>
                    </a:lnB>
                    <a:solidFill>
                      <a:srgbClr val="EFEFEF"/>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noFill/>
                      <a:prstDash val="solid"/>
                    </a:lnB>
                    <a:solidFill>
                      <a:srgbClr val="EFEFEF"/>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noFill/>
                      <a:prstDash val="solid"/>
                    </a:lnB>
                    <a:solidFill>
                      <a:srgbClr val="EFEFEF"/>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noFill/>
                      <a:prstDash val="solid"/>
                    </a:lnB>
                    <a:solidFill>
                      <a:srgbClr val="EFEFEF"/>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noFill/>
                      <a:prstDash val="solid"/>
                    </a:lnB>
                    <a:solidFill>
                      <a:srgbClr val="EFEFEF"/>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noFill/>
                      <a:prstDash val="solid"/>
                    </a:lnB>
                    <a:solidFill>
                      <a:srgbClr val="EFEFEF"/>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noFill/>
                      <a:prstDash val="solid"/>
                    </a:lnB>
                    <a:solidFill>
                      <a:srgbClr val="EFEFEF"/>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noFill/>
                      <a:prstDash val="solid"/>
                    </a:lnB>
                    <a:solidFill>
                      <a:srgbClr val="EFEFEF"/>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noFill/>
                      <a:prstDash val="solid"/>
                    </a:lnB>
                    <a:solidFill>
                      <a:srgbClr val="EFEFEF"/>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noFill/>
                      <a:prstDash val="solid"/>
                    </a:lnB>
                    <a:solidFill>
                      <a:srgbClr val="EFEFEF"/>
                    </a:solidFill>
                  </a:tcPr>
                </a:tc>
                <a:extLst>
                  <a:ext uri="{0D108BD9-81ED-4DB2-BD59-A6C34878D82A}">
                    <a16:rowId xmlns:a16="http://schemas.microsoft.com/office/drawing/2014/main" val="2123678358"/>
                  </a:ext>
                </a:extLst>
              </a:tr>
              <a:tr h="201168">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Zonal Auction Distribution²</a:t>
                      </a:r>
                    </a:p>
                  </a:txBody>
                  <a:tcPr marL="0" marR="0" marT="0" marB="0" anchor="ctr">
                    <a:lnL w="0" cap="flat" cmpd="sng" algn="ctr">
                      <a:noFill/>
                      <a:prstDash val="solid"/>
                    </a:lnL>
                    <a:lnR w="0" cap="flat" cmpd="sng" algn="ctr">
                      <a:noFill/>
                      <a:prstDash val="solid"/>
                    </a:lnR>
                    <a:lnT w="19050"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95000"/>
                        <a:alpha val="0"/>
                      </a:scheme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-49.8</a:t>
                      </a:r>
                    </a:p>
                  </a:txBody>
                  <a:tcPr marL="0" marR="0" marT="0" marB="0" anchor="ctr">
                    <a:lnL w="0" cap="flat" cmpd="sng" algn="ctr">
                      <a:noFill/>
                      <a:prstDash val="solid"/>
                    </a:lnL>
                    <a:lnR w="0" cap="flat" cmpd="sng" algn="ctr">
                      <a:noFill/>
                      <a:prstDash val="solid"/>
                    </a:lnR>
                    <a:lnT w="19050"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95000"/>
                        <a:alpha val="0"/>
                      </a:scheme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-47.5</a:t>
                      </a:r>
                    </a:p>
                  </a:txBody>
                  <a:tcPr marL="0" marR="0" marT="0" marB="0" anchor="ctr">
                    <a:lnL w="0" cap="flat" cmpd="sng" algn="ctr">
                      <a:noFill/>
                      <a:prstDash val="solid"/>
                    </a:lnL>
                    <a:lnR w="0" cap="flat" cmpd="sng" algn="ctr">
                      <a:noFill/>
                      <a:prstDash val="solid"/>
                    </a:lnR>
                    <a:lnT w="19050"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95000"/>
                        <a:alpha val="0"/>
                      </a:scheme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-42.7</a:t>
                      </a:r>
                    </a:p>
                  </a:txBody>
                  <a:tcPr marL="0" marR="0" marT="0" marB="0" anchor="ctr">
                    <a:lnL w="0" cap="flat" cmpd="sng" algn="ctr">
                      <a:noFill/>
                      <a:prstDash val="solid"/>
                    </a:lnL>
                    <a:lnR w="0" cap="flat" cmpd="sng" algn="ctr">
                      <a:noFill/>
                      <a:prstDash val="solid"/>
                    </a:lnR>
                    <a:lnT w="19050"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95000"/>
                        <a:alpha val="0"/>
                      </a:scheme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-43.8</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95000"/>
                        <a:alpha val="0"/>
                      </a:scheme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-42.8</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95000"/>
                        <a:alpha val="0"/>
                      </a:scheme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-48.3</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95000"/>
                        <a:alpha val="0"/>
                      </a:scheme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-66.4</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95000"/>
                        <a:alpha val="0"/>
                      </a:scheme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-85.6</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95000"/>
                        <a:alpha val="0"/>
                      </a:scheme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-76.1</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95000"/>
                        <a:alpha val="0"/>
                      </a:scheme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-64.7</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95000"/>
                        <a:alpha val="0"/>
                      </a:scheme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-54.1</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95000"/>
                        <a:alpha val="0"/>
                      </a:scheme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-52.9</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95000"/>
                        <a:alpha val="0"/>
                      </a:scheme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-56.4</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95000"/>
                        <a:alpha val="0"/>
                      </a:schemeClr>
                    </a:solidFill>
                  </a:tcPr>
                </a:tc>
                <a:extLst>
                  <a:ext uri="{0D108BD9-81ED-4DB2-BD59-A6C34878D82A}">
                    <a16:rowId xmlns:a16="http://schemas.microsoft.com/office/drawing/2014/main" val="845993372"/>
                  </a:ext>
                </a:extLst>
              </a:tr>
              <a:tr h="201168">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Total Allocation to Load</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12.1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1905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-14.3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1905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1</a:t>
                      </a:r>
                      <a:r>
                        <a:rPr lang="en-US" sz="900" b="0" i="0" u="none" cap="none" dirty="0">
                          <a:solidFill>
                            <a:srgbClr val="000000">
                              <a:alpha val="100000"/>
                            </a:srgbClr>
                          </a:solidFill>
                          <a:latin typeface="Times New Roman"/>
                        </a:rPr>
                        <a:t>9</a:t>
                      </a:r>
                      <a:r>
                        <a:rPr sz="900" b="0" i="0" u="none" cap="none" dirty="0">
                          <a:solidFill>
                            <a:srgbClr val="000000">
                              <a:alpha val="100000"/>
                            </a:srgbClr>
                          </a:solidFill>
                          <a:latin typeface="Times New Roman"/>
                        </a:rPr>
                        <a:t>.4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1905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25.5</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1905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16.0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1905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74.3</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1905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-19.9</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1905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100.1</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1905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-13.3</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1905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-26.1</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1905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-34.0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1905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-39.1</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1905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90.4</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19050" cap="flat" cmpd="sng" algn="ctr">
                      <a:noFill/>
                      <a:prstDash val="solid"/>
                    </a:lnB>
                    <a:solidFill>
                      <a:srgbClr val="EFEFEF">
                        <a:alpha val="100000"/>
                      </a:srgbClr>
                    </a:solidFill>
                  </a:tcPr>
                </a:tc>
                <a:extLst>
                  <a:ext uri="{0D108BD9-81ED-4DB2-BD59-A6C34878D82A}">
                    <a16:rowId xmlns:a16="http://schemas.microsoft.com/office/drawing/2014/main" val="2080507565"/>
                  </a:ext>
                </a:extLst>
              </a:tr>
              <a:tr h="201168">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Adjusted Metered Load (</a:t>
                      </a:r>
                      <a:r>
                        <a:rPr sz="900" b="0" i="0" u="none" cap="none" dirty="0" err="1">
                          <a:solidFill>
                            <a:srgbClr val="000000">
                              <a:alpha val="100000"/>
                            </a:srgbClr>
                          </a:solidFill>
                          <a:latin typeface="Times New Roman"/>
                        </a:rPr>
                        <a:t>TWh</a:t>
                      </a:r>
                      <a:r>
                        <a:rPr sz="900" b="0" i="0" u="none" cap="none" dirty="0">
                          <a:solidFill>
                            <a:srgbClr val="000000">
                              <a:alpha val="100000"/>
                            </a:srgbClr>
                          </a:solidFill>
                          <a:latin typeface="Times New Roman"/>
                        </a:rPr>
                        <a:t>)</a:t>
                      </a:r>
                    </a:p>
                  </a:txBody>
                  <a:tcPr marL="0" marR="0" marT="0" marB="0" anchor="ctr">
                    <a:lnL w="0" cap="flat" cmpd="sng" algn="ctr">
                      <a:noFill/>
                      <a:prstDash val="solid"/>
                    </a:lnL>
                    <a:lnR w="0" cap="flat" cmpd="sng" algn="ctr">
                      <a:noFill/>
                      <a:prstDash val="solid"/>
                    </a:lnR>
                    <a:lnT w="19050"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30.3</a:t>
                      </a:r>
                    </a:p>
                  </a:txBody>
                  <a:tcPr marL="0" marR="0" marT="0" marB="0" anchor="ctr">
                    <a:lnL w="0" cap="flat" cmpd="sng" algn="ctr">
                      <a:noFill/>
                      <a:prstDash val="solid"/>
                    </a:lnL>
                    <a:lnR w="0" cap="flat" cmpd="sng" algn="ctr">
                      <a:noFill/>
                      <a:prstDash val="solid"/>
                    </a:lnR>
                    <a:lnT w="19050" cap="flat" cmpd="sng" algn="ctr">
                      <a:noFill/>
                      <a:prstDash val="solid"/>
                    </a:lnT>
                    <a:lnB w="19050" cap="flat" cmpd="sng" algn="ctr">
                      <a:solidFill>
                        <a:srgbClr val="000000"/>
                      </a:solidFill>
                      <a:prstDash val="solid"/>
                      <a:round/>
                      <a:headEnd type="none" w="med" len="med"/>
                      <a:tailEnd type="none" w="med" len="me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33.5</a:t>
                      </a:r>
                    </a:p>
                  </a:txBody>
                  <a:tcPr marL="0" marR="0" marT="0" marB="0" anchor="ctr">
                    <a:lnL w="0" cap="flat" cmpd="sng" algn="ctr">
                      <a:noFill/>
                      <a:prstDash val="solid"/>
                    </a:lnL>
                    <a:lnR w="0" cap="flat" cmpd="sng" algn="ctr">
                      <a:noFill/>
                      <a:prstDash val="solid"/>
                    </a:lnR>
                    <a:lnT w="19050" cap="flat" cmpd="sng" algn="ctr">
                      <a:noFill/>
                      <a:prstDash val="solid"/>
                    </a:lnT>
                    <a:lnB w="19050" cap="flat" cmpd="sng" algn="ctr">
                      <a:solidFill>
                        <a:srgbClr val="000000"/>
                      </a:solidFill>
                      <a:prstDash val="solid"/>
                      <a:round/>
                      <a:headEnd type="none" w="med" len="med"/>
                      <a:tailEnd type="none" w="med" len="me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31.4</a:t>
                      </a:r>
                    </a:p>
                  </a:txBody>
                  <a:tcPr marL="0" marR="0" marT="0" marB="0" anchor="ctr">
                    <a:lnL w="0" cap="flat" cmpd="sng" algn="ctr">
                      <a:noFill/>
                      <a:prstDash val="solid"/>
                    </a:lnL>
                    <a:lnR w="0" cap="flat" cmpd="sng" algn="ctr">
                      <a:noFill/>
                      <a:prstDash val="solid"/>
                    </a:lnR>
                    <a:lnT w="19050" cap="flat" cmpd="sng" algn="ctr">
                      <a:noFill/>
                      <a:prstDash val="solid"/>
                    </a:lnT>
                    <a:lnB w="19050" cap="flat" cmpd="sng" algn="ctr">
                      <a:solidFill>
                        <a:srgbClr val="000000"/>
                      </a:solidFill>
                      <a:prstDash val="solid"/>
                      <a:round/>
                      <a:headEnd type="none" w="med" len="med"/>
                      <a:tailEnd type="none" w="med" len="me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30.5</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noFill/>
                      <a:prstDash val="solid"/>
                    </a:lnT>
                    <a:lnB w="19050" cap="flat" cmpd="sng" algn="ctr">
                      <a:solidFill>
                        <a:srgbClr val="000000"/>
                      </a:solidFill>
                      <a:prstDash val="solid"/>
                      <a:round/>
                      <a:headEnd type="none" w="med" len="med"/>
                      <a:tailEnd type="none" w="med" len="me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30.9</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noFill/>
                      <a:prstDash val="solid"/>
                    </a:lnT>
                    <a:lnB w="19050" cap="flat" cmpd="sng" algn="ctr">
                      <a:solidFill>
                        <a:srgbClr val="000000"/>
                      </a:solidFill>
                      <a:prstDash val="solid"/>
                      <a:round/>
                      <a:headEnd type="none" w="med" len="med"/>
                      <a:tailEnd type="none" w="med" len="me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38.7</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noFill/>
                      <a:prstDash val="solid"/>
                    </a:lnT>
                    <a:lnB w="19050" cap="flat" cmpd="sng" algn="ctr">
                      <a:solidFill>
                        <a:srgbClr val="000000"/>
                      </a:solidFill>
                      <a:prstDash val="solid"/>
                      <a:round/>
                      <a:headEnd type="none" w="med" len="med"/>
                      <a:tailEnd type="none" w="med" len="me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42.1</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noFill/>
                      <a:prstDash val="solid"/>
                    </a:lnT>
                    <a:lnB w="19050" cap="flat" cmpd="sng" algn="ctr">
                      <a:solidFill>
                        <a:srgbClr val="000000"/>
                      </a:solidFill>
                      <a:prstDash val="solid"/>
                      <a:round/>
                      <a:headEnd type="none" w="med" len="med"/>
                      <a:tailEnd type="none" w="med" len="me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46.0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noFill/>
                      <a:prstDash val="solid"/>
                    </a:lnT>
                    <a:lnB w="19050" cap="flat" cmpd="sng" algn="ctr">
                      <a:solidFill>
                        <a:srgbClr val="000000"/>
                      </a:solidFill>
                      <a:prstDash val="solid"/>
                      <a:round/>
                      <a:headEnd type="none" w="med" len="med"/>
                      <a:tailEnd type="none" w="med" len="me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43.0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noFill/>
                      <a:prstDash val="solid"/>
                    </a:lnT>
                    <a:lnB w="19050" cap="flat" cmpd="sng" algn="ctr">
                      <a:solidFill>
                        <a:srgbClr val="000000"/>
                      </a:solidFill>
                      <a:prstDash val="solid"/>
                      <a:round/>
                      <a:headEnd type="none" w="med" len="med"/>
                      <a:tailEnd type="none" w="med" len="me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37.4</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noFill/>
                      <a:prstDash val="solid"/>
                    </a:lnT>
                    <a:lnB w="19050" cap="flat" cmpd="sng" algn="ctr">
                      <a:solidFill>
                        <a:srgbClr val="000000"/>
                      </a:solidFill>
                      <a:prstDash val="solid"/>
                      <a:round/>
                      <a:headEnd type="none" w="med" len="med"/>
                      <a:tailEnd type="none" w="med" len="me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32.2</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noFill/>
                      <a:prstDash val="solid"/>
                    </a:lnT>
                    <a:lnB w="19050" cap="flat" cmpd="sng" algn="ctr">
                      <a:solidFill>
                        <a:srgbClr val="000000"/>
                      </a:solidFill>
                      <a:prstDash val="solid"/>
                      <a:round/>
                      <a:headEnd type="none" w="med" len="med"/>
                      <a:tailEnd type="none" w="med" len="me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31.3</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noFill/>
                      <a:prstDash val="solid"/>
                    </a:lnT>
                    <a:lnB w="19050" cap="flat" cmpd="sng" algn="ctr">
                      <a:solidFill>
                        <a:srgbClr val="000000"/>
                      </a:solidFill>
                      <a:prstDash val="solid"/>
                      <a:round/>
                      <a:headEnd type="none" w="med" len="med"/>
                      <a:tailEnd type="none" w="med" len="me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33.9</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noFill/>
                      <a:prstDash val="solid"/>
                    </a:lnT>
                    <a:lnB w="19050" cap="flat" cmpd="sng" algn="ctr">
                      <a:solidFill>
                        <a:srgbClr val="000000"/>
                      </a:solidFill>
                      <a:prstDash val="solid"/>
                      <a:round/>
                      <a:headEnd type="none" w="med" len="med"/>
                      <a:tailEnd type="none" w="med" len="med"/>
                    </a:lnB>
                    <a:solidFill>
                      <a:srgbClr val="FFFFFF">
                        <a:alpha val="0"/>
                      </a:srgbClr>
                    </a:solidFill>
                  </a:tcPr>
                </a:tc>
                <a:extLst>
                  <a:ext uri="{0D108BD9-81ED-4DB2-BD59-A6C34878D82A}">
                    <a16:rowId xmlns:a16="http://schemas.microsoft.com/office/drawing/2014/main" val="348283257"/>
                  </a:ext>
                </a:extLst>
              </a:tr>
              <a:tr h="201168">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$/MWh³</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0.8</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0.5</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1.9</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-0.5</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2.2</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-0.3</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-0.7</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-1.1</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-1.2</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2.7</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solidFill>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2342444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8.2(2)(g) Net Allocation to Load - Totals and $/MWh </a:t>
            </a:r>
          </a:p>
        </p:txBody>
      </p:sp>
      <p:sp>
        <p:nvSpPr>
          <p:cNvPr id="3" name="Slide Number Placeholder 6">
            <a:extLst>
              <a:ext uri="{FF2B5EF4-FFF2-40B4-BE49-F238E27FC236}">
                <a16:creationId xmlns:a16="http://schemas.microsoft.com/office/drawing/2014/main" id="{19E6BA2A-DFAA-48D7-A34B-C973A6FF7F9D}"/>
              </a:ext>
            </a:extLst>
          </p:cNvPr>
          <p:cNvSpPr>
            <a:spLocks noGrp="1"/>
          </p:cNvSpPr>
          <p:nvPr>
            <p:ph type="sldNum" sz="quarter" idx="4"/>
          </p:nvPr>
        </p:nvSpPr>
        <p:spPr>
          <a:xfrm>
            <a:off x="8534400" y="6561138"/>
            <a:ext cx="533400" cy="220662"/>
          </a:xfrm>
        </p:spPr>
        <p:txBody>
          <a:bodyPr/>
          <a:lstStyle/>
          <a:p>
            <a:r>
              <a:rPr lang="en-US" dirty="0"/>
              <a:t>11</a:t>
            </a:r>
          </a:p>
        </p:txBody>
      </p:sp>
      <p:sp>
        <p:nvSpPr>
          <p:cNvPr id="4" name="Title Texts3">
            <a:extLst>
              <a:ext uri="{FF2B5EF4-FFF2-40B4-BE49-F238E27FC236}">
                <a16:creationId xmlns:a16="http://schemas.microsoft.com/office/drawing/2014/main" id="{7BCF1F6C-1B3D-42B2-AA6F-522D3E53EF41}"/>
              </a:ext>
            </a:extLst>
          </p:cNvPr>
          <p:cNvSpPr txBox="1">
            <a:spLocks/>
          </p:cNvSpPr>
          <p:nvPr/>
        </p:nvSpPr>
        <p:spPr>
          <a:xfrm>
            <a:off x="1677924" y="805434"/>
            <a:ext cx="5788152" cy="219456"/>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fr-FR" sz="800" b="1" dirty="0">
                <a:solidFill>
                  <a:srgbClr val="3DB0CD">
                    <a:alpha val="100000"/>
                  </a:srgbClr>
                </a:solidFill>
                <a:latin typeface="Times New Roman"/>
                <a:ea typeface="Times New Roman"/>
                <a:cs typeface="Times New Roman"/>
              </a:rPr>
              <a:t>ZONAL AUCTION DISTRIBUTION PER CONGESTION MANAGEMENT ZONE ($M)</a:t>
            </a:r>
          </a:p>
        </p:txBody>
      </p:sp>
      <p:sp>
        <p:nvSpPr>
          <p:cNvPr id="5" name="Title Texts5">
            <a:extLst>
              <a:ext uri="{FF2B5EF4-FFF2-40B4-BE49-F238E27FC236}">
                <a16:creationId xmlns:a16="http://schemas.microsoft.com/office/drawing/2014/main" id="{C0DFCE90-C059-4384-AB2C-F9F203C4648F}"/>
              </a:ext>
            </a:extLst>
          </p:cNvPr>
          <p:cNvSpPr txBox="1">
            <a:spLocks/>
          </p:cNvSpPr>
          <p:nvPr/>
        </p:nvSpPr>
        <p:spPr>
          <a:xfrm>
            <a:off x="1677924" y="2165223"/>
            <a:ext cx="5788152" cy="219456"/>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sz="800" b="1" dirty="0">
                <a:solidFill>
                  <a:srgbClr val="3DB0CD">
                    <a:alpha val="100000"/>
                  </a:srgbClr>
                </a:solidFill>
                <a:latin typeface="Times New Roman"/>
                <a:ea typeface="Times New Roman"/>
                <a:cs typeface="Times New Roman"/>
              </a:rPr>
              <a:t>REAL-TIME ADJUSTED METERED LOAD BY CONGESTION MANAGEMENT ZONE (</a:t>
            </a:r>
            <a:r>
              <a:rPr lang="en-US" sz="800" b="1" dirty="0" err="1">
                <a:solidFill>
                  <a:srgbClr val="3DB0CD">
                    <a:alpha val="100000"/>
                  </a:srgbClr>
                </a:solidFill>
                <a:latin typeface="Times New Roman"/>
                <a:ea typeface="Times New Roman"/>
                <a:cs typeface="Times New Roman"/>
              </a:rPr>
              <a:t>TWh</a:t>
            </a:r>
            <a:r>
              <a:rPr lang="en-US" sz="800" b="1" dirty="0">
                <a:solidFill>
                  <a:srgbClr val="3DB0CD">
                    <a:alpha val="100000"/>
                  </a:srgbClr>
                </a:solidFill>
                <a:latin typeface="Times New Roman"/>
                <a:ea typeface="Times New Roman"/>
                <a:cs typeface="Times New Roman"/>
              </a:rPr>
              <a:t>)</a:t>
            </a:r>
          </a:p>
        </p:txBody>
      </p:sp>
      <p:sp>
        <p:nvSpPr>
          <p:cNvPr id="6" name="Title Texts7">
            <a:extLst>
              <a:ext uri="{FF2B5EF4-FFF2-40B4-BE49-F238E27FC236}">
                <a16:creationId xmlns:a16="http://schemas.microsoft.com/office/drawing/2014/main" id="{EDB387A7-A579-4CB2-9365-95E339B94AE4}"/>
              </a:ext>
            </a:extLst>
          </p:cNvPr>
          <p:cNvSpPr txBox="1">
            <a:spLocks/>
          </p:cNvSpPr>
          <p:nvPr/>
        </p:nvSpPr>
        <p:spPr>
          <a:xfrm>
            <a:off x="1677924" y="3543300"/>
            <a:ext cx="5788152" cy="219456"/>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fr-FR" sz="800" b="1" dirty="0">
                <a:solidFill>
                  <a:srgbClr val="3DB0CD">
                    <a:alpha val="100000"/>
                  </a:srgbClr>
                </a:solidFill>
                <a:latin typeface="Times New Roman"/>
                <a:ea typeface="Times New Roman"/>
                <a:cs typeface="Times New Roman"/>
              </a:rPr>
              <a:t>ZONAL AUCTION REVENUE PER CONGESTION MANAGEMENT ZONE ($/MWh)</a:t>
            </a:r>
          </a:p>
        </p:txBody>
      </p:sp>
      <p:sp>
        <p:nvSpPr>
          <p:cNvPr id="7" name="Title Texts9">
            <a:extLst>
              <a:ext uri="{FF2B5EF4-FFF2-40B4-BE49-F238E27FC236}">
                <a16:creationId xmlns:a16="http://schemas.microsoft.com/office/drawing/2014/main" id="{E87CA6E9-D36A-48B5-B864-68895CCEFEC4}"/>
              </a:ext>
            </a:extLst>
          </p:cNvPr>
          <p:cNvSpPr txBox="1">
            <a:spLocks/>
          </p:cNvSpPr>
          <p:nvPr/>
        </p:nvSpPr>
        <p:spPr>
          <a:xfrm>
            <a:off x="1677924" y="4902708"/>
            <a:ext cx="5788152" cy="219456"/>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sz="800" b="1" dirty="0">
                <a:solidFill>
                  <a:srgbClr val="3DB0CD">
                    <a:alpha val="100000"/>
                  </a:srgbClr>
                </a:solidFill>
                <a:latin typeface="Times New Roman"/>
                <a:ea typeface="Times New Roman"/>
                <a:cs typeface="Times New Roman"/>
              </a:rPr>
              <a:t>NET ALLOCATION TO LOAD PER CONGESTION MANAGEMENT ZONE ($/MWh)</a:t>
            </a:r>
            <a:r>
              <a:rPr lang="en-US" sz="800" b="1" baseline="30000" dirty="0">
                <a:solidFill>
                  <a:srgbClr val="3DB0CD">
                    <a:alpha val="100000"/>
                  </a:srgbClr>
                </a:solidFill>
                <a:latin typeface="Times New Roman"/>
                <a:ea typeface="Times New Roman"/>
                <a:cs typeface="Times New Roman"/>
              </a:rPr>
              <a:t>4</a:t>
            </a:r>
          </a:p>
        </p:txBody>
      </p:sp>
      <p:graphicFrame>
        <p:nvGraphicFramePr>
          <p:cNvPr id="12" name="Table 11">
            <a:extLst>
              <a:ext uri="{FF2B5EF4-FFF2-40B4-BE49-F238E27FC236}">
                <a16:creationId xmlns:a16="http://schemas.microsoft.com/office/drawing/2014/main" id="{94D7AF2B-CD8A-459A-88F8-6718E0AF0ABB}"/>
              </a:ext>
            </a:extLst>
          </p:cNvPr>
          <p:cNvGraphicFramePr>
            <a:graphicFrameLocks noGrp="1"/>
          </p:cNvGraphicFramePr>
          <p:nvPr>
            <p:extLst>
              <p:ext uri="{D42A27DB-BD31-4B8C-83A1-F6EECF244321}">
                <p14:modId xmlns:p14="http://schemas.microsoft.com/office/powerpoint/2010/main" val="3146391623"/>
              </p:ext>
            </p:extLst>
          </p:nvPr>
        </p:nvGraphicFramePr>
        <p:xfrm>
          <a:off x="374904" y="1042416"/>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Dec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Jan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Feb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Mar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Apr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May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Jun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Jul</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Aug</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Sep</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Oct</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Nov</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Dec</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extLst>
                  <a:ext uri="{0D108BD9-81ED-4DB2-BD59-A6C34878D82A}">
                    <a16:rowId xmlns:a16="http://schemas.microsoft.com/office/drawing/2014/main" val="10000"/>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-4.0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-4.2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-3.0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-3.2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-3.8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-3.1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-4.1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8.5</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6.6</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7.2</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-6.2</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-2.9</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-3.6</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-7.0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-9.9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-5.2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-5.0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-7.4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-14.6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18.6</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16.5</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9.5</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-6.2</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-9.5</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-9.1</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2"/>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-18.0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-18.8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-17.0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-22.0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-21.7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-23.6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-27.4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33.8</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30.9</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28.7</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-24.0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-20.9</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-23.7</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-20.8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-14.5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-11.5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-13.4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-14.3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-20.2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24.7</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22.1</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19.3</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-17.7</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-19.6</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-20.0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extLst>
                  <a:ext uri="{0D108BD9-81ED-4DB2-BD59-A6C34878D82A}">
                    <a16:rowId xmlns:a16="http://schemas.microsoft.com/office/drawing/2014/main" val="10004"/>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-49.8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-47.5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-42.7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-43.8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-42.8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-48.3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-66.4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85.6</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76.1</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64.7</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-54.1</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-52.9</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-56.4</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graphicFrame>
        <p:nvGraphicFramePr>
          <p:cNvPr id="13" name="Table 12">
            <a:extLst>
              <a:ext uri="{FF2B5EF4-FFF2-40B4-BE49-F238E27FC236}">
                <a16:creationId xmlns:a16="http://schemas.microsoft.com/office/drawing/2014/main" id="{FA3DFB67-A2AF-40C0-BF3F-E8DC57505B5F}"/>
              </a:ext>
            </a:extLst>
          </p:cNvPr>
          <p:cNvGraphicFramePr>
            <a:graphicFrameLocks noGrp="1"/>
          </p:cNvGraphicFramePr>
          <p:nvPr>
            <p:extLst>
              <p:ext uri="{D42A27DB-BD31-4B8C-83A1-F6EECF244321}">
                <p14:modId xmlns:p14="http://schemas.microsoft.com/office/powerpoint/2010/main" val="33873612"/>
              </p:ext>
            </p:extLst>
          </p:nvPr>
        </p:nvGraphicFramePr>
        <p:xfrm>
          <a:off x="374904" y="2404872"/>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Dec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Jan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Feb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Mar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Apr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May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Jun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Jul</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Aug</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Sep</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Oct</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Nov</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Dec</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extLst>
                  <a:ext uri="{0D108BD9-81ED-4DB2-BD59-A6C34878D82A}">
                    <a16:rowId xmlns:a16="http://schemas.microsoft.com/office/drawing/2014/main" val="10000"/>
                  </a:ext>
                </a:extLst>
              </a:tr>
              <a:tr h="182880">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8.4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8.4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7.7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8.</a:t>
                      </a:r>
                      <a:r>
                        <a:rPr lang="en-US" sz="900" b="0" i="0" u="none" cap="none" dirty="0">
                          <a:solidFill>
                            <a:srgbClr val="000000">
                              <a:alpha val="100000"/>
                            </a:srgbClr>
                          </a:solidFill>
                          <a:latin typeface="Times New Roman"/>
                        </a:rPr>
                        <a:t>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8.4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10.8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11.</a:t>
                      </a:r>
                      <a:r>
                        <a:rPr lang="en-US" sz="900" b="0" i="0" u="none" cap="none" dirty="0">
                          <a:solidFill>
                            <a:srgbClr val="000000">
                              <a:alpha val="100000"/>
                            </a:srgbClr>
                          </a:solidFill>
                          <a:latin typeface="Times New Roman"/>
                        </a:rPr>
                        <a:t>2</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11.5</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10.9</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9.7</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8.3</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7.7</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8.0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9.8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11.9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9.6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12.4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14.</a:t>
                      </a:r>
                      <a:r>
                        <a:rPr lang="en-US" sz="900" b="0" i="0" u="none" cap="none" dirty="0">
                          <a:solidFill>
                            <a:srgbClr val="000000">
                              <a:alpha val="100000"/>
                            </a:srgbClr>
                          </a:solidFill>
                          <a:latin typeface="Times New Roman"/>
                        </a:rPr>
                        <a:t>6</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16.8</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15.2</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12.6</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10.2</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10.3</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11.6</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2"/>
                  </a:ext>
                </a:extLst>
              </a:tr>
              <a:tr h="182880">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7.9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8.7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8.4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7.9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8.4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11.</a:t>
                      </a:r>
                      <a:r>
                        <a:rPr lang="en-US" sz="900" b="0" i="0" u="none" cap="none" dirty="0">
                          <a:solidFill>
                            <a:srgbClr val="000000">
                              <a:alpha val="100000"/>
                            </a:srgbClr>
                          </a:solidFill>
                          <a:latin typeface="Times New Roman"/>
                        </a:rPr>
                        <a:t>4</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12.3</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11.6</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10.2</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8.8</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8.4</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9.2</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4.3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4.5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4.1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4.</a:t>
                      </a:r>
                      <a:r>
                        <a:rPr lang="en-US" sz="900" b="0" i="0" u="none" cap="none" dirty="0">
                          <a:solidFill>
                            <a:srgbClr val="000000">
                              <a:alpha val="100000"/>
                            </a:srgbClr>
                          </a:solidFill>
                          <a:latin typeface="Times New Roman"/>
                        </a:rPr>
                        <a:t>5</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4.4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4.9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5</a:t>
                      </a: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5.4</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5.3</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4.</a:t>
                      </a:r>
                      <a:r>
                        <a:rPr lang="en-US" sz="900" b="0" i="0" u="none" cap="none" dirty="0">
                          <a:solidFill>
                            <a:srgbClr val="000000">
                              <a:alpha val="100000"/>
                            </a:srgbClr>
                          </a:solidFill>
                          <a:latin typeface="Times New Roman"/>
                        </a:rPr>
                        <a:t>9</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4.8</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4.9</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5.1</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extLst>
                  <a:ext uri="{0D108BD9-81ED-4DB2-BD59-A6C34878D82A}">
                    <a16:rowId xmlns:a16="http://schemas.microsoft.com/office/drawing/2014/main" val="10004"/>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30.3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33.5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31.4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30.5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30.9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38.7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42.1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46.0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43.0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37.4</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32.2</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31.3</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33.9</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graphicFrame>
        <p:nvGraphicFramePr>
          <p:cNvPr id="14" name="Table 13">
            <a:extLst>
              <a:ext uri="{FF2B5EF4-FFF2-40B4-BE49-F238E27FC236}">
                <a16:creationId xmlns:a16="http://schemas.microsoft.com/office/drawing/2014/main" id="{F4897EAF-4EA8-4DFF-90D0-BE4D789F8459}"/>
              </a:ext>
            </a:extLst>
          </p:cNvPr>
          <p:cNvGraphicFramePr>
            <a:graphicFrameLocks noGrp="1"/>
          </p:cNvGraphicFramePr>
          <p:nvPr>
            <p:extLst>
              <p:ext uri="{D42A27DB-BD31-4B8C-83A1-F6EECF244321}">
                <p14:modId xmlns:p14="http://schemas.microsoft.com/office/powerpoint/2010/main" val="3998366894"/>
              </p:ext>
            </p:extLst>
          </p:nvPr>
        </p:nvGraphicFramePr>
        <p:xfrm>
          <a:off x="374904" y="3794760"/>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Dec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Jan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Feb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Mar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Apr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May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Jun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Jul</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Aug</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Sep</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Oct</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Nov</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Dec</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extLst>
                  <a:ext uri="{0D108BD9-81ED-4DB2-BD59-A6C34878D82A}">
                    <a16:rowId xmlns:a16="http://schemas.microsoft.com/office/drawing/2014/main" val="10000"/>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-0.3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0.7</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0.6</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-0.</a:t>
                      </a:r>
                      <a:r>
                        <a:rPr lang="en-US" sz="900" b="0" i="0" u="none" cap="none" dirty="0">
                          <a:solidFill>
                            <a:srgbClr val="000000">
                              <a:alpha val="100000"/>
                            </a:srgbClr>
                          </a:solidFill>
                          <a:latin typeface="Times New Roman"/>
                        </a:rPr>
                        <a:t>7</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-0.7</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-0.4</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-0.5</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1.1</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1.1</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0.8</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-0.6</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-0.9</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-0.8</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2"/>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-2.0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-2.8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-2.6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-2.2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-2.4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2.7</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-2.</a:t>
                      </a:r>
                      <a:r>
                        <a:rPr lang="en-US" sz="900" b="0" i="0" u="none" cap="none" dirty="0">
                          <a:solidFill>
                            <a:srgbClr val="000000">
                              <a:alpha val="100000"/>
                            </a:srgbClr>
                          </a:solidFill>
                          <a:latin typeface="Times New Roman"/>
                        </a:rPr>
                        <a:t>7</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-2.</a:t>
                      </a:r>
                      <a:r>
                        <a:rPr lang="en-US" sz="900" b="0" i="0" u="none" cap="none" dirty="0">
                          <a:solidFill>
                            <a:srgbClr val="000000">
                              <a:alpha val="100000"/>
                            </a:srgbClr>
                          </a:solidFill>
                          <a:latin typeface="Times New Roman"/>
                        </a:rPr>
                        <a:t>8</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-2.7</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-2.5</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-2.6</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-4.8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-3.2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-3.0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-2.9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-4.</a:t>
                      </a:r>
                      <a:r>
                        <a:rPr lang="en-US" sz="900" b="0" i="0" u="none" cap="none" dirty="0">
                          <a:solidFill>
                            <a:srgbClr val="000000">
                              <a:alpha val="100000"/>
                            </a:srgbClr>
                          </a:solidFill>
                          <a:latin typeface="Times New Roman"/>
                        </a:rPr>
                        <a:t>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4.6</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4.2</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3.9</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-3.7</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-4.0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-3.9</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extLst>
                  <a:ext uri="{0D108BD9-81ED-4DB2-BD59-A6C34878D82A}">
                    <a16:rowId xmlns:a16="http://schemas.microsoft.com/office/drawing/2014/main" val="10004"/>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-1.6</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-1.2</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-1.6</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a:t>
                      </a:r>
                      <a:r>
                        <a:rPr lang="en-US" sz="900" b="0" i="0" u="none" cap="none" dirty="0">
                          <a:solidFill>
                            <a:srgbClr val="000000">
                              <a:alpha val="100000"/>
                            </a:srgbClr>
                          </a:solidFill>
                          <a:latin typeface="Times New Roman"/>
                        </a:rPr>
                        <a:t>9</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a:t>
                      </a:r>
                      <a:r>
                        <a:rPr lang="en-US" sz="900" b="0" i="0" u="none" cap="none" dirty="0">
                          <a:solidFill>
                            <a:srgbClr val="000000">
                              <a:alpha val="100000"/>
                            </a:srgbClr>
                          </a:solidFill>
                          <a:latin typeface="Times New Roman"/>
                        </a:rPr>
                        <a:t>8</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a:t>
                      </a:r>
                      <a:r>
                        <a:rPr lang="en-US" sz="900" b="0" i="0" u="none" cap="none" dirty="0">
                          <a:solidFill>
                            <a:srgbClr val="000000">
                              <a:alpha val="100000"/>
                            </a:srgbClr>
                          </a:solidFill>
                          <a:latin typeface="Times New Roman"/>
                        </a:rPr>
                        <a:t>7</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-1.7</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-1.7</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-1.7</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graphicFrame>
        <p:nvGraphicFramePr>
          <p:cNvPr id="15" name="Table 14">
            <a:extLst>
              <a:ext uri="{FF2B5EF4-FFF2-40B4-BE49-F238E27FC236}">
                <a16:creationId xmlns:a16="http://schemas.microsoft.com/office/drawing/2014/main" id="{93705A3C-480A-4C46-9E6E-C4CEC66444F6}"/>
              </a:ext>
            </a:extLst>
          </p:cNvPr>
          <p:cNvGraphicFramePr>
            <a:graphicFrameLocks noGrp="1"/>
          </p:cNvGraphicFramePr>
          <p:nvPr>
            <p:extLst>
              <p:ext uri="{D42A27DB-BD31-4B8C-83A1-F6EECF244321}">
                <p14:modId xmlns:p14="http://schemas.microsoft.com/office/powerpoint/2010/main" val="2177959280"/>
              </p:ext>
            </p:extLst>
          </p:nvPr>
        </p:nvGraphicFramePr>
        <p:xfrm>
          <a:off x="374904" y="5120640"/>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Dec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Jan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Feb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Mar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Apr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May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Jun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Jul</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Aug</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Sep</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Oct</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Nov</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Dec</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1.5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1.</a:t>
                      </a:r>
                      <a:r>
                        <a:rPr lang="en-US" sz="900" b="0" i="0" u="none" cap="none" dirty="0">
                          <a:solidFill>
                            <a:srgbClr val="000000">
                              <a:alpha val="100000"/>
                            </a:srgbClr>
                          </a:solidFill>
                          <a:latin typeface="Times New Roman"/>
                        </a:rPr>
                        <a:t>8</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1.9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1.4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  3</a:t>
                      </a: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1</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a:t>
                      </a:r>
                      <a:r>
                        <a:rPr lang="en-US" sz="900" b="0" i="0" u="none" cap="none" dirty="0">
                          <a:solidFill>
                            <a:srgbClr val="000000">
                              <a:alpha val="100000"/>
                            </a:srgbClr>
                          </a:solidFill>
                          <a:latin typeface="Times New Roman"/>
                        </a:rPr>
                        <a:t>7</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3.5</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0.9</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0.3</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-0.1</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 0.1</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3.8</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1</a:t>
                      </a: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2</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  </a:t>
                      </a:r>
                      <a:r>
                        <a:rPr sz="900" b="0" i="0" u="none" cap="none" dirty="0">
                          <a:solidFill>
                            <a:srgbClr val="000000">
                              <a:alpha val="100000"/>
                            </a:srgbClr>
                          </a:solidFill>
                          <a:latin typeface="Times New Roman"/>
                        </a:rPr>
                        <a:t>2.</a:t>
                      </a:r>
                      <a:r>
                        <a:rPr lang="en-US" sz="900" b="0" i="0" u="none" cap="none" dirty="0">
                          <a:solidFill>
                            <a:srgbClr val="000000">
                              <a:alpha val="100000"/>
                            </a:srgbClr>
                          </a:solidFill>
                          <a:latin typeface="Times New Roman"/>
                        </a:rPr>
                        <a:t>8</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 </a:t>
                      </a:r>
                      <a:r>
                        <a:rPr sz="900" b="0" i="0" u="none" cap="none" dirty="0">
                          <a:solidFill>
                            <a:srgbClr val="000000">
                              <a:alpha val="100000"/>
                            </a:srgbClr>
                          </a:solidFill>
                          <a:latin typeface="Times New Roman"/>
                        </a:rPr>
                        <a:t>0.</a:t>
                      </a:r>
                      <a:r>
                        <a:rPr lang="en-US" sz="900" b="0" i="0" u="none" cap="none" dirty="0">
                          <a:solidFill>
                            <a:srgbClr val="000000">
                              <a:alpha val="100000"/>
                            </a:srgbClr>
                          </a:solidFill>
                          <a:latin typeface="Times New Roman"/>
                        </a:rPr>
                        <a:t>1</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3.1</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0.4</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 </a:t>
                      </a:r>
                      <a:r>
                        <a:rPr sz="900" b="0" i="0" u="none" cap="none" dirty="0">
                          <a:solidFill>
                            <a:srgbClr val="000000">
                              <a:alpha val="100000"/>
                            </a:srgbClr>
                          </a:solidFill>
                          <a:latin typeface="Times New Roman"/>
                        </a:rPr>
                        <a:t>0.</a:t>
                      </a:r>
                      <a:r>
                        <a:rPr lang="en-US" sz="900" b="0" i="0" u="none" cap="none" dirty="0">
                          <a:solidFill>
                            <a:srgbClr val="000000">
                              <a:alpha val="100000"/>
                            </a:srgbClr>
                          </a:solidFill>
                          <a:latin typeface="Times New Roman"/>
                        </a:rPr>
                        <a:t>2</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 0.0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-0.4</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3.5</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2"/>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 </a:t>
                      </a:r>
                      <a:r>
                        <a:rPr sz="900" b="0" i="0" u="none" cap="none" dirty="0">
                          <a:solidFill>
                            <a:srgbClr val="000000">
                              <a:alpha val="100000"/>
                            </a:srgbClr>
                          </a:solidFill>
                          <a:latin typeface="Times New Roman"/>
                        </a:rPr>
                        <a:t>0.</a:t>
                      </a:r>
                      <a:r>
                        <a:rPr lang="en-US" sz="900" b="0" i="0" u="none" cap="none" dirty="0">
                          <a:solidFill>
                            <a:srgbClr val="000000">
                              <a:alpha val="100000"/>
                            </a:srgbClr>
                          </a:solidFill>
                          <a:latin typeface="Times New Roman"/>
                        </a:rPr>
                        <a:t>2</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  1</a:t>
                      </a: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2</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a:t>
                      </a:r>
                      <a:r>
                        <a:rPr lang="en-US" sz="900" b="0" i="0" u="none" cap="none" dirty="0">
                          <a:solidFill>
                            <a:srgbClr val="000000">
                              <a:alpha val="100000"/>
                            </a:srgbClr>
                          </a:solidFill>
                          <a:latin typeface="Times New Roman"/>
                        </a:rPr>
                        <a:t>3</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 1.5</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-1.2</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a:t>
                      </a:r>
                      <a:r>
                        <a:rPr lang="en-US" sz="900" b="0" i="0" u="none" cap="none" dirty="0">
                          <a:solidFill>
                            <a:srgbClr val="000000">
                              <a:alpha val="100000"/>
                            </a:srgbClr>
                          </a:solidFill>
                          <a:latin typeface="Times New Roman"/>
                        </a:rPr>
                        <a:t>8</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-2.1</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-2.0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1.7</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-2.8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-0.</a:t>
                      </a:r>
                      <a:r>
                        <a:rPr lang="en-US" sz="900" b="0" i="0" u="none" cap="none" dirty="0">
                          <a:solidFill>
                            <a:srgbClr val="000000">
                              <a:alpha val="100000"/>
                            </a:srgbClr>
                          </a:solidFill>
                          <a:latin typeface="Times New Roman"/>
                        </a:rPr>
                        <a:t>6</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-0.7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-0.9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  </a:t>
                      </a:r>
                      <a:r>
                        <a:rPr sz="900" b="0" i="0" u="none" cap="none" dirty="0">
                          <a:solidFill>
                            <a:srgbClr val="000000">
                              <a:alpha val="100000"/>
                            </a:srgbClr>
                          </a:solidFill>
                          <a:latin typeface="Times New Roman"/>
                        </a:rPr>
                        <a:t>0.</a:t>
                      </a:r>
                      <a:r>
                        <a:rPr lang="en-US" sz="900" b="0" i="0" u="none" cap="none" dirty="0">
                          <a:solidFill>
                            <a:srgbClr val="000000">
                              <a:alpha val="100000"/>
                            </a:srgbClr>
                          </a:solidFill>
                          <a:latin typeface="Times New Roman"/>
                        </a:rPr>
                        <a:t>5</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2</a:t>
                      </a: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9</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 </a:t>
                      </a: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0.4</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-2.7</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-2</a:t>
                      </a: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9</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-3.1</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-3.5</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0.4</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extLst>
                  <a:ext uri="{0D108BD9-81ED-4DB2-BD59-A6C34878D82A}">
                    <a16:rowId xmlns:a16="http://schemas.microsoft.com/office/drawing/2014/main" val="10004"/>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0.6</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1.9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a:t>
                      </a:r>
                      <a:r>
                        <a:rPr lang="en-US" sz="900" b="0" i="0" u="none" cap="none" dirty="0">
                          <a:solidFill>
                            <a:srgbClr val="000000">
                              <a:alpha val="100000"/>
                            </a:srgbClr>
                          </a:solidFill>
                          <a:latin typeface="Times New Roman"/>
                        </a:rPr>
                        <a:t>.5</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2.2</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-0.3</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a:t>
                      </a:r>
                      <a:r>
                        <a:rPr lang="en-US" sz="900" b="0" i="0" u="none" cap="none" dirty="0">
                          <a:solidFill>
                            <a:srgbClr val="000000">
                              <a:alpha val="100000"/>
                            </a:srgbClr>
                          </a:solidFill>
                          <a:latin typeface="Times New Roman"/>
                        </a:rPr>
                        <a:t>7</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-1.1</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-1.2</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2.7</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563867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73110-00D6-457C-B513-43599C1E58CB}"/>
              </a:ext>
            </a:extLst>
          </p:cNvPr>
          <p:cNvSpPr>
            <a:spLocks noGrp="1"/>
          </p:cNvSpPr>
          <p:nvPr>
            <p:ph type="title"/>
          </p:nvPr>
        </p:nvSpPr>
        <p:spPr/>
        <p:txBody>
          <a:bodyPr/>
          <a:lstStyle/>
          <a:p>
            <a:r>
              <a:rPr lang="en-US" dirty="0"/>
              <a:t>26.2 Securitization Default Charge</a:t>
            </a:r>
            <a:br>
              <a:rPr lang="en-US" dirty="0"/>
            </a:br>
            <a:r>
              <a:rPr lang="en-US" dirty="0"/>
              <a:t>27.3 Securitization Uplift Charge</a:t>
            </a:r>
          </a:p>
        </p:txBody>
      </p:sp>
      <p:sp>
        <p:nvSpPr>
          <p:cNvPr id="4" name="Slide Number Placeholder 3">
            <a:extLst>
              <a:ext uri="{FF2B5EF4-FFF2-40B4-BE49-F238E27FC236}">
                <a16:creationId xmlns:a16="http://schemas.microsoft.com/office/drawing/2014/main" id="{E50D0AA4-9074-475F-9A01-F6376BF8E476}"/>
              </a:ext>
            </a:extLst>
          </p:cNvPr>
          <p:cNvSpPr>
            <a:spLocks noGrp="1"/>
          </p:cNvSpPr>
          <p:nvPr>
            <p:ph type="sldNum" sz="quarter" idx="4"/>
          </p:nvPr>
        </p:nvSpPr>
        <p:spPr/>
        <p:txBody>
          <a:bodyPr/>
          <a:lstStyle/>
          <a:p>
            <a:fld id="{1D93BD3E-1E9A-4970-A6F7-E7AC52762E0C}" type="slidenum">
              <a:rPr lang="en-US" smtClean="0"/>
              <a:pPr/>
              <a:t>12</a:t>
            </a:fld>
            <a:endParaRPr lang="en-US"/>
          </a:p>
        </p:txBody>
      </p:sp>
      <p:graphicFrame>
        <p:nvGraphicFramePr>
          <p:cNvPr id="5" name="Table 4">
            <a:extLst>
              <a:ext uri="{FF2B5EF4-FFF2-40B4-BE49-F238E27FC236}">
                <a16:creationId xmlns:a16="http://schemas.microsoft.com/office/drawing/2014/main" id="{FC466DFE-13DB-49A7-83C4-65646CC32284}"/>
              </a:ext>
            </a:extLst>
          </p:cNvPr>
          <p:cNvGraphicFramePr>
            <a:graphicFrameLocks noGrp="1"/>
          </p:cNvGraphicFramePr>
          <p:nvPr>
            <p:extLst>
              <p:ext uri="{D42A27DB-BD31-4B8C-83A1-F6EECF244321}">
                <p14:modId xmlns:p14="http://schemas.microsoft.com/office/powerpoint/2010/main" val="2737910461"/>
              </p:ext>
            </p:extLst>
          </p:nvPr>
        </p:nvGraphicFramePr>
        <p:xfrm>
          <a:off x="76200" y="1371600"/>
          <a:ext cx="8991605" cy="1008353"/>
        </p:xfrm>
        <a:graphic>
          <a:graphicData uri="http://schemas.openxmlformats.org/drawingml/2006/table">
            <a:tbl>
              <a:tblPr/>
              <a:tblGrid>
                <a:gridCol w="990600">
                  <a:extLst>
                    <a:ext uri="{9D8B030D-6E8A-4147-A177-3AD203B41FA5}">
                      <a16:colId xmlns:a16="http://schemas.microsoft.com/office/drawing/2014/main" val="213437927"/>
                    </a:ext>
                  </a:extLst>
                </a:gridCol>
                <a:gridCol w="691604">
                  <a:extLst>
                    <a:ext uri="{9D8B030D-6E8A-4147-A177-3AD203B41FA5}">
                      <a16:colId xmlns:a16="http://schemas.microsoft.com/office/drawing/2014/main" val="3559608654"/>
                    </a:ext>
                  </a:extLst>
                </a:gridCol>
                <a:gridCol w="664491">
                  <a:extLst>
                    <a:ext uri="{9D8B030D-6E8A-4147-A177-3AD203B41FA5}">
                      <a16:colId xmlns:a16="http://schemas.microsoft.com/office/drawing/2014/main" val="3146346876"/>
                    </a:ext>
                  </a:extLst>
                </a:gridCol>
                <a:gridCol w="664491">
                  <a:extLst>
                    <a:ext uri="{9D8B030D-6E8A-4147-A177-3AD203B41FA5}">
                      <a16:colId xmlns:a16="http://schemas.microsoft.com/office/drawing/2014/main" val="73902129"/>
                    </a:ext>
                  </a:extLst>
                </a:gridCol>
                <a:gridCol w="664491">
                  <a:extLst>
                    <a:ext uri="{9D8B030D-6E8A-4147-A177-3AD203B41FA5}">
                      <a16:colId xmlns:a16="http://schemas.microsoft.com/office/drawing/2014/main" val="759187286"/>
                    </a:ext>
                  </a:extLst>
                </a:gridCol>
                <a:gridCol w="664491">
                  <a:extLst>
                    <a:ext uri="{9D8B030D-6E8A-4147-A177-3AD203B41FA5}">
                      <a16:colId xmlns:a16="http://schemas.microsoft.com/office/drawing/2014/main" val="948147960"/>
                    </a:ext>
                  </a:extLst>
                </a:gridCol>
                <a:gridCol w="664491">
                  <a:extLst>
                    <a:ext uri="{9D8B030D-6E8A-4147-A177-3AD203B41FA5}">
                      <a16:colId xmlns:a16="http://schemas.microsoft.com/office/drawing/2014/main" val="3282520265"/>
                    </a:ext>
                  </a:extLst>
                </a:gridCol>
                <a:gridCol w="664491">
                  <a:extLst>
                    <a:ext uri="{9D8B030D-6E8A-4147-A177-3AD203B41FA5}">
                      <a16:colId xmlns:a16="http://schemas.microsoft.com/office/drawing/2014/main" val="1855483299"/>
                    </a:ext>
                  </a:extLst>
                </a:gridCol>
                <a:gridCol w="664491">
                  <a:extLst>
                    <a:ext uri="{9D8B030D-6E8A-4147-A177-3AD203B41FA5}">
                      <a16:colId xmlns:a16="http://schemas.microsoft.com/office/drawing/2014/main" val="2438074751"/>
                    </a:ext>
                  </a:extLst>
                </a:gridCol>
                <a:gridCol w="664491">
                  <a:extLst>
                    <a:ext uri="{9D8B030D-6E8A-4147-A177-3AD203B41FA5}">
                      <a16:colId xmlns:a16="http://schemas.microsoft.com/office/drawing/2014/main" val="1220798705"/>
                    </a:ext>
                  </a:extLst>
                </a:gridCol>
                <a:gridCol w="664491">
                  <a:extLst>
                    <a:ext uri="{9D8B030D-6E8A-4147-A177-3AD203B41FA5}">
                      <a16:colId xmlns:a16="http://schemas.microsoft.com/office/drawing/2014/main" val="3440437019"/>
                    </a:ext>
                  </a:extLst>
                </a:gridCol>
                <a:gridCol w="664491">
                  <a:extLst>
                    <a:ext uri="{9D8B030D-6E8A-4147-A177-3AD203B41FA5}">
                      <a16:colId xmlns:a16="http://schemas.microsoft.com/office/drawing/2014/main" val="70979469"/>
                    </a:ext>
                  </a:extLst>
                </a:gridCol>
                <a:gridCol w="664491">
                  <a:extLst>
                    <a:ext uri="{9D8B030D-6E8A-4147-A177-3AD203B41FA5}">
                      <a16:colId xmlns:a16="http://schemas.microsoft.com/office/drawing/2014/main" val="1675954949"/>
                    </a:ext>
                  </a:extLst>
                </a:gridCol>
              </a:tblGrid>
              <a:tr h="156818">
                <a:tc>
                  <a:txBody>
                    <a:bodyPr/>
                    <a:lstStyle/>
                    <a:p>
                      <a:pPr marL="63500" marR="63500" algn="l">
                        <a:lnSpc>
                          <a:spcPct val="100000"/>
                        </a:lnSpc>
                        <a:spcBef>
                          <a:spcPts val="500"/>
                        </a:spcBef>
                        <a:spcAft>
                          <a:spcPts val="500"/>
                        </a:spcAft>
                        <a:buNone/>
                      </a:pPr>
                      <a:r>
                        <a:rPr sz="800" b="1" dirty="0">
                          <a:solidFill>
                            <a:srgbClr val="000000">
                              <a:alpha val="100000"/>
                            </a:srgbClr>
                          </a:solidFill>
                          <a:latin typeface="times"/>
                          <a:cs typeface="times"/>
                          <a:sym typeface="times"/>
                        </a:rPr>
                        <a:t> </a:t>
                      </a:r>
                      <a:r>
                        <a:rPr lang="en-US" sz="900" b="1" dirty="0">
                          <a:solidFill>
                            <a:srgbClr val="000000">
                              <a:alpha val="100000"/>
                            </a:srgbClr>
                          </a:solidFill>
                          <a:latin typeface="times"/>
                          <a:cs typeface="times"/>
                          <a:sym typeface="times"/>
                        </a:rPr>
                        <a:t>Subchapter M </a:t>
                      </a:r>
                      <a:endParaRPr sz="800" b="1" dirty="0">
                        <a:solidFill>
                          <a:srgbClr val="000000">
                            <a:alpha val="100000"/>
                          </a:srgbClr>
                        </a:solidFill>
                        <a:latin typeface="times"/>
                        <a:cs typeface="times"/>
                        <a:sym typeface="times"/>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round/>
                      <a:headEnd type="none" w="med" len="med"/>
                      <a:tailEnd type="none" w="med" len="med"/>
                    </a:lnR>
                    <a:lnT w="0" cap="flat" cmpd="sng" algn="ctr">
                      <a:solidFill>
                        <a:srgbClr val="FFFFFF">
                          <a:alpha val="0"/>
                        </a:srgbClr>
                      </a:solid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ctr">
                        <a:lnSpc>
                          <a:spcPct val="100000"/>
                        </a:lnSpc>
                        <a:spcBef>
                          <a:spcPts val="500"/>
                        </a:spcBef>
                        <a:spcAft>
                          <a:spcPts val="500"/>
                        </a:spcAft>
                        <a:buNone/>
                      </a:pPr>
                      <a:r>
                        <a:rPr lang="en-US" sz="900" b="1" dirty="0">
                          <a:solidFill>
                            <a:srgbClr val="000000">
                              <a:alpha val="100000"/>
                            </a:srgbClr>
                          </a:solidFill>
                          <a:latin typeface="times"/>
                          <a:cs typeface="times"/>
                          <a:sym typeface="times"/>
                        </a:rPr>
                        <a:t>Jan</a:t>
                      </a:r>
                      <a:r>
                        <a:rPr sz="900" b="1" dirty="0">
                          <a:solidFill>
                            <a:srgbClr val="000000">
                              <a:alpha val="100000"/>
                            </a:srgbClr>
                          </a:solidFill>
                          <a:latin typeface="times"/>
                          <a:cs typeface="times"/>
                          <a:sym typeface="times"/>
                        </a:rPr>
                        <a:t> 202</a:t>
                      </a:r>
                      <a:r>
                        <a:rPr lang="en-US" sz="900" b="1" dirty="0">
                          <a:solidFill>
                            <a:srgbClr val="000000">
                              <a:alpha val="100000"/>
                            </a:srgbClr>
                          </a:solidFill>
                          <a:latin typeface="times"/>
                          <a:cs typeface="times"/>
                          <a:sym typeface="times"/>
                        </a:rPr>
                        <a:t>2</a:t>
                      </a:r>
                      <a:endParaRPr sz="900" b="1" dirty="0">
                        <a:solidFill>
                          <a:srgbClr val="000000">
                            <a:alpha val="100000"/>
                          </a:srgbClr>
                        </a:solidFill>
                        <a:latin typeface="times"/>
                        <a:cs typeface="times"/>
                        <a:sym typeface="times"/>
                      </a:endParaRP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ctr">
                        <a:lnSpc>
                          <a:spcPct val="100000"/>
                        </a:lnSpc>
                        <a:spcBef>
                          <a:spcPts val="500"/>
                        </a:spcBef>
                        <a:spcAft>
                          <a:spcPts val="500"/>
                        </a:spcAft>
                        <a:buNone/>
                      </a:pPr>
                      <a:r>
                        <a:rPr lang="en-US" sz="900" b="1" dirty="0">
                          <a:solidFill>
                            <a:srgbClr val="000000">
                              <a:alpha val="100000"/>
                            </a:srgbClr>
                          </a:solidFill>
                          <a:latin typeface="times"/>
                          <a:cs typeface="times"/>
                          <a:sym typeface="times"/>
                        </a:rPr>
                        <a:t>Feb</a:t>
                      </a:r>
                      <a:r>
                        <a:rPr sz="900" b="1" dirty="0">
                          <a:solidFill>
                            <a:srgbClr val="000000">
                              <a:alpha val="100000"/>
                            </a:srgbClr>
                          </a:solidFill>
                          <a:latin typeface="times"/>
                          <a:cs typeface="times"/>
                          <a:sym typeface="times"/>
                        </a:rPr>
                        <a:t> 202</a:t>
                      </a:r>
                      <a:r>
                        <a:rPr lang="en-US" sz="900" b="1" dirty="0">
                          <a:solidFill>
                            <a:srgbClr val="000000">
                              <a:alpha val="100000"/>
                            </a:srgbClr>
                          </a:solidFill>
                          <a:latin typeface="times"/>
                          <a:cs typeface="times"/>
                          <a:sym typeface="times"/>
                        </a:rPr>
                        <a:t>2</a:t>
                      </a:r>
                      <a:endParaRPr sz="900" b="1" dirty="0">
                        <a:solidFill>
                          <a:srgbClr val="000000">
                            <a:alpha val="100000"/>
                          </a:srgbClr>
                        </a:solidFill>
                        <a:latin typeface="times"/>
                        <a:cs typeface="times"/>
                        <a:sym typeface="times"/>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ctr">
                        <a:lnSpc>
                          <a:spcPct val="100000"/>
                        </a:lnSpc>
                        <a:spcBef>
                          <a:spcPts val="500"/>
                        </a:spcBef>
                        <a:spcAft>
                          <a:spcPts val="500"/>
                        </a:spcAft>
                        <a:buNone/>
                      </a:pPr>
                      <a:r>
                        <a:rPr lang="en-US" sz="900" b="1" dirty="0">
                          <a:solidFill>
                            <a:srgbClr val="000000">
                              <a:alpha val="100000"/>
                            </a:srgbClr>
                          </a:solidFill>
                          <a:latin typeface="times"/>
                          <a:cs typeface="times"/>
                          <a:sym typeface="times"/>
                        </a:rPr>
                        <a:t>Mar</a:t>
                      </a:r>
                      <a:r>
                        <a:rPr sz="900" b="1" dirty="0">
                          <a:solidFill>
                            <a:srgbClr val="000000">
                              <a:alpha val="100000"/>
                            </a:srgbClr>
                          </a:solidFill>
                          <a:latin typeface="times"/>
                          <a:cs typeface="times"/>
                          <a:sym typeface="times"/>
                        </a:rPr>
                        <a:t> 2022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ctr">
                        <a:lnSpc>
                          <a:spcPct val="100000"/>
                        </a:lnSpc>
                        <a:spcBef>
                          <a:spcPts val="500"/>
                        </a:spcBef>
                        <a:spcAft>
                          <a:spcPts val="500"/>
                        </a:spcAft>
                        <a:buNone/>
                      </a:pPr>
                      <a:r>
                        <a:rPr lang="en-US" sz="900" b="1" dirty="0">
                          <a:solidFill>
                            <a:srgbClr val="000000">
                              <a:alpha val="100000"/>
                            </a:srgbClr>
                          </a:solidFill>
                          <a:latin typeface="times"/>
                          <a:cs typeface="times"/>
                          <a:sym typeface="times"/>
                        </a:rPr>
                        <a:t>Apr</a:t>
                      </a:r>
                      <a:r>
                        <a:rPr sz="900" b="1" dirty="0">
                          <a:solidFill>
                            <a:srgbClr val="000000">
                              <a:alpha val="100000"/>
                            </a:srgbClr>
                          </a:solidFill>
                          <a:latin typeface="times"/>
                          <a:cs typeface="times"/>
                          <a:sym typeface="times"/>
                        </a:rPr>
                        <a:t> 2022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ctr">
                        <a:lnSpc>
                          <a:spcPct val="100000"/>
                        </a:lnSpc>
                        <a:spcBef>
                          <a:spcPts val="500"/>
                        </a:spcBef>
                        <a:spcAft>
                          <a:spcPts val="500"/>
                        </a:spcAft>
                        <a:buNone/>
                      </a:pPr>
                      <a:r>
                        <a:rPr sz="900" b="1" dirty="0">
                          <a:solidFill>
                            <a:srgbClr val="000000">
                              <a:alpha val="100000"/>
                            </a:srgbClr>
                          </a:solidFill>
                          <a:latin typeface="times"/>
                          <a:cs typeface="times"/>
                          <a:sym typeface="times"/>
                        </a:rPr>
                        <a:t>Ma</a:t>
                      </a:r>
                      <a:r>
                        <a:rPr lang="en-US" sz="900" b="1" dirty="0">
                          <a:solidFill>
                            <a:srgbClr val="000000">
                              <a:alpha val="100000"/>
                            </a:srgbClr>
                          </a:solidFill>
                          <a:latin typeface="times"/>
                          <a:cs typeface="times"/>
                          <a:sym typeface="times"/>
                        </a:rPr>
                        <a:t>y</a:t>
                      </a:r>
                      <a:r>
                        <a:rPr sz="900" b="1" dirty="0">
                          <a:solidFill>
                            <a:srgbClr val="000000">
                              <a:alpha val="100000"/>
                            </a:srgbClr>
                          </a:solidFill>
                          <a:latin typeface="times"/>
                          <a:cs typeface="times"/>
                          <a:sym typeface="times"/>
                        </a:rPr>
                        <a:t> 2022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round/>
                      <a:headEnd type="none" w="med" len="med"/>
                      <a:tailEnd type="none" w="med" len="med"/>
                    </a:lnR>
                    <a:lnT w="0" cap="flat" cmpd="sng" algn="ctr">
                      <a:solidFill>
                        <a:srgbClr val="FFFFFF">
                          <a:alpha val="0"/>
                        </a:srgbClr>
                      </a:solid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ctr">
                        <a:lnSpc>
                          <a:spcPct val="100000"/>
                        </a:lnSpc>
                        <a:spcBef>
                          <a:spcPts val="500"/>
                        </a:spcBef>
                        <a:spcAft>
                          <a:spcPts val="500"/>
                        </a:spcAft>
                        <a:buNone/>
                      </a:pPr>
                      <a:r>
                        <a:rPr lang="en-US" sz="900" b="1" dirty="0">
                          <a:solidFill>
                            <a:srgbClr val="000000">
                              <a:alpha val="100000"/>
                            </a:srgbClr>
                          </a:solidFill>
                          <a:latin typeface="times"/>
                          <a:cs typeface="times"/>
                          <a:sym typeface="times"/>
                        </a:rPr>
                        <a:t>Jun 2022</a:t>
                      </a:r>
                      <a:endParaRPr sz="900" b="1" dirty="0">
                        <a:solidFill>
                          <a:srgbClr val="000000">
                            <a:alpha val="100000"/>
                          </a:srgbClr>
                        </a:solidFill>
                        <a:latin typeface="times"/>
                        <a:cs typeface="times"/>
                        <a:sym typeface="times"/>
                      </a:endParaRP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solidFill>
                        <a:srgbClr val="FFFFFF">
                          <a:alpha val="0"/>
                        </a:srgbClr>
                      </a:solid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ctr">
                        <a:lnSpc>
                          <a:spcPct val="100000"/>
                        </a:lnSpc>
                        <a:spcBef>
                          <a:spcPts val="500"/>
                        </a:spcBef>
                        <a:spcAft>
                          <a:spcPts val="500"/>
                        </a:spcAft>
                        <a:buNone/>
                      </a:pPr>
                      <a:r>
                        <a:rPr lang="en-US" sz="900" b="1" dirty="0">
                          <a:solidFill>
                            <a:srgbClr val="000000">
                              <a:alpha val="100000"/>
                            </a:srgbClr>
                          </a:solidFill>
                          <a:latin typeface="times"/>
                          <a:cs typeface="times"/>
                          <a:sym typeface="times"/>
                        </a:rPr>
                        <a:t>Jul 2022</a:t>
                      </a:r>
                      <a:endParaRPr sz="900" b="1" dirty="0">
                        <a:solidFill>
                          <a:srgbClr val="000000">
                            <a:alpha val="100000"/>
                          </a:srgbClr>
                        </a:solidFill>
                        <a:latin typeface="times"/>
                        <a:cs typeface="times"/>
                        <a:sym typeface="times"/>
                      </a:endParaRP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solidFill>
                        <a:srgbClr val="FFFFFF">
                          <a:alpha val="0"/>
                        </a:srgbClr>
                      </a:solid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ctr">
                        <a:lnSpc>
                          <a:spcPct val="100000"/>
                        </a:lnSpc>
                        <a:spcBef>
                          <a:spcPts val="500"/>
                        </a:spcBef>
                        <a:spcAft>
                          <a:spcPts val="500"/>
                        </a:spcAft>
                        <a:buNone/>
                      </a:pPr>
                      <a:r>
                        <a:rPr lang="en-US" sz="900" b="1" dirty="0">
                          <a:solidFill>
                            <a:srgbClr val="000000">
                              <a:alpha val="100000"/>
                            </a:srgbClr>
                          </a:solidFill>
                          <a:latin typeface="times"/>
                          <a:cs typeface="times"/>
                          <a:sym typeface="times"/>
                        </a:rPr>
                        <a:t>Aug 2022</a:t>
                      </a:r>
                      <a:endParaRPr sz="900" b="1" dirty="0">
                        <a:solidFill>
                          <a:srgbClr val="000000">
                            <a:alpha val="100000"/>
                          </a:srgbClr>
                        </a:solidFill>
                        <a:latin typeface="times"/>
                        <a:cs typeface="times"/>
                        <a:sym typeface="times"/>
                      </a:endParaRP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solidFill>
                        <a:srgbClr val="FFFFFF">
                          <a:alpha val="0"/>
                        </a:srgbClr>
                      </a:solid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ctr">
                        <a:lnSpc>
                          <a:spcPct val="100000"/>
                        </a:lnSpc>
                        <a:spcBef>
                          <a:spcPts val="500"/>
                        </a:spcBef>
                        <a:spcAft>
                          <a:spcPts val="500"/>
                        </a:spcAft>
                        <a:buNone/>
                      </a:pPr>
                      <a:r>
                        <a:rPr lang="en-US" sz="900" b="1" dirty="0">
                          <a:solidFill>
                            <a:srgbClr val="000000">
                              <a:alpha val="100000"/>
                            </a:srgbClr>
                          </a:solidFill>
                          <a:latin typeface="times"/>
                          <a:cs typeface="times"/>
                          <a:sym typeface="times"/>
                        </a:rPr>
                        <a:t>Sep 2022</a:t>
                      </a:r>
                      <a:endParaRPr sz="900" b="1" dirty="0">
                        <a:solidFill>
                          <a:srgbClr val="000000">
                            <a:alpha val="100000"/>
                          </a:srgbClr>
                        </a:solidFill>
                        <a:latin typeface="times"/>
                        <a:cs typeface="times"/>
                        <a:sym typeface="times"/>
                      </a:endParaRP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solidFill>
                        <a:srgbClr val="FFFFFF">
                          <a:alpha val="0"/>
                        </a:srgbClr>
                      </a:solid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ctr">
                        <a:lnSpc>
                          <a:spcPct val="100000"/>
                        </a:lnSpc>
                        <a:spcBef>
                          <a:spcPts val="500"/>
                        </a:spcBef>
                        <a:spcAft>
                          <a:spcPts val="500"/>
                        </a:spcAft>
                        <a:buNone/>
                      </a:pPr>
                      <a:r>
                        <a:rPr lang="en-US" sz="900" b="1" dirty="0">
                          <a:solidFill>
                            <a:srgbClr val="000000">
                              <a:alpha val="100000"/>
                            </a:srgbClr>
                          </a:solidFill>
                          <a:latin typeface="times"/>
                          <a:cs typeface="times"/>
                          <a:sym typeface="times"/>
                        </a:rPr>
                        <a:t>Oct 2022</a:t>
                      </a:r>
                      <a:endParaRPr sz="900" b="1" dirty="0">
                        <a:solidFill>
                          <a:srgbClr val="000000">
                            <a:alpha val="100000"/>
                          </a:srgbClr>
                        </a:solidFill>
                        <a:latin typeface="times"/>
                        <a:cs typeface="times"/>
                        <a:sym typeface="times"/>
                      </a:endParaRP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solidFill>
                        <a:srgbClr val="FFFFFF">
                          <a:alpha val="0"/>
                        </a:srgbClr>
                      </a:solid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ctr">
                        <a:lnSpc>
                          <a:spcPct val="100000"/>
                        </a:lnSpc>
                        <a:spcBef>
                          <a:spcPts val="500"/>
                        </a:spcBef>
                        <a:spcAft>
                          <a:spcPts val="500"/>
                        </a:spcAft>
                        <a:buNone/>
                      </a:pPr>
                      <a:r>
                        <a:rPr lang="en-US" sz="900" b="1" dirty="0">
                          <a:solidFill>
                            <a:srgbClr val="000000">
                              <a:alpha val="100000"/>
                            </a:srgbClr>
                          </a:solidFill>
                          <a:latin typeface="times"/>
                          <a:cs typeface="times"/>
                          <a:sym typeface="times"/>
                        </a:rPr>
                        <a:t>Nov 2022</a:t>
                      </a:r>
                      <a:endParaRPr sz="900" b="1" dirty="0">
                        <a:solidFill>
                          <a:srgbClr val="000000">
                            <a:alpha val="100000"/>
                          </a:srgbClr>
                        </a:solidFill>
                        <a:latin typeface="times"/>
                        <a:cs typeface="times"/>
                        <a:sym typeface="times"/>
                      </a:endParaRP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solidFill>
                        <a:srgbClr val="FFFFFF">
                          <a:alpha val="0"/>
                        </a:srgbClr>
                      </a:solid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ctr">
                        <a:lnSpc>
                          <a:spcPct val="100000"/>
                        </a:lnSpc>
                        <a:spcBef>
                          <a:spcPts val="500"/>
                        </a:spcBef>
                        <a:spcAft>
                          <a:spcPts val="500"/>
                        </a:spcAft>
                        <a:buNone/>
                      </a:pPr>
                      <a:r>
                        <a:rPr lang="en-US" sz="900" b="1" dirty="0">
                          <a:solidFill>
                            <a:srgbClr val="000000">
                              <a:alpha val="100000"/>
                            </a:srgbClr>
                          </a:solidFill>
                          <a:latin typeface="times"/>
                          <a:cs typeface="times"/>
                          <a:sym typeface="times"/>
                        </a:rPr>
                        <a:t>Dec 2022</a:t>
                      </a:r>
                      <a:endParaRPr sz="900" b="1" dirty="0">
                        <a:solidFill>
                          <a:srgbClr val="000000">
                            <a:alpha val="100000"/>
                          </a:srgbClr>
                        </a:solidFill>
                        <a:latin typeface="times"/>
                        <a:cs typeface="times"/>
                        <a:sym typeface="times"/>
                      </a:endParaRP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solidFill>
                        <a:srgbClr val="FFFFFF">
                          <a:alpha val="0"/>
                        </a:srgbClr>
                      </a:solidFill>
                      <a:prstDash val="solid"/>
                    </a:lnT>
                    <a:lnB w="19050" cap="flat" cmpd="sng" algn="ctr">
                      <a:solidFill>
                        <a:srgbClr val="000000"/>
                      </a:solidFill>
                      <a:prstDash val="solid"/>
                      <a:round/>
                      <a:headEnd type="none" w="med" len="med"/>
                      <a:tailEnd type="none" w="med" len="med"/>
                    </a:lnB>
                    <a:solidFill>
                      <a:srgbClr val="B3B3B3">
                        <a:alpha val="100000"/>
                      </a:srgbClr>
                    </a:solidFill>
                  </a:tcPr>
                </a:tc>
                <a:extLst>
                  <a:ext uri="{0D108BD9-81ED-4DB2-BD59-A6C34878D82A}">
                    <a16:rowId xmlns:a16="http://schemas.microsoft.com/office/drawing/2014/main" val="3830253513"/>
                  </a:ext>
                </a:extLst>
              </a:tr>
              <a:tr h="194716">
                <a:tc>
                  <a:txBody>
                    <a:bodyPr/>
                    <a:lstStyle/>
                    <a:p>
                      <a:pPr marL="63500" marR="63500" algn="l" defTabSz="914400" rtl="0" eaLnBrk="1" fontAlgn="b" latinLnBrk="0" hangingPunct="1">
                        <a:lnSpc>
                          <a:spcPct val="100000"/>
                        </a:lnSpc>
                        <a:spcBef>
                          <a:spcPts val="500"/>
                        </a:spcBef>
                        <a:spcAft>
                          <a:spcPts val="500"/>
                        </a:spcAft>
                        <a:buNone/>
                      </a:pPr>
                      <a:r>
                        <a:rPr lang="en-US" sz="900" kern="1200" dirty="0">
                          <a:solidFill>
                            <a:srgbClr val="000000">
                              <a:alpha val="100000"/>
                            </a:srgbClr>
                          </a:solidFill>
                          <a:latin typeface="Times New Roman"/>
                          <a:ea typeface="+mn-ea"/>
                          <a:cs typeface="Times New Roman"/>
                        </a:rPr>
                        <a:t>Reference Month (RTM_FINAL data)</a:t>
                      </a:r>
                    </a:p>
                  </a:txBody>
                  <a:tcPr marL="9525" marR="9525" marT="9525" marB="0" anchor="b">
                    <a:lnL w="0" cap="flat" cmpd="sng" algn="ctr">
                      <a:solidFill>
                        <a:srgbClr val="FFFFFF">
                          <a:alpha val="0"/>
                        </a:srgbClr>
                      </a:solidFill>
                      <a:prstDash val="solid"/>
                    </a:lnL>
                    <a:lnR w="0" cap="flat" cmpd="sng" algn="ctr">
                      <a:solidFill>
                        <a:srgbClr val="FFFFFF">
                          <a:alpha val="0"/>
                        </a:srgbClr>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solidFill>
                      <a:srgbClr val="EFEFEF">
                        <a:alpha val="100000"/>
                      </a:srgbClr>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800" kern="1200" noProof="0" dirty="0">
                          <a:solidFill>
                            <a:srgbClr val="000000">
                              <a:alpha val="100000"/>
                            </a:srgbClr>
                          </a:solidFill>
                          <a:latin typeface="Times New Roman"/>
                          <a:ea typeface="+mn-ea"/>
                          <a:cs typeface="Times New Roman"/>
                          <a:sym typeface="Times New Roman"/>
                        </a:rPr>
                        <a:t>Oct 2021</a:t>
                      </a: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solidFill>
                      <a:srgbClr val="EFEFEF">
                        <a:alpha val="100000"/>
                      </a:srgbClr>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800" kern="1200" noProof="0" dirty="0">
                          <a:solidFill>
                            <a:srgbClr val="000000">
                              <a:alpha val="100000"/>
                            </a:srgbClr>
                          </a:solidFill>
                          <a:latin typeface="Times New Roman"/>
                          <a:ea typeface="+mn-ea"/>
                          <a:cs typeface="Times New Roman"/>
                          <a:sym typeface="Times New Roman"/>
                        </a:rPr>
                        <a:t>Nov 2021</a:t>
                      </a: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solidFill>
                      <a:srgbClr val="EFEFEF">
                        <a:alpha val="100000"/>
                      </a:srgbClr>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800" kern="1200" noProof="0" dirty="0">
                          <a:solidFill>
                            <a:srgbClr val="000000">
                              <a:alpha val="100000"/>
                            </a:srgbClr>
                          </a:solidFill>
                          <a:latin typeface="Times New Roman"/>
                          <a:ea typeface="+mn-ea"/>
                          <a:cs typeface="Times New Roman"/>
                          <a:sym typeface="Times New Roman"/>
                        </a:rPr>
                        <a:t>Dec 2021</a:t>
                      </a: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solidFill>
                      <a:srgbClr val="EFEFEF">
                        <a:alpha val="100000"/>
                      </a:srgbClr>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800" kern="1200" noProof="0" dirty="0">
                          <a:solidFill>
                            <a:srgbClr val="000000">
                              <a:alpha val="100000"/>
                            </a:srgbClr>
                          </a:solidFill>
                          <a:latin typeface="Times New Roman"/>
                          <a:ea typeface="+mn-ea"/>
                          <a:cs typeface="Times New Roman"/>
                          <a:sym typeface="Times New Roman"/>
                        </a:rPr>
                        <a:t>Jan 2022</a:t>
                      </a: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solidFill>
                      <a:srgbClr val="EFEFEF">
                        <a:alpha val="100000"/>
                      </a:srgbClr>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800" kern="1200" noProof="0" dirty="0">
                          <a:solidFill>
                            <a:srgbClr val="000000">
                              <a:alpha val="100000"/>
                            </a:srgbClr>
                          </a:solidFill>
                          <a:latin typeface="Times New Roman"/>
                          <a:ea typeface="+mn-ea"/>
                          <a:cs typeface="Times New Roman"/>
                          <a:sym typeface="Times New Roman"/>
                        </a:rPr>
                        <a:t>Feb 2022</a:t>
                      </a: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solidFill>
                      <a:srgbClr val="EFEFEF">
                        <a:alpha val="100000"/>
                      </a:srgbClr>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800" kern="1200" noProof="0" dirty="0">
                          <a:solidFill>
                            <a:srgbClr val="000000">
                              <a:alpha val="100000"/>
                            </a:srgbClr>
                          </a:solidFill>
                          <a:latin typeface="Times New Roman"/>
                          <a:ea typeface="+mn-ea"/>
                          <a:cs typeface="Times New Roman"/>
                          <a:sym typeface="Times New Roman"/>
                        </a:rPr>
                        <a:t>Mar 2022</a:t>
                      </a: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solidFill>
                      <a:srgbClr val="EFEFEF">
                        <a:alpha val="100000"/>
                      </a:srgbClr>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800" kern="1200" noProof="0" dirty="0">
                          <a:solidFill>
                            <a:srgbClr val="000000">
                              <a:alpha val="100000"/>
                            </a:srgbClr>
                          </a:solidFill>
                          <a:latin typeface="Times New Roman"/>
                          <a:ea typeface="+mn-ea"/>
                          <a:cs typeface="Times New Roman"/>
                          <a:sym typeface="Times New Roman"/>
                        </a:rPr>
                        <a:t>Apr 2022</a:t>
                      </a: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solidFill>
                      <a:srgbClr val="EFEFEF">
                        <a:alpha val="100000"/>
                      </a:srgbClr>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800" kern="1200" noProof="0" dirty="0">
                          <a:solidFill>
                            <a:srgbClr val="000000">
                              <a:alpha val="100000"/>
                            </a:srgbClr>
                          </a:solidFill>
                          <a:latin typeface="Times New Roman"/>
                          <a:ea typeface="+mn-ea"/>
                          <a:cs typeface="Times New Roman"/>
                          <a:sym typeface="Times New Roman"/>
                        </a:rPr>
                        <a:t>May 2022</a:t>
                      </a: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solidFill>
                      <a:srgbClr val="EFEFEF">
                        <a:alpha val="100000"/>
                      </a:srgbClr>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800" kern="1200" noProof="0" dirty="0">
                          <a:solidFill>
                            <a:srgbClr val="000000">
                              <a:alpha val="100000"/>
                            </a:srgbClr>
                          </a:solidFill>
                          <a:latin typeface="Times New Roman"/>
                          <a:ea typeface="+mn-ea"/>
                          <a:cs typeface="Times New Roman"/>
                          <a:sym typeface="Times New Roman"/>
                        </a:rPr>
                        <a:t>Jun 2022</a:t>
                      </a: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solidFill>
                      <a:srgbClr val="EFEFEF">
                        <a:alpha val="100000"/>
                      </a:srgbClr>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800" kern="1200" noProof="0" dirty="0">
                          <a:solidFill>
                            <a:srgbClr val="000000">
                              <a:alpha val="100000"/>
                            </a:srgbClr>
                          </a:solidFill>
                          <a:latin typeface="Times New Roman"/>
                          <a:ea typeface="+mn-ea"/>
                          <a:cs typeface="Times New Roman"/>
                          <a:sym typeface="Times New Roman"/>
                        </a:rPr>
                        <a:t>Jul 2022</a:t>
                      </a: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solidFill>
                      <a:srgbClr val="EFEFEF">
                        <a:alpha val="100000"/>
                      </a:srgbClr>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800" kern="1200" noProof="0" dirty="0">
                          <a:solidFill>
                            <a:srgbClr val="000000">
                              <a:alpha val="100000"/>
                            </a:srgbClr>
                          </a:solidFill>
                          <a:latin typeface="Times New Roman"/>
                          <a:ea typeface="+mn-ea"/>
                          <a:cs typeface="Times New Roman"/>
                          <a:sym typeface="Times New Roman"/>
                        </a:rPr>
                        <a:t>Aug 2022</a:t>
                      </a: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solidFill>
                      <a:srgbClr val="EFEFEF">
                        <a:alpha val="100000"/>
                      </a:srgbClr>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800" kern="1200" noProof="0" dirty="0">
                          <a:solidFill>
                            <a:srgbClr val="000000">
                              <a:alpha val="100000"/>
                            </a:srgbClr>
                          </a:solidFill>
                          <a:latin typeface="Times New Roman"/>
                          <a:ea typeface="+mn-ea"/>
                          <a:cs typeface="Times New Roman"/>
                          <a:sym typeface="Times New Roman"/>
                        </a:rPr>
                        <a:t>Sep 2022</a:t>
                      </a: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solidFill>
                      <a:srgbClr val="EFEFEF">
                        <a:alpha val="100000"/>
                      </a:srgbClr>
                    </a:solidFill>
                  </a:tcPr>
                </a:tc>
                <a:extLst>
                  <a:ext uri="{0D108BD9-81ED-4DB2-BD59-A6C34878D82A}">
                    <a16:rowId xmlns:a16="http://schemas.microsoft.com/office/drawing/2014/main" val="1464090937"/>
                  </a:ext>
                </a:extLst>
              </a:tr>
              <a:tr h="194716">
                <a:tc>
                  <a:txBody>
                    <a:bodyPr/>
                    <a:lstStyle/>
                    <a:p>
                      <a:pPr marL="63500" marR="63500" algn="l" defTabSz="914400" rtl="0" eaLnBrk="1" fontAlgn="b" latinLnBrk="0" hangingPunct="1">
                        <a:lnSpc>
                          <a:spcPct val="100000"/>
                        </a:lnSpc>
                        <a:spcBef>
                          <a:spcPts val="500"/>
                        </a:spcBef>
                        <a:spcAft>
                          <a:spcPts val="500"/>
                        </a:spcAft>
                        <a:buNone/>
                      </a:pPr>
                      <a:r>
                        <a:rPr lang="en-US" sz="900" kern="1200" dirty="0">
                          <a:solidFill>
                            <a:srgbClr val="000000">
                              <a:alpha val="100000"/>
                            </a:srgbClr>
                          </a:solidFill>
                          <a:latin typeface="Times New Roman"/>
                          <a:ea typeface="+mn-ea"/>
                          <a:cs typeface="Times New Roman"/>
                        </a:rPr>
                        <a:t>Monthly Uplift (TSDCMA)</a:t>
                      </a:r>
                    </a:p>
                  </a:txBody>
                  <a:tcPr marL="9525" marR="9525" marT="9525" marB="0" anchor="b">
                    <a:lnL w="0" cap="flat" cmpd="sng" algn="ctr">
                      <a:noFill/>
                      <a:prstDash val="solid"/>
                    </a:lnL>
                    <a:lnR w="0" cap="flat" cmpd="sng" algn="ctr">
                      <a:noFill/>
                      <a:prstDash val="solid"/>
                    </a:lnR>
                    <a:lnT w="19050" cap="flat" cmpd="sng" algn="ctr">
                      <a:noFill/>
                      <a:prstDash val="solid"/>
                      <a:round/>
                      <a:headEnd type="none" w="med" len="med"/>
                      <a:tailEnd type="none" w="med" len="med"/>
                    </a:lnT>
                    <a:lnB w="0" cap="flat" cmpd="sng" algn="ctr">
                      <a:noFill/>
                      <a:prstDash val="solid"/>
                    </a:lnB>
                    <a:lnTlToBr w="12700" cmpd="sng">
                      <a:noFill/>
                      <a:prstDash val="solid"/>
                    </a:lnTlToBr>
                    <a:lnBlToTr w="12700" cmpd="sng">
                      <a:noFill/>
                      <a:prstDash val="solid"/>
                    </a:lnBlToTr>
                    <a:solidFill>
                      <a:schemeClr val="bg2"/>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800" kern="1200" noProof="0" dirty="0">
                          <a:solidFill>
                            <a:srgbClr val="000000">
                              <a:alpha val="100000"/>
                            </a:srgbClr>
                          </a:solidFill>
                          <a:latin typeface="Times New Roman"/>
                          <a:ea typeface="+mn-ea"/>
                          <a:cs typeface="Times New Roman"/>
                          <a:sym typeface="Times New Roman"/>
                        </a:rPr>
                        <a:t>3,713,235</a:t>
                      </a:r>
                    </a:p>
                  </a:txBody>
                  <a:tcPr marL="0" marR="0" marT="0" marB="0" anchor="ctr">
                    <a:lnL w="0" cap="flat" cmpd="sng" algn="ctr">
                      <a:noFill/>
                      <a:prstDash val="solid"/>
                    </a:lnL>
                    <a:lnR w="0" cap="flat" cmpd="sng" algn="ctr">
                      <a:noFill/>
                      <a:prstDash val="solid"/>
                    </a:lnR>
                    <a:lnT w="19050" cap="flat" cmpd="sng" algn="ctr">
                      <a:noFill/>
                      <a:prstDash val="solid"/>
                      <a:round/>
                      <a:headEnd type="none" w="med" len="med"/>
                      <a:tailEnd type="none" w="med" len="med"/>
                    </a:lnT>
                    <a:lnB w="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800" kern="1200" noProof="0" dirty="0">
                          <a:solidFill>
                            <a:srgbClr val="000000">
                              <a:alpha val="100000"/>
                            </a:srgbClr>
                          </a:solidFill>
                          <a:latin typeface="Times New Roman"/>
                          <a:ea typeface="+mn-ea"/>
                          <a:cs typeface="Times New Roman"/>
                          <a:sym typeface="Times New Roman"/>
                        </a:rPr>
                        <a:t>3,713,235</a:t>
                      </a:r>
                    </a:p>
                  </a:txBody>
                  <a:tcPr marL="0" marR="0" marT="0" marB="0" anchor="ctr">
                    <a:lnL w="0" cap="flat" cmpd="sng" algn="ctr">
                      <a:noFill/>
                      <a:prstDash val="solid"/>
                    </a:lnL>
                    <a:lnR w="0" cap="flat" cmpd="sng" algn="ctr">
                      <a:noFill/>
                      <a:prstDash val="solid"/>
                    </a:lnR>
                    <a:lnT w="19050" cap="flat" cmpd="sng" algn="ctr">
                      <a:noFill/>
                      <a:prstDash val="solid"/>
                      <a:round/>
                      <a:headEnd type="none" w="med" len="med"/>
                      <a:tailEnd type="none" w="med" len="med"/>
                    </a:lnT>
                    <a:lnB w="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800" kern="1200" noProof="0" dirty="0">
                          <a:solidFill>
                            <a:srgbClr val="000000">
                              <a:alpha val="100000"/>
                            </a:srgbClr>
                          </a:solidFill>
                          <a:latin typeface="Times New Roman"/>
                          <a:ea typeface="+mn-ea"/>
                          <a:cs typeface="Times New Roman"/>
                          <a:sym typeface="Times New Roman"/>
                        </a:rPr>
                        <a:t>3,713,235</a:t>
                      </a:r>
                    </a:p>
                  </a:txBody>
                  <a:tcPr marL="0" marR="0" marT="0" marB="0" anchor="ctr">
                    <a:lnL w="0" cap="flat" cmpd="sng" algn="ctr">
                      <a:noFill/>
                      <a:prstDash val="solid"/>
                    </a:lnL>
                    <a:lnR w="0" cap="flat" cmpd="sng" algn="ctr">
                      <a:noFill/>
                      <a:prstDash val="solid"/>
                    </a:lnR>
                    <a:lnT w="19050" cap="flat" cmpd="sng" algn="ctr">
                      <a:noFill/>
                      <a:prstDash val="solid"/>
                      <a:round/>
                      <a:headEnd type="none" w="med" len="med"/>
                      <a:tailEnd type="none" w="med" len="med"/>
                    </a:lnT>
                    <a:lnB w="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800" kern="1200" noProof="0" dirty="0">
                          <a:solidFill>
                            <a:srgbClr val="000000">
                              <a:alpha val="100000"/>
                            </a:srgbClr>
                          </a:solidFill>
                          <a:latin typeface="Times New Roman"/>
                          <a:ea typeface="+mn-ea"/>
                          <a:cs typeface="Times New Roman"/>
                          <a:sym typeface="Times New Roman"/>
                        </a:rPr>
                        <a:t>3,713,235</a:t>
                      </a:r>
                    </a:p>
                  </a:txBody>
                  <a:tcPr marL="0" marR="0" marT="0" marB="0" anchor="ctr">
                    <a:lnL w="0" cap="flat" cmpd="sng" algn="ctr">
                      <a:noFill/>
                      <a:prstDash val="solid"/>
                    </a:lnL>
                    <a:lnR w="0" cap="flat" cmpd="sng" algn="ctr">
                      <a:noFill/>
                      <a:prstDash val="solid"/>
                    </a:lnR>
                    <a:lnT w="19050" cap="flat" cmpd="sng" algn="ctr">
                      <a:noFill/>
                      <a:prstDash val="solid"/>
                      <a:round/>
                      <a:headEnd type="none" w="med" len="med"/>
                      <a:tailEnd type="none" w="med" len="med"/>
                    </a:lnT>
                    <a:lnB w="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800" kern="1200" noProof="0" dirty="0">
                          <a:solidFill>
                            <a:srgbClr val="000000">
                              <a:alpha val="100000"/>
                            </a:srgbClr>
                          </a:solidFill>
                          <a:latin typeface="Times New Roman"/>
                          <a:ea typeface="+mn-ea"/>
                          <a:cs typeface="Times New Roman"/>
                          <a:sym typeface="Times New Roman"/>
                        </a:rPr>
                        <a:t>3,713,235</a:t>
                      </a:r>
                    </a:p>
                  </a:txBody>
                  <a:tcPr marL="0" marR="0" marT="0" marB="0" anchor="ctr">
                    <a:lnL w="0" cap="flat" cmpd="sng" algn="ctr">
                      <a:noFill/>
                      <a:prstDash val="solid"/>
                    </a:lnL>
                    <a:lnR w="0" cap="flat" cmpd="sng" algn="ctr">
                      <a:noFill/>
                      <a:prstDash val="solid"/>
                    </a:lnR>
                    <a:lnT w="19050" cap="flat" cmpd="sng" algn="ctr">
                      <a:noFill/>
                      <a:prstDash val="solid"/>
                      <a:round/>
                      <a:headEnd type="none" w="med" len="med"/>
                      <a:tailEnd type="none" w="med" len="med"/>
                    </a:lnT>
                    <a:lnB w="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800" kern="1200" noProof="0" dirty="0">
                          <a:solidFill>
                            <a:srgbClr val="000000">
                              <a:alpha val="100000"/>
                            </a:srgbClr>
                          </a:solidFill>
                          <a:latin typeface="Times New Roman"/>
                          <a:ea typeface="+mn-ea"/>
                          <a:cs typeface="Times New Roman"/>
                          <a:sym typeface="Times New Roman"/>
                        </a:rPr>
                        <a:t>3,713,235</a:t>
                      </a:r>
                    </a:p>
                  </a:txBody>
                  <a:tcPr marL="0" marR="0" marT="0" marB="0" anchor="ctr">
                    <a:lnL w="0" cap="flat" cmpd="sng" algn="ctr">
                      <a:noFill/>
                      <a:prstDash val="solid"/>
                    </a:lnL>
                    <a:lnR w="0" cap="flat" cmpd="sng" algn="ctr">
                      <a:noFill/>
                      <a:prstDash val="solid"/>
                    </a:lnR>
                    <a:lnT w="19050" cap="flat" cmpd="sng" algn="ctr">
                      <a:noFill/>
                      <a:prstDash val="solid"/>
                      <a:round/>
                      <a:headEnd type="none" w="med" len="med"/>
                      <a:tailEnd type="none" w="med" len="med"/>
                    </a:lnT>
                    <a:lnB w="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800" kern="1200" noProof="0" dirty="0">
                          <a:solidFill>
                            <a:srgbClr val="000000">
                              <a:alpha val="100000"/>
                            </a:srgbClr>
                          </a:solidFill>
                          <a:latin typeface="Times New Roman"/>
                          <a:ea typeface="+mn-ea"/>
                          <a:cs typeface="Times New Roman"/>
                          <a:sym typeface="Times New Roman"/>
                        </a:rPr>
                        <a:t>3,761,985</a:t>
                      </a:r>
                    </a:p>
                  </a:txBody>
                  <a:tcPr marL="0" marR="0" marT="0" marB="0" anchor="ctr">
                    <a:lnL w="0" cap="flat" cmpd="sng" algn="ctr">
                      <a:noFill/>
                      <a:prstDash val="solid"/>
                    </a:lnL>
                    <a:lnR w="0" cap="flat" cmpd="sng" algn="ctr">
                      <a:noFill/>
                      <a:prstDash val="solid"/>
                    </a:lnR>
                    <a:lnT w="19050" cap="flat" cmpd="sng" algn="ctr">
                      <a:noFill/>
                      <a:prstDash val="solid"/>
                      <a:round/>
                      <a:headEnd type="none" w="med" len="med"/>
                      <a:tailEnd type="none" w="med" len="med"/>
                    </a:lnT>
                    <a:lnB w="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800" kern="1200" noProof="0" dirty="0">
                          <a:solidFill>
                            <a:srgbClr val="000000">
                              <a:alpha val="100000"/>
                            </a:srgbClr>
                          </a:solidFill>
                          <a:latin typeface="Times New Roman"/>
                          <a:ea typeface="+mn-ea"/>
                          <a:cs typeface="Times New Roman"/>
                          <a:sym typeface="Times New Roman"/>
                        </a:rPr>
                        <a:t>3,761,985</a:t>
                      </a:r>
                    </a:p>
                  </a:txBody>
                  <a:tcPr marL="0" marR="0" marT="0" marB="0" anchor="ctr">
                    <a:lnL w="0" cap="flat" cmpd="sng" algn="ctr">
                      <a:noFill/>
                      <a:prstDash val="solid"/>
                    </a:lnL>
                    <a:lnR w="0" cap="flat" cmpd="sng" algn="ctr">
                      <a:noFill/>
                      <a:prstDash val="solid"/>
                    </a:lnR>
                    <a:lnT w="19050" cap="flat" cmpd="sng" algn="ctr">
                      <a:noFill/>
                      <a:prstDash val="solid"/>
                      <a:round/>
                      <a:headEnd type="none" w="med" len="med"/>
                      <a:tailEnd type="none" w="med" len="med"/>
                    </a:lnT>
                    <a:lnB w="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800" kern="1200" noProof="0" dirty="0">
                          <a:solidFill>
                            <a:srgbClr val="000000">
                              <a:alpha val="100000"/>
                            </a:srgbClr>
                          </a:solidFill>
                          <a:latin typeface="Times New Roman"/>
                          <a:ea typeface="+mn-ea"/>
                          <a:cs typeface="Times New Roman"/>
                          <a:sym typeface="Times New Roman"/>
                        </a:rPr>
                        <a:t>3,761,985</a:t>
                      </a:r>
                    </a:p>
                  </a:txBody>
                  <a:tcPr marL="0" marR="0" marT="0" marB="0" anchor="ctr">
                    <a:lnL w="0" cap="flat" cmpd="sng" algn="ctr">
                      <a:noFill/>
                      <a:prstDash val="solid"/>
                    </a:lnL>
                    <a:lnR w="0" cap="flat" cmpd="sng" algn="ctr">
                      <a:noFill/>
                      <a:prstDash val="solid"/>
                    </a:lnR>
                    <a:lnT w="19050" cap="flat" cmpd="sng" algn="ctr">
                      <a:noFill/>
                      <a:prstDash val="solid"/>
                      <a:round/>
                      <a:headEnd type="none" w="med" len="med"/>
                      <a:tailEnd type="none" w="med" len="med"/>
                    </a:lnT>
                    <a:lnB w="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800" kern="1200" noProof="0" dirty="0">
                          <a:solidFill>
                            <a:srgbClr val="000000">
                              <a:alpha val="100000"/>
                            </a:srgbClr>
                          </a:solidFill>
                          <a:latin typeface="Times New Roman"/>
                          <a:ea typeface="+mn-ea"/>
                          <a:cs typeface="Times New Roman"/>
                          <a:sym typeface="Times New Roman"/>
                        </a:rPr>
                        <a:t>3,761,985</a:t>
                      </a:r>
                    </a:p>
                  </a:txBody>
                  <a:tcPr marL="0" marR="0" marT="0" marB="0" anchor="ctr">
                    <a:lnL w="0" cap="flat" cmpd="sng" algn="ctr">
                      <a:noFill/>
                      <a:prstDash val="solid"/>
                    </a:lnL>
                    <a:lnR w="0" cap="flat" cmpd="sng" algn="ctr">
                      <a:noFill/>
                      <a:prstDash val="solid"/>
                    </a:lnR>
                    <a:lnT w="19050" cap="flat" cmpd="sng" algn="ctr">
                      <a:noFill/>
                      <a:prstDash val="solid"/>
                      <a:round/>
                      <a:headEnd type="none" w="med" len="med"/>
                      <a:tailEnd type="none" w="med" len="med"/>
                    </a:lnT>
                    <a:lnB w="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800" kern="1200" noProof="0" dirty="0">
                          <a:solidFill>
                            <a:srgbClr val="000000">
                              <a:alpha val="100000"/>
                            </a:srgbClr>
                          </a:solidFill>
                          <a:latin typeface="Times New Roman"/>
                          <a:ea typeface="+mn-ea"/>
                          <a:cs typeface="Times New Roman"/>
                          <a:sym typeface="Times New Roman"/>
                        </a:rPr>
                        <a:t>3,221,826</a:t>
                      </a:r>
                    </a:p>
                  </a:txBody>
                  <a:tcPr marL="0" marR="0" marT="0" marB="0" anchor="ctr">
                    <a:lnL w="0" cap="flat" cmpd="sng" algn="ctr">
                      <a:noFill/>
                      <a:prstDash val="solid"/>
                    </a:lnL>
                    <a:lnR w="0" cap="flat" cmpd="sng" algn="ctr">
                      <a:noFill/>
                      <a:prstDash val="solid"/>
                    </a:lnR>
                    <a:lnT w="19050" cap="flat" cmpd="sng" algn="ctr">
                      <a:noFill/>
                      <a:prstDash val="solid"/>
                      <a:round/>
                      <a:headEnd type="none" w="med" len="med"/>
                      <a:tailEnd type="none" w="med" len="med"/>
                    </a:lnT>
                    <a:lnB w="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800" kern="1200" noProof="0" dirty="0">
                          <a:solidFill>
                            <a:srgbClr val="000000">
                              <a:alpha val="100000"/>
                            </a:srgbClr>
                          </a:solidFill>
                          <a:latin typeface="Times New Roman"/>
                          <a:ea typeface="+mn-ea"/>
                          <a:cs typeface="Times New Roman"/>
                          <a:sym typeface="Times New Roman"/>
                        </a:rPr>
                        <a:t>3,221,826</a:t>
                      </a:r>
                    </a:p>
                  </a:txBody>
                  <a:tcPr marL="0" marR="0" marT="0" marB="0" anchor="ctr">
                    <a:lnL w="0" cap="flat" cmpd="sng" algn="ctr">
                      <a:noFill/>
                      <a:prstDash val="solid"/>
                    </a:lnL>
                    <a:lnR w="0" cap="flat" cmpd="sng" algn="ctr">
                      <a:noFill/>
                      <a:prstDash val="solid"/>
                    </a:lnR>
                    <a:lnT w="19050" cap="flat" cmpd="sng" algn="ctr">
                      <a:noFill/>
                      <a:prstDash val="solid"/>
                      <a:round/>
                      <a:headEnd type="none" w="med" len="med"/>
                      <a:tailEnd type="none" w="med" len="med"/>
                    </a:lnT>
                    <a:lnB w="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779020454"/>
                  </a:ext>
                </a:extLst>
              </a:tr>
              <a:tr h="138000">
                <a:tc>
                  <a:txBody>
                    <a:bodyPr/>
                    <a:lstStyle/>
                    <a:p>
                      <a:pPr marL="63500" marR="63500" algn="l" defTabSz="914400" rtl="0" eaLnBrk="1" fontAlgn="b" latinLnBrk="0" hangingPunct="1">
                        <a:lnSpc>
                          <a:spcPct val="100000"/>
                        </a:lnSpc>
                        <a:spcBef>
                          <a:spcPts val="500"/>
                        </a:spcBef>
                        <a:spcAft>
                          <a:spcPts val="500"/>
                        </a:spcAft>
                        <a:buNone/>
                      </a:pPr>
                      <a:r>
                        <a:rPr lang="en-US" sz="900" kern="1200" dirty="0">
                          <a:solidFill>
                            <a:srgbClr val="000000">
                              <a:alpha val="100000"/>
                            </a:srgbClr>
                          </a:solidFill>
                          <a:latin typeface="Times New Roman"/>
                          <a:ea typeface="+mn-ea"/>
                          <a:cs typeface="Times New Roman"/>
                        </a:rPr>
                        <a:t>SDCMMATOT</a:t>
                      </a:r>
                    </a:p>
                  </a:txBody>
                  <a:tcPr marL="9525" marR="9525" marT="9525" marB="0" anchor="b">
                    <a:lnL w="0" cap="flat" cmpd="sng" algn="ctr">
                      <a:solidFill>
                        <a:srgbClr val="FFFFFF">
                          <a:alpha val="0"/>
                        </a:srgbClr>
                      </a:solidFill>
                      <a:prstDash val="solid"/>
                    </a:lnL>
                    <a:lnR w="0" cap="flat" cmpd="sng" algn="ctr">
                      <a:solidFill>
                        <a:srgbClr val="FFFFFF">
                          <a:alpha val="0"/>
                        </a:srgbClr>
                      </a:solidFill>
                      <a:prstDash val="solid"/>
                      <a:round/>
                      <a:headEnd type="none" w="med" len="med"/>
                      <a:tailEnd type="none" w="med" len="med"/>
                    </a:lnR>
                    <a:lnT w="0" cap="flat" cmpd="sng" algn="ctr">
                      <a:noFill/>
                      <a:prstDash val="solid"/>
                    </a:lnT>
                    <a:lnB w="0" cap="flat" cmpd="sng" algn="ctr">
                      <a:noFill/>
                      <a:prstDash val="solid"/>
                    </a:lnB>
                    <a:solidFill>
                      <a:schemeClr val="bg1">
                        <a:lumMod val="95000"/>
                      </a:schemeClr>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800" kern="1200" dirty="0">
                          <a:solidFill>
                            <a:srgbClr val="000000">
                              <a:alpha val="100000"/>
                            </a:srgbClr>
                          </a:solidFill>
                          <a:latin typeface="Times New Roman"/>
                          <a:ea typeface="+mn-ea"/>
                          <a:cs typeface="Times New Roman"/>
                        </a:rPr>
                        <a:t>209,983,095</a:t>
                      </a:r>
                    </a:p>
                  </a:txBody>
                  <a:tcPr marL="9525" marR="9525" marT="9525" marB="0" anchor="b">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noFill/>
                      <a:prstDash val="solid"/>
                    </a:lnT>
                    <a:lnB w="0" cap="flat" cmpd="sng" algn="ctr">
                      <a:noFill/>
                      <a:prstDash val="solid"/>
                      <a:round/>
                      <a:headEnd type="none" w="med" len="med"/>
                      <a:tailEnd type="none" w="med" len="med"/>
                    </a:lnB>
                    <a:solidFill>
                      <a:schemeClr val="bg1">
                        <a:lumMod val="95000"/>
                      </a:schemeClr>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800" kern="1200" dirty="0">
                          <a:solidFill>
                            <a:srgbClr val="000000">
                              <a:alpha val="100000"/>
                            </a:srgbClr>
                          </a:solidFill>
                          <a:latin typeface="Times New Roman"/>
                          <a:ea typeface="+mn-ea"/>
                          <a:cs typeface="Times New Roman"/>
                        </a:rPr>
                        <a:t>193,432,682</a:t>
                      </a:r>
                    </a:p>
                  </a:txBody>
                  <a:tcPr marL="9525" marR="9525" marT="9525" marB="0" anchor="b">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noFill/>
                      <a:prstDash val="solid"/>
                    </a:lnT>
                    <a:lnB w="0" cap="flat" cmpd="sng" algn="ctr">
                      <a:noFill/>
                      <a:prstDash val="solid"/>
                      <a:round/>
                      <a:headEnd type="none" w="med" len="med"/>
                      <a:tailEnd type="none" w="med" len="med"/>
                    </a:lnB>
                    <a:solidFill>
                      <a:schemeClr val="bg1">
                        <a:lumMod val="95000"/>
                      </a:schemeClr>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800" kern="1200" dirty="0">
                          <a:solidFill>
                            <a:srgbClr val="000000">
                              <a:alpha val="100000"/>
                            </a:srgbClr>
                          </a:solidFill>
                          <a:latin typeface="Times New Roman"/>
                          <a:ea typeface="+mn-ea"/>
                          <a:cs typeface="Times New Roman"/>
                        </a:rPr>
                        <a:t>209,606,505</a:t>
                      </a:r>
                    </a:p>
                  </a:txBody>
                  <a:tcPr marL="9525" marR="9525" marT="9525" marB="0" anchor="b">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noFill/>
                      <a:prstDash val="solid"/>
                    </a:lnT>
                    <a:lnB w="0" cap="flat" cmpd="sng" algn="ctr">
                      <a:noFill/>
                      <a:prstDash val="solid"/>
                      <a:round/>
                      <a:headEnd type="none" w="med" len="med"/>
                      <a:tailEnd type="none" w="med" len="med"/>
                    </a:lnB>
                    <a:solidFill>
                      <a:schemeClr val="bg1">
                        <a:lumMod val="95000"/>
                      </a:schemeClr>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800" kern="1200" dirty="0">
                          <a:solidFill>
                            <a:srgbClr val="000000">
                              <a:alpha val="100000"/>
                            </a:srgbClr>
                          </a:solidFill>
                          <a:latin typeface="Times New Roman"/>
                          <a:ea typeface="+mn-ea"/>
                          <a:cs typeface="Times New Roman"/>
                        </a:rPr>
                        <a:t>207,838,866</a:t>
                      </a:r>
                    </a:p>
                  </a:txBody>
                  <a:tcPr marL="9525" marR="9525" marT="9525" marB="0" anchor="b">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noFill/>
                      <a:prstDash val="solid"/>
                    </a:lnT>
                    <a:lnB w="0" cap="flat" cmpd="sng" algn="ctr">
                      <a:noFill/>
                      <a:prstDash val="solid"/>
                      <a:round/>
                      <a:headEnd type="none" w="med" len="med"/>
                      <a:tailEnd type="none" w="med" len="med"/>
                    </a:lnB>
                    <a:solidFill>
                      <a:schemeClr val="bg1">
                        <a:lumMod val="95000"/>
                      </a:schemeClr>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800" kern="1200" dirty="0">
                          <a:solidFill>
                            <a:srgbClr val="000000">
                              <a:alpha val="100000"/>
                            </a:srgbClr>
                          </a:solidFill>
                          <a:latin typeface="Times New Roman"/>
                          <a:ea typeface="+mn-ea"/>
                          <a:cs typeface="Times New Roman"/>
                        </a:rPr>
                        <a:t>194,316,616</a:t>
                      </a:r>
                    </a:p>
                  </a:txBody>
                  <a:tcPr marL="9525" marR="9525" marT="9525" marB="0" anchor="b">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noFill/>
                      <a:prstDash val="solid"/>
                    </a:lnT>
                    <a:lnB w="0" cap="flat" cmpd="sng" algn="ctr">
                      <a:noFill/>
                      <a:prstDash val="solid"/>
                    </a:lnB>
                    <a:solidFill>
                      <a:schemeClr val="bg1">
                        <a:lumMod val="95000"/>
                      </a:schemeClr>
                    </a:solidFill>
                  </a:tcPr>
                </a:tc>
                <a:tc>
                  <a:txBody>
                    <a:bodyPr/>
                    <a:lstStyle/>
                    <a:p>
                      <a:pPr marL="63500" marR="63500" algn="ctr" defTabSz="914400" rtl="0" eaLnBrk="1" fontAlgn="b" latinLnBrk="0" hangingPunct="1">
                        <a:lnSpc>
                          <a:spcPct val="100000"/>
                        </a:lnSpc>
                        <a:spcBef>
                          <a:spcPts val="500"/>
                        </a:spcBef>
                        <a:spcAft>
                          <a:spcPts val="500"/>
                        </a:spcAft>
                        <a:buNone/>
                      </a:pPr>
                      <a:r>
                        <a:rPr lang="en-US" sz="800" kern="1200" dirty="0">
                          <a:solidFill>
                            <a:srgbClr val="000000">
                              <a:alpha val="100000"/>
                            </a:srgbClr>
                          </a:solidFill>
                          <a:latin typeface="Times New Roman"/>
                          <a:ea typeface="+mn-ea"/>
                          <a:cs typeface="Times New Roman"/>
                        </a:rPr>
                        <a:t>195,041,993</a:t>
                      </a:r>
                    </a:p>
                  </a:txBody>
                  <a:tcPr marL="9525" marR="9525" marT="9525" marB="0" anchor="b">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noFill/>
                      <a:prstDash val="solid"/>
                    </a:lnT>
                    <a:lnB w="0" cap="flat" cmpd="sng" algn="ctr">
                      <a:noFill/>
                      <a:prstDash val="solid"/>
                      <a:round/>
                      <a:headEnd type="none" w="med" len="med"/>
                      <a:tailEnd type="none" w="med" len="med"/>
                    </a:lnB>
                    <a:solidFill>
                      <a:schemeClr val="bg1">
                        <a:lumMod val="95000"/>
                      </a:schemeClr>
                    </a:solidFill>
                  </a:tcPr>
                </a:tc>
                <a:tc>
                  <a:txBody>
                    <a:bodyPr/>
                    <a:lstStyle/>
                    <a:p>
                      <a:pPr marL="63500" marR="63500" algn="ctr" defTabSz="914400" rtl="0" eaLnBrk="1" fontAlgn="b" latinLnBrk="0" hangingPunct="1">
                        <a:lnSpc>
                          <a:spcPct val="100000"/>
                        </a:lnSpc>
                        <a:spcBef>
                          <a:spcPts val="500"/>
                        </a:spcBef>
                        <a:spcAft>
                          <a:spcPts val="500"/>
                        </a:spcAft>
                        <a:buNone/>
                      </a:pPr>
                      <a:r>
                        <a:rPr lang="en-US" sz="800" kern="1200" dirty="0">
                          <a:solidFill>
                            <a:srgbClr val="000000">
                              <a:alpha val="100000"/>
                            </a:srgbClr>
                          </a:solidFill>
                          <a:latin typeface="Times New Roman"/>
                          <a:ea typeface="+mn-ea"/>
                          <a:cs typeface="Times New Roman"/>
                        </a:rPr>
                        <a:t>195,303,193</a:t>
                      </a:r>
                    </a:p>
                  </a:txBody>
                  <a:tcPr marL="9525" marR="9525" marT="9525" marB="0" anchor="b">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noFill/>
                      <a:prstDash val="solid"/>
                    </a:lnT>
                    <a:lnB w="0" cap="flat" cmpd="sng" algn="ctr">
                      <a:noFill/>
                      <a:prstDash val="solid"/>
                      <a:round/>
                      <a:headEnd type="none" w="med" len="med"/>
                      <a:tailEnd type="none" w="med" len="med"/>
                    </a:lnB>
                    <a:solidFill>
                      <a:schemeClr val="bg1">
                        <a:lumMod val="95000"/>
                      </a:schemeClr>
                    </a:solidFill>
                  </a:tcPr>
                </a:tc>
                <a:tc>
                  <a:txBody>
                    <a:bodyPr/>
                    <a:lstStyle/>
                    <a:p>
                      <a:pPr marL="63500" marR="63500" algn="ctr" defTabSz="914400" rtl="0" eaLnBrk="1" fontAlgn="b" latinLnBrk="0" hangingPunct="1">
                        <a:lnSpc>
                          <a:spcPct val="100000"/>
                        </a:lnSpc>
                        <a:spcBef>
                          <a:spcPts val="500"/>
                        </a:spcBef>
                        <a:spcAft>
                          <a:spcPts val="500"/>
                        </a:spcAft>
                        <a:buNone/>
                      </a:pPr>
                      <a:r>
                        <a:rPr lang="en-US" sz="800" kern="1200" dirty="0">
                          <a:solidFill>
                            <a:srgbClr val="000000">
                              <a:alpha val="100000"/>
                            </a:srgbClr>
                          </a:solidFill>
                          <a:latin typeface="Times New Roman"/>
                          <a:ea typeface="+mn-ea"/>
                          <a:cs typeface="Times New Roman"/>
                        </a:rPr>
                        <a:t>208,449,380</a:t>
                      </a:r>
                    </a:p>
                  </a:txBody>
                  <a:tcPr marL="9525" marR="9525" marT="9525" marB="0" anchor="b">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noFill/>
                      <a:prstDash val="solid"/>
                    </a:lnT>
                    <a:lnB w="0" cap="flat" cmpd="sng" algn="ctr">
                      <a:noFill/>
                      <a:prstDash val="solid"/>
                      <a:round/>
                      <a:headEnd type="none" w="med" len="med"/>
                      <a:tailEnd type="none" w="med" len="med"/>
                    </a:lnB>
                    <a:solidFill>
                      <a:schemeClr val="bg1">
                        <a:lumMod val="95000"/>
                      </a:schemeClr>
                    </a:solidFill>
                  </a:tcPr>
                </a:tc>
                <a:tc>
                  <a:txBody>
                    <a:bodyPr/>
                    <a:lstStyle/>
                    <a:p>
                      <a:pPr marL="63500" marR="63500" algn="ctr" defTabSz="914400" rtl="0" eaLnBrk="1" fontAlgn="b" latinLnBrk="0" hangingPunct="1">
                        <a:lnSpc>
                          <a:spcPct val="100000"/>
                        </a:lnSpc>
                        <a:spcBef>
                          <a:spcPts val="500"/>
                        </a:spcBef>
                        <a:spcAft>
                          <a:spcPts val="500"/>
                        </a:spcAft>
                        <a:buNone/>
                      </a:pPr>
                      <a:r>
                        <a:rPr lang="en-US" sz="800" kern="1200" dirty="0">
                          <a:solidFill>
                            <a:srgbClr val="000000">
                              <a:alpha val="100000"/>
                            </a:srgbClr>
                          </a:solidFill>
                          <a:latin typeface="Times New Roman"/>
                          <a:ea typeface="+mn-ea"/>
                          <a:cs typeface="Times New Roman"/>
                        </a:rPr>
                        <a:t>208,494,853</a:t>
                      </a:r>
                    </a:p>
                  </a:txBody>
                  <a:tcPr marL="9525" marR="9525" marT="9525" marB="0" anchor="b">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noFill/>
                      <a:prstDash val="solid"/>
                    </a:lnT>
                    <a:lnB w="0" cap="flat" cmpd="sng" algn="ctr">
                      <a:noFill/>
                      <a:prstDash val="solid"/>
                      <a:round/>
                      <a:headEnd type="none" w="med" len="med"/>
                      <a:tailEnd type="none" w="med" len="med"/>
                    </a:lnB>
                    <a:solidFill>
                      <a:schemeClr val="bg1">
                        <a:lumMod val="95000"/>
                      </a:schemeClr>
                    </a:solidFill>
                  </a:tcPr>
                </a:tc>
                <a:tc>
                  <a:txBody>
                    <a:bodyPr/>
                    <a:lstStyle/>
                    <a:p>
                      <a:pPr marL="63500" marR="63500" algn="ctr" defTabSz="914400" rtl="0" eaLnBrk="1" fontAlgn="b" latinLnBrk="0" hangingPunct="1">
                        <a:lnSpc>
                          <a:spcPct val="100000"/>
                        </a:lnSpc>
                        <a:spcBef>
                          <a:spcPts val="500"/>
                        </a:spcBef>
                        <a:spcAft>
                          <a:spcPts val="500"/>
                        </a:spcAft>
                        <a:buNone/>
                      </a:pPr>
                      <a:r>
                        <a:rPr lang="en-US" sz="800" kern="1200" dirty="0">
                          <a:solidFill>
                            <a:srgbClr val="000000">
                              <a:alpha val="100000"/>
                            </a:srgbClr>
                          </a:solidFill>
                          <a:latin typeface="Times New Roman"/>
                          <a:ea typeface="+mn-ea"/>
                          <a:cs typeface="Times New Roman"/>
                        </a:rPr>
                        <a:t>219,876,436</a:t>
                      </a:r>
                    </a:p>
                  </a:txBody>
                  <a:tcPr marL="9525" marR="9525" marT="9525" marB="0" anchor="b">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noFill/>
                      <a:prstDash val="solid"/>
                    </a:lnT>
                    <a:lnB w="0" cap="flat" cmpd="sng" algn="ctr">
                      <a:noFill/>
                      <a:prstDash val="solid"/>
                      <a:round/>
                      <a:headEnd type="none" w="med" len="med"/>
                      <a:tailEnd type="none" w="med" len="med"/>
                    </a:lnB>
                    <a:solidFill>
                      <a:schemeClr val="bg1">
                        <a:lumMod val="95000"/>
                      </a:schemeClr>
                    </a:solidFill>
                  </a:tcPr>
                </a:tc>
                <a:tc>
                  <a:txBody>
                    <a:bodyPr/>
                    <a:lstStyle/>
                    <a:p>
                      <a:pPr marL="63500" marR="63500" algn="ctr" defTabSz="914400" rtl="0" eaLnBrk="1" fontAlgn="b" latinLnBrk="0" hangingPunct="1">
                        <a:lnSpc>
                          <a:spcPct val="100000"/>
                        </a:lnSpc>
                        <a:spcBef>
                          <a:spcPts val="500"/>
                        </a:spcBef>
                        <a:spcAft>
                          <a:spcPts val="500"/>
                        </a:spcAft>
                        <a:buNone/>
                      </a:pPr>
                      <a:r>
                        <a:rPr lang="en-US" sz="800" kern="1200" dirty="0">
                          <a:solidFill>
                            <a:srgbClr val="000000">
                              <a:alpha val="100000"/>
                            </a:srgbClr>
                          </a:solidFill>
                          <a:latin typeface="Times New Roman"/>
                          <a:ea typeface="+mn-ea"/>
                          <a:cs typeface="Times New Roman"/>
                        </a:rPr>
                        <a:t>216,649,493</a:t>
                      </a:r>
                    </a:p>
                  </a:txBody>
                  <a:tcPr marL="9525" marR="9525" marT="9525" marB="0" anchor="b">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noFill/>
                      <a:prstDash val="solid"/>
                    </a:lnT>
                    <a:lnB w="0" cap="flat" cmpd="sng" algn="ctr">
                      <a:noFill/>
                      <a:prstDash val="solid"/>
                      <a:round/>
                      <a:headEnd type="none" w="med" len="med"/>
                      <a:tailEnd type="none" w="med" len="med"/>
                    </a:lnB>
                    <a:solidFill>
                      <a:schemeClr val="bg1">
                        <a:lumMod val="95000"/>
                      </a:schemeClr>
                    </a:solidFill>
                  </a:tcPr>
                </a:tc>
                <a:tc>
                  <a:txBody>
                    <a:bodyPr/>
                    <a:lstStyle/>
                    <a:p>
                      <a:pPr marL="63500" marR="63500" algn="ctr" defTabSz="914400" rtl="0" eaLnBrk="1" fontAlgn="b" latinLnBrk="0" hangingPunct="1">
                        <a:lnSpc>
                          <a:spcPct val="100000"/>
                        </a:lnSpc>
                        <a:spcBef>
                          <a:spcPts val="500"/>
                        </a:spcBef>
                        <a:spcAft>
                          <a:spcPts val="500"/>
                        </a:spcAft>
                        <a:buNone/>
                      </a:pPr>
                      <a:r>
                        <a:rPr lang="en-US" sz="800" kern="1200" dirty="0">
                          <a:solidFill>
                            <a:srgbClr val="000000">
                              <a:alpha val="100000"/>
                            </a:srgbClr>
                          </a:solidFill>
                          <a:latin typeface="Times New Roman"/>
                          <a:ea typeface="+mn-ea"/>
                          <a:cs typeface="Times New Roman"/>
                        </a:rPr>
                        <a:t>208,508,389</a:t>
                      </a:r>
                    </a:p>
                  </a:txBody>
                  <a:tcPr marL="9525" marR="9525" marT="9525" marB="0" anchor="b">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noFill/>
                      <a:prstDash val="solid"/>
                    </a:lnT>
                    <a:lnB w="0" cap="flat" cmpd="sng" algn="ctr">
                      <a:no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784499349"/>
                  </a:ext>
                </a:extLst>
              </a:tr>
            </a:tbl>
          </a:graphicData>
        </a:graphic>
      </p:graphicFrame>
      <p:graphicFrame>
        <p:nvGraphicFramePr>
          <p:cNvPr id="6" name="Table 5">
            <a:extLst>
              <a:ext uri="{FF2B5EF4-FFF2-40B4-BE49-F238E27FC236}">
                <a16:creationId xmlns:a16="http://schemas.microsoft.com/office/drawing/2014/main" id="{2E1F3C4B-9466-4FD8-A986-CAC81CE22F12}"/>
              </a:ext>
            </a:extLst>
          </p:cNvPr>
          <p:cNvGraphicFramePr>
            <a:graphicFrameLocks noGrp="1"/>
          </p:cNvGraphicFramePr>
          <p:nvPr>
            <p:extLst>
              <p:ext uri="{D42A27DB-BD31-4B8C-83A1-F6EECF244321}">
                <p14:modId xmlns:p14="http://schemas.microsoft.com/office/powerpoint/2010/main" val="2627449678"/>
              </p:ext>
            </p:extLst>
          </p:nvPr>
        </p:nvGraphicFramePr>
        <p:xfrm>
          <a:off x="162406" y="2930271"/>
          <a:ext cx="4561994" cy="962787"/>
        </p:xfrm>
        <a:graphic>
          <a:graphicData uri="http://schemas.openxmlformats.org/drawingml/2006/table">
            <a:tbl>
              <a:tblPr/>
              <a:tblGrid>
                <a:gridCol w="1247467">
                  <a:extLst>
                    <a:ext uri="{9D8B030D-6E8A-4147-A177-3AD203B41FA5}">
                      <a16:colId xmlns:a16="http://schemas.microsoft.com/office/drawing/2014/main" val="213437927"/>
                    </a:ext>
                  </a:extLst>
                </a:gridCol>
                <a:gridCol w="685335">
                  <a:extLst>
                    <a:ext uri="{9D8B030D-6E8A-4147-A177-3AD203B41FA5}">
                      <a16:colId xmlns:a16="http://schemas.microsoft.com/office/drawing/2014/main" val="2438074751"/>
                    </a:ext>
                  </a:extLst>
                </a:gridCol>
                <a:gridCol w="657298">
                  <a:extLst>
                    <a:ext uri="{9D8B030D-6E8A-4147-A177-3AD203B41FA5}">
                      <a16:colId xmlns:a16="http://schemas.microsoft.com/office/drawing/2014/main" val="1220798705"/>
                    </a:ext>
                  </a:extLst>
                </a:gridCol>
                <a:gridCol w="657298">
                  <a:extLst>
                    <a:ext uri="{9D8B030D-6E8A-4147-A177-3AD203B41FA5}">
                      <a16:colId xmlns:a16="http://schemas.microsoft.com/office/drawing/2014/main" val="1627570811"/>
                    </a:ext>
                  </a:extLst>
                </a:gridCol>
                <a:gridCol w="657298">
                  <a:extLst>
                    <a:ext uri="{9D8B030D-6E8A-4147-A177-3AD203B41FA5}">
                      <a16:colId xmlns:a16="http://schemas.microsoft.com/office/drawing/2014/main" val="3768137582"/>
                    </a:ext>
                  </a:extLst>
                </a:gridCol>
                <a:gridCol w="657298">
                  <a:extLst>
                    <a:ext uri="{9D8B030D-6E8A-4147-A177-3AD203B41FA5}">
                      <a16:colId xmlns:a16="http://schemas.microsoft.com/office/drawing/2014/main" val="1287803206"/>
                    </a:ext>
                  </a:extLst>
                </a:gridCol>
              </a:tblGrid>
              <a:tr h="193929">
                <a:tc>
                  <a:txBody>
                    <a:bodyPr/>
                    <a:lstStyle/>
                    <a:p>
                      <a:pPr marL="63500" marR="63500" algn="l">
                        <a:lnSpc>
                          <a:spcPct val="100000"/>
                        </a:lnSpc>
                        <a:spcBef>
                          <a:spcPts val="500"/>
                        </a:spcBef>
                        <a:spcAft>
                          <a:spcPts val="500"/>
                        </a:spcAft>
                        <a:buNone/>
                      </a:pPr>
                      <a:r>
                        <a:rPr sz="800" b="1" dirty="0">
                          <a:solidFill>
                            <a:srgbClr val="000000">
                              <a:alpha val="100000"/>
                            </a:srgbClr>
                          </a:solidFill>
                          <a:latin typeface="times"/>
                          <a:cs typeface="times"/>
                          <a:sym typeface="times"/>
                        </a:rPr>
                        <a:t> </a:t>
                      </a:r>
                      <a:r>
                        <a:rPr lang="en-US" sz="900" b="1" dirty="0">
                          <a:solidFill>
                            <a:srgbClr val="000000">
                              <a:alpha val="100000"/>
                            </a:srgbClr>
                          </a:solidFill>
                          <a:latin typeface="times"/>
                          <a:cs typeface="times"/>
                          <a:sym typeface="times"/>
                        </a:rPr>
                        <a:t>Subchapter N</a:t>
                      </a:r>
                      <a:r>
                        <a:rPr lang="en-US" sz="900" b="1" baseline="30000" dirty="0">
                          <a:solidFill>
                            <a:srgbClr val="000000">
                              <a:alpha val="100000"/>
                            </a:srgbClr>
                          </a:solidFill>
                          <a:latin typeface="times"/>
                          <a:cs typeface="times"/>
                          <a:sym typeface="times"/>
                        </a:rPr>
                        <a:t>1</a:t>
                      </a:r>
                      <a:endParaRPr sz="800" b="1" dirty="0">
                        <a:solidFill>
                          <a:srgbClr val="000000">
                            <a:alpha val="100000"/>
                          </a:srgbClr>
                        </a:solidFill>
                        <a:latin typeface="times"/>
                        <a:cs typeface="times"/>
                        <a:sym typeface="times"/>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round/>
                      <a:headEnd type="none" w="med" len="med"/>
                      <a:tailEnd type="none" w="med" len="med"/>
                    </a:lnR>
                    <a:lnT w="0" cap="flat" cmpd="sng" algn="ctr">
                      <a:solidFill>
                        <a:srgbClr val="FFFFFF">
                          <a:alpha val="0"/>
                        </a:srgbClr>
                      </a:solid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ctr">
                        <a:lnSpc>
                          <a:spcPct val="100000"/>
                        </a:lnSpc>
                        <a:spcBef>
                          <a:spcPts val="500"/>
                        </a:spcBef>
                        <a:spcAft>
                          <a:spcPts val="500"/>
                        </a:spcAft>
                        <a:buNone/>
                      </a:pPr>
                      <a:r>
                        <a:rPr lang="en-US" sz="900" b="1" dirty="0">
                          <a:solidFill>
                            <a:srgbClr val="000000">
                              <a:alpha val="100000"/>
                            </a:srgbClr>
                          </a:solidFill>
                          <a:latin typeface="times"/>
                          <a:cs typeface="times"/>
                          <a:sym typeface="times"/>
                        </a:rPr>
                        <a:t>Aug 2022</a:t>
                      </a:r>
                      <a:endParaRPr sz="900" b="1" dirty="0">
                        <a:solidFill>
                          <a:srgbClr val="000000">
                            <a:alpha val="100000"/>
                          </a:srgbClr>
                        </a:solidFill>
                        <a:latin typeface="times"/>
                        <a:cs typeface="times"/>
                        <a:sym typeface="times"/>
                      </a:endParaRP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solidFill>
                        <a:srgbClr val="FFFFFF">
                          <a:alpha val="0"/>
                        </a:srgbClr>
                      </a:solid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ctr">
                        <a:lnSpc>
                          <a:spcPct val="100000"/>
                        </a:lnSpc>
                        <a:spcBef>
                          <a:spcPts val="500"/>
                        </a:spcBef>
                        <a:spcAft>
                          <a:spcPts val="500"/>
                        </a:spcAft>
                        <a:buNone/>
                      </a:pPr>
                      <a:r>
                        <a:rPr lang="en-US" sz="900" b="1" dirty="0">
                          <a:solidFill>
                            <a:srgbClr val="000000">
                              <a:alpha val="100000"/>
                            </a:srgbClr>
                          </a:solidFill>
                          <a:latin typeface="times"/>
                          <a:cs typeface="times"/>
                          <a:sym typeface="times"/>
                        </a:rPr>
                        <a:t>Sep 2022</a:t>
                      </a:r>
                      <a:endParaRPr sz="900" b="1" dirty="0">
                        <a:solidFill>
                          <a:srgbClr val="000000">
                            <a:alpha val="100000"/>
                          </a:srgbClr>
                        </a:solidFill>
                        <a:latin typeface="times"/>
                        <a:cs typeface="times"/>
                        <a:sym typeface="times"/>
                      </a:endParaRP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solidFill>
                        <a:srgbClr val="FFFFFF">
                          <a:alpha val="0"/>
                        </a:srgbClr>
                      </a:solid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ctr">
                        <a:lnSpc>
                          <a:spcPct val="100000"/>
                        </a:lnSpc>
                        <a:spcBef>
                          <a:spcPts val="500"/>
                        </a:spcBef>
                        <a:spcAft>
                          <a:spcPts val="500"/>
                        </a:spcAft>
                        <a:buNone/>
                      </a:pPr>
                      <a:r>
                        <a:rPr lang="en-US" sz="900" b="1" dirty="0">
                          <a:solidFill>
                            <a:srgbClr val="000000">
                              <a:alpha val="100000"/>
                            </a:srgbClr>
                          </a:solidFill>
                          <a:latin typeface="times"/>
                          <a:cs typeface="times"/>
                          <a:sym typeface="times"/>
                        </a:rPr>
                        <a:t>Oct 2022</a:t>
                      </a:r>
                      <a:endParaRPr sz="900" b="1" dirty="0">
                        <a:solidFill>
                          <a:srgbClr val="000000">
                            <a:alpha val="100000"/>
                          </a:srgbClr>
                        </a:solidFill>
                        <a:latin typeface="times"/>
                        <a:cs typeface="times"/>
                        <a:sym typeface="times"/>
                      </a:endParaRP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solidFill>
                        <a:srgbClr val="FFFFFF">
                          <a:alpha val="0"/>
                        </a:srgbClr>
                      </a:solid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ctr">
                        <a:lnSpc>
                          <a:spcPct val="100000"/>
                        </a:lnSpc>
                        <a:spcBef>
                          <a:spcPts val="500"/>
                        </a:spcBef>
                        <a:spcAft>
                          <a:spcPts val="500"/>
                        </a:spcAft>
                        <a:buNone/>
                      </a:pPr>
                      <a:r>
                        <a:rPr lang="en-US" sz="900" b="1" dirty="0">
                          <a:solidFill>
                            <a:srgbClr val="000000">
                              <a:alpha val="100000"/>
                            </a:srgbClr>
                          </a:solidFill>
                          <a:latin typeface="times"/>
                          <a:cs typeface="times"/>
                          <a:sym typeface="times"/>
                        </a:rPr>
                        <a:t>Nov 2022</a:t>
                      </a:r>
                      <a:endParaRPr sz="900" b="1" dirty="0">
                        <a:solidFill>
                          <a:srgbClr val="000000">
                            <a:alpha val="100000"/>
                          </a:srgbClr>
                        </a:solidFill>
                        <a:latin typeface="times"/>
                        <a:cs typeface="times"/>
                        <a:sym typeface="times"/>
                      </a:endParaRP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solidFill>
                        <a:srgbClr val="FFFFFF">
                          <a:alpha val="0"/>
                        </a:srgbClr>
                      </a:solid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ctr">
                        <a:lnSpc>
                          <a:spcPct val="100000"/>
                        </a:lnSpc>
                        <a:spcBef>
                          <a:spcPts val="500"/>
                        </a:spcBef>
                        <a:spcAft>
                          <a:spcPts val="500"/>
                        </a:spcAft>
                        <a:buNone/>
                      </a:pPr>
                      <a:r>
                        <a:rPr lang="en-US" sz="900" b="1" dirty="0">
                          <a:solidFill>
                            <a:srgbClr val="000000">
                              <a:alpha val="100000"/>
                            </a:srgbClr>
                          </a:solidFill>
                          <a:latin typeface="times"/>
                          <a:cs typeface="times"/>
                          <a:sym typeface="times"/>
                        </a:rPr>
                        <a:t>Dec 2022</a:t>
                      </a:r>
                      <a:endParaRPr sz="900" b="1" dirty="0">
                        <a:solidFill>
                          <a:srgbClr val="000000">
                            <a:alpha val="100000"/>
                          </a:srgbClr>
                        </a:solidFill>
                        <a:latin typeface="times"/>
                        <a:cs typeface="times"/>
                        <a:sym typeface="times"/>
                      </a:endParaRP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solidFill>
                        <a:srgbClr val="FFFFFF">
                          <a:alpha val="0"/>
                        </a:srgbClr>
                      </a:solidFill>
                      <a:prstDash val="solid"/>
                    </a:lnT>
                    <a:lnB w="19050" cap="flat" cmpd="sng" algn="ctr">
                      <a:solidFill>
                        <a:srgbClr val="000000"/>
                      </a:solidFill>
                      <a:prstDash val="solid"/>
                      <a:round/>
                      <a:headEnd type="none" w="med" len="med"/>
                      <a:tailEnd type="none" w="med" len="med"/>
                    </a:lnB>
                    <a:solidFill>
                      <a:srgbClr val="B3B3B3">
                        <a:alpha val="100000"/>
                      </a:srgbClr>
                    </a:solidFill>
                  </a:tcPr>
                </a:tc>
                <a:extLst>
                  <a:ext uri="{0D108BD9-81ED-4DB2-BD59-A6C34878D82A}">
                    <a16:rowId xmlns:a16="http://schemas.microsoft.com/office/drawing/2014/main" val="3830253513"/>
                  </a:ext>
                </a:extLst>
              </a:tr>
              <a:tr h="201168">
                <a:tc>
                  <a:txBody>
                    <a:bodyPr/>
                    <a:lstStyle/>
                    <a:p>
                      <a:pPr marL="63500" marR="63500" algn="l" defTabSz="914400" rtl="0" eaLnBrk="1" fontAlgn="b" latinLnBrk="0" hangingPunct="1">
                        <a:lnSpc>
                          <a:spcPct val="100000"/>
                        </a:lnSpc>
                        <a:spcBef>
                          <a:spcPts val="500"/>
                        </a:spcBef>
                        <a:spcAft>
                          <a:spcPts val="500"/>
                        </a:spcAft>
                        <a:buNone/>
                      </a:pPr>
                      <a:r>
                        <a:rPr lang="en-US" sz="900" kern="1200" dirty="0">
                          <a:solidFill>
                            <a:srgbClr val="000000">
                              <a:alpha val="100000"/>
                            </a:srgbClr>
                          </a:solidFill>
                          <a:latin typeface="Times New Roman"/>
                          <a:ea typeface="+mn-ea"/>
                          <a:cs typeface="Times New Roman"/>
                        </a:rPr>
                        <a:t>Monthly Uplift (MTSUCDA)</a:t>
                      </a:r>
                    </a:p>
                  </a:txBody>
                  <a:tcPr marL="9525" marR="9525" marT="9525" marB="0" anchor="b">
                    <a:lnL w="0" cap="flat" cmpd="sng" algn="ctr">
                      <a:solidFill>
                        <a:srgbClr val="FFFFFF">
                          <a:alpha val="0"/>
                        </a:srgbClr>
                      </a:solidFill>
                      <a:prstDash val="solid"/>
                    </a:lnL>
                    <a:lnR w="0" cap="flat" cmpd="sng" algn="ctr">
                      <a:solidFill>
                        <a:srgbClr val="FFFFFF">
                          <a:alpha val="0"/>
                        </a:srgbClr>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solidFill>
                      <a:srgbClr val="EFEFEF">
                        <a:alpha val="100000"/>
                      </a:srgbClr>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800" kern="1200" noProof="0" dirty="0">
                          <a:solidFill>
                            <a:srgbClr val="000000">
                              <a:alpha val="100000"/>
                            </a:srgbClr>
                          </a:solidFill>
                          <a:latin typeface="Times New Roman"/>
                          <a:ea typeface="+mn-ea"/>
                          <a:cs typeface="Times New Roman"/>
                          <a:sym typeface="Times New Roman"/>
                        </a:rPr>
                        <a:t>13,847,762</a:t>
                      </a: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solidFill>
                      <a:srgbClr val="EFEFEF">
                        <a:alpha val="100000"/>
                      </a:srgbClr>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800" kern="1200" noProof="0" dirty="0">
                          <a:solidFill>
                            <a:srgbClr val="000000">
                              <a:alpha val="100000"/>
                            </a:srgbClr>
                          </a:solidFill>
                          <a:latin typeface="Times New Roman"/>
                          <a:ea typeface="+mn-ea"/>
                          <a:cs typeface="Times New Roman"/>
                          <a:sym typeface="Times New Roman"/>
                        </a:rPr>
                        <a:t>13,401,060</a:t>
                      </a: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solidFill>
                      <a:srgbClr val="EFEFEF">
                        <a:alpha val="100000"/>
                      </a:srgbClr>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800" kern="1200" noProof="0" dirty="0">
                          <a:solidFill>
                            <a:srgbClr val="000000">
                              <a:alpha val="100000"/>
                            </a:srgbClr>
                          </a:solidFill>
                          <a:latin typeface="Times New Roman"/>
                          <a:ea typeface="+mn-ea"/>
                          <a:cs typeface="Times New Roman"/>
                          <a:sym typeface="Times New Roman"/>
                        </a:rPr>
                        <a:t>13,847,762</a:t>
                      </a: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solidFill>
                      <a:srgbClr val="EFEFEF">
                        <a:alpha val="100000"/>
                      </a:srgbClr>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800" kern="1200" noProof="0" dirty="0">
                          <a:solidFill>
                            <a:srgbClr val="000000">
                              <a:alpha val="100000"/>
                            </a:srgbClr>
                          </a:solidFill>
                          <a:latin typeface="Times New Roman"/>
                          <a:ea typeface="+mn-ea"/>
                          <a:cs typeface="Times New Roman"/>
                          <a:sym typeface="Times New Roman"/>
                        </a:rPr>
                        <a:t>13,669,290</a:t>
                      </a: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solidFill>
                      <a:srgbClr val="EFEFEF">
                        <a:alpha val="100000"/>
                      </a:srgbClr>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800" kern="1200" noProof="0" dirty="0">
                          <a:solidFill>
                            <a:srgbClr val="000000">
                              <a:alpha val="100000"/>
                            </a:srgbClr>
                          </a:solidFill>
                          <a:latin typeface="Times New Roman"/>
                          <a:ea typeface="+mn-ea"/>
                          <a:cs typeface="Times New Roman"/>
                          <a:sym typeface="Times New Roman"/>
                        </a:rPr>
                        <a:t>13,669,290</a:t>
                      </a: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solidFill>
                      <a:srgbClr val="EFEFEF">
                        <a:alpha val="100000"/>
                      </a:srgbClr>
                    </a:solidFill>
                  </a:tcPr>
                </a:tc>
                <a:extLst>
                  <a:ext uri="{0D108BD9-81ED-4DB2-BD59-A6C34878D82A}">
                    <a16:rowId xmlns:a16="http://schemas.microsoft.com/office/drawing/2014/main" val="1464090937"/>
                  </a:ext>
                </a:extLst>
              </a:tr>
              <a:tr h="201168">
                <a:tc>
                  <a:txBody>
                    <a:bodyPr/>
                    <a:lstStyle/>
                    <a:p>
                      <a:pPr marL="63500" marR="63500" algn="l" defTabSz="914400" rtl="0" eaLnBrk="1" fontAlgn="b" latinLnBrk="0" hangingPunct="1">
                        <a:lnSpc>
                          <a:spcPct val="100000"/>
                        </a:lnSpc>
                        <a:spcBef>
                          <a:spcPts val="500"/>
                        </a:spcBef>
                        <a:spcAft>
                          <a:spcPts val="500"/>
                        </a:spcAft>
                        <a:buNone/>
                      </a:pPr>
                      <a:r>
                        <a:rPr lang="en-US" sz="900" kern="1200" dirty="0">
                          <a:solidFill>
                            <a:srgbClr val="000000">
                              <a:alpha val="100000"/>
                            </a:srgbClr>
                          </a:solidFill>
                          <a:latin typeface="Times New Roman"/>
                          <a:ea typeface="+mn-ea"/>
                          <a:cs typeface="Times New Roman"/>
                        </a:rPr>
                        <a:t>Non-Optout RTAML (</a:t>
                      </a:r>
                      <a:r>
                        <a:rPr lang="en-US" sz="900" kern="1200" dirty="0" err="1">
                          <a:solidFill>
                            <a:srgbClr val="000000">
                              <a:alpha val="100000"/>
                            </a:srgbClr>
                          </a:solidFill>
                          <a:latin typeface="Times New Roman"/>
                          <a:ea typeface="+mn-ea"/>
                          <a:cs typeface="Times New Roman"/>
                        </a:rPr>
                        <a:t>TWh</a:t>
                      </a:r>
                      <a:r>
                        <a:rPr lang="en-US" sz="900" kern="1200" dirty="0">
                          <a:solidFill>
                            <a:srgbClr val="000000">
                              <a:alpha val="100000"/>
                            </a:srgbClr>
                          </a:solidFill>
                          <a:latin typeface="Times New Roman"/>
                          <a:ea typeface="+mn-ea"/>
                          <a:cs typeface="Times New Roman"/>
                        </a:rPr>
                        <a:t>)</a:t>
                      </a:r>
                    </a:p>
                  </a:txBody>
                  <a:tcPr marL="9525" marR="9525" marT="9525" marB="0" anchor="b">
                    <a:lnL w="0" cap="flat" cmpd="sng" algn="ctr">
                      <a:noFill/>
                      <a:prstDash val="solid"/>
                    </a:lnL>
                    <a:lnR w="0" cap="flat" cmpd="sng" algn="ctr">
                      <a:noFill/>
                      <a:prstDash val="solid"/>
                    </a:lnR>
                    <a:lnT w="190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800" kern="1200" noProof="0" dirty="0">
                          <a:solidFill>
                            <a:srgbClr val="000000">
                              <a:alpha val="100000"/>
                            </a:srgbClr>
                          </a:solidFill>
                          <a:latin typeface="Times New Roman"/>
                          <a:ea typeface="+mn-ea"/>
                          <a:cs typeface="Times New Roman"/>
                          <a:sym typeface="Times New Roman"/>
                        </a:rPr>
                        <a:t> 26,529,589</a:t>
                      </a:r>
                    </a:p>
                  </a:txBody>
                  <a:tcPr marL="0" marR="0" marT="0" marB="0" anchor="ctr">
                    <a:lnL w="0" cap="flat" cmpd="sng" algn="ctr">
                      <a:noFill/>
                      <a:prstDash val="solid"/>
                    </a:lnL>
                    <a:lnR w="0" cap="flat" cmpd="sng" algn="ctr">
                      <a:noFill/>
                      <a:prstDash val="solid"/>
                    </a:lnR>
                    <a:lnT w="190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800" kern="1200" noProof="0" dirty="0">
                          <a:solidFill>
                            <a:srgbClr val="000000">
                              <a:alpha val="100000"/>
                            </a:srgbClr>
                          </a:solidFill>
                          <a:latin typeface="Times New Roman"/>
                          <a:ea typeface="+mn-ea"/>
                          <a:cs typeface="Times New Roman"/>
                          <a:sym typeface="Times New Roman"/>
                        </a:rPr>
                        <a:t>22,823,147</a:t>
                      </a:r>
                    </a:p>
                  </a:txBody>
                  <a:tcPr marL="0" marR="0" marT="0" marB="0" anchor="ctr">
                    <a:lnL w="0" cap="flat" cmpd="sng" algn="ctr">
                      <a:noFill/>
                      <a:prstDash val="solid"/>
                    </a:lnL>
                    <a:lnR w="0" cap="flat" cmpd="sng" algn="ctr">
                      <a:noFill/>
                      <a:prstDash val="solid"/>
                    </a:lnR>
                    <a:lnT w="190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800" kern="1200" noProof="0" dirty="0">
                          <a:solidFill>
                            <a:srgbClr val="000000">
                              <a:alpha val="100000"/>
                            </a:srgbClr>
                          </a:solidFill>
                          <a:latin typeface="Times New Roman"/>
                          <a:ea typeface="+mn-ea"/>
                          <a:cs typeface="Times New Roman"/>
                          <a:sym typeface="Times New Roman"/>
                        </a:rPr>
                        <a:t>19,196,827</a:t>
                      </a:r>
                    </a:p>
                  </a:txBody>
                  <a:tcPr marL="0" marR="0" marT="0" marB="0" anchor="ctr">
                    <a:lnL w="0" cap="flat" cmpd="sng" algn="ctr">
                      <a:noFill/>
                      <a:prstDash val="solid"/>
                    </a:lnL>
                    <a:lnR w="0" cap="flat" cmpd="sng" algn="ctr">
                      <a:noFill/>
                      <a:prstDash val="solid"/>
                    </a:lnR>
                    <a:lnT w="190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800" kern="1200" noProof="0" dirty="0">
                          <a:solidFill>
                            <a:srgbClr val="000000">
                              <a:alpha val="100000"/>
                            </a:srgbClr>
                          </a:solidFill>
                          <a:latin typeface="Times New Roman"/>
                          <a:ea typeface="+mn-ea"/>
                          <a:cs typeface="Times New Roman"/>
                          <a:sym typeface="Times New Roman"/>
                        </a:rPr>
                        <a:t>17,690,430</a:t>
                      </a:r>
                    </a:p>
                  </a:txBody>
                  <a:tcPr marL="0" marR="0" marT="0" marB="0" anchor="ctr">
                    <a:lnL w="0" cap="flat" cmpd="sng" algn="ctr">
                      <a:noFill/>
                      <a:prstDash val="solid"/>
                    </a:lnL>
                    <a:lnR w="0" cap="flat" cmpd="sng" algn="ctr">
                      <a:noFill/>
                      <a:prstDash val="solid"/>
                    </a:lnR>
                    <a:lnT w="190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800" kern="1200" noProof="0" dirty="0">
                          <a:solidFill>
                            <a:srgbClr val="000000">
                              <a:alpha val="100000"/>
                            </a:srgbClr>
                          </a:solidFill>
                          <a:latin typeface="Times New Roman"/>
                          <a:ea typeface="+mn-ea"/>
                          <a:cs typeface="Times New Roman"/>
                          <a:sym typeface="Times New Roman"/>
                        </a:rPr>
                        <a:t>18,702,507</a:t>
                      </a:r>
                    </a:p>
                  </a:txBody>
                  <a:tcPr marL="0" marR="0" marT="0" marB="0" anchor="ctr">
                    <a:lnL w="0" cap="flat" cmpd="sng" algn="ctr">
                      <a:noFill/>
                      <a:prstDash val="solid"/>
                    </a:lnL>
                    <a:lnR w="0" cap="flat" cmpd="sng" algn="ctr">
                      <a:noFill/>
                      <a:prstDash val="solid"/>
                    </a:lnR>
                    <a:lnT w="190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779020454"/>
                  </a:ext>
                </a:extLst>
              </a:tr>
              <a:tr h="201168">
                <a:tc>
                  <a:txBody>
                    <a:bodyPr/>
                    <a:lstStyle/>
                    <a:p>
                      <a:pPr marL="63500" marR="63500" algn="l" defTabSz="914400" rtl="0" eaLnBrk="1" fontAlgn="b" latinLnBrk="0" hangingPunct="1">
                        <a:lnSpc>
                          <a:spcPct val="100000"/>
                        </a:lnSpc>
                        <a:spcBef>
                          <a:spcPts val="500"/>
                        </a:spcBef>
                        <a:spcAft>
                          <a:spcPts val="500"/>
                        </a:spcAft>
                        <a:buNone/>
                      </a:pPr>
                      <a:r>
                        <a:rPr lang="en-US" sz="900" kern="1200" dirty="0">
                          <a:solidFill>
                            <a:srgbClr val="000000">
                              <a:alpha val="100000"/>
                            </a:srgbClr>
                          </a:solidFill>
                          <a:latin typeface="Times New Roman"/>
                          <a:ea typeface="+mn-ea"/>
                          <a:cs typeface="Times New Roman"/>
                        </a:rPr>
                        <a:t>$/MWh</a:t>
                      </a:r>
                    </a:p>
                  </a:txBody>
                  <a:tcPr marL="9525" marR="9525" marT="9525" marB="0" anchor="b">
                    <a:lnL w="0" cap="flat" cmpd="sng" algn="ctr">
                      <a:solidFill>
                        <a:srgbClr val="FFFFFF">
                          <a:alpha val="0"/>
                        </a:srgbClr>
                      </a:solidFill>
                      <a:prstDash val="solid"/>
                    </a:lnL>
                    <a:lnR w="0" cap="flat" cmpd="sng" algn="ctr">
                      <a:solidFill>
                        <a:srgbClr val="FFFFFF">
                          <a:alpha val="0"/>
                        </a:srgbClr>
                      </a:solidFill>
                      <a:prstDash val="solid"/>
                      <a:round/>
                      <a:headEnd type="none" w="med" len="med"/>
                      <a:tailEnd type="none" w="med" len="med"/>
                    </a:lnR>
                    <a:lnT w="12700" cap="flat" cmpd="sng" algn="ctr">
                      <a:solidFill>
                        <a:schemeClr val="tx1"/>
                      </a:solidFill>
                      <a:prstDash val="solid"/>
                      <a:round/>
                      <a:headEnd type="none" w="med" len="med"/>
                      <a:tailEnd type="none" w="med" len="med"/>
                    </a:lnT>
                    <a:lnB w="0" cap="flat" cmpd="sng" algn="ctr">
                      <a:noFill/>
                      <a:prstDash val="solid"/>
                    </a:lnB>
                    <a:solidFill>
                      <a:schemeClr val="bg1">
                        <a:lumMod val="95000"/>
                      </a:schemeClr>
                    </a:solidFill>
                  </a:tcPr>
                </a:tc>
                <a:tc>
                  <a:txBody>
                    <a:bodyPr/>
                    <a:lstStyle/>
                    <a:p>
                      <a:pPr marL="63500" marR="63500" algn="ctr" defTabSz="914400" rtl="0" eaLnBrk="1" fontAlgn="b" latinLnBrk="0" hangingPunct="1">
                        <a:lnSpc>
                          <a:spcPct val="100000"/>
                        </a:lnSpc>
                        <a:spcBef>
                          <a:spcPts val="500"/>
                        </a:spcBef>
                        <a:spcAft>
                          <a:spcPts val="500"/>
                        </a:spcAft>
                        <a:buNone/>
                      </a:pPr>
                      <a:r>
                        <a:rPr lang="en-US" sz="800" kern="1200" dirty="0">
                          <a:solidFill>
                            <a:srgbClr val="000000">
                              <a:alpha val="100000"/>
                            </a:srgbClr>
                          </a:solidFill>
                          <a:latin typeface="Times New Roman"/>
                          <a:ea typeface="+mn-ea"/>
                          <a:cs typeface="Times New Roman"/>
                        </a:rPr>
                        <a:t>0.52</a:t>
                      </a:r>
                    </a:p>
                  </a:txBody>
                  <a:tcPr marL="9525" marR="9525" marT="9525" marB="0" anchor="b">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12700" cap="flat" cmpd="sng" algn="ctr">
                      <a:solidFill>
                        <a:schemeClr val="tx1"/>
                      </a:solidFill>
                      <a:prstDash val="solid"/>
                      <a:round/>
                      <a:headEnd type="none" w="med" len="med"/>
                      <a:tailEnd type="none" w="med" len="med"/>
                    </a:lnT>
                    <a:lnB w="0" cap="flat" cmpd="sng" algn="ctr">
                      <a:noFill/>
                      <a:prstDash val="solid"/>
                      <a:round/>
                      <a:headEnd type="none" w="med" len="med"/>
                      <a:tailEnd type="none" w="med" len="med"/>
                    </a:lnB>
                    <a:solidFill>
                      <a:schemeClr val="bg1">
                        <a:lumMod val="95000"/>
                      </a:schemeClr>
                    </a:solidFill>
                  </a:tcPr>
                </a:tc>
                <a:tc>
                  <a:txBody>
                    <a:bodyPr/>
                    <a:lstStyle/>
                    <a:p>
                      <a:pPr marL="63500" marR="63500" algn="ctr" defTabSz="914400" rtl="0" eaLnBrk="1" fontAlgn="b" latinLnBrk="0" hangingPunct="1">
                        <a:lnSpc>
                          <a:spcPct val="100000"/>
                        </a:lnSpc>
                        <a:spcBef>
                          <a:spcPts val="500"/>
                        </a:spcBef>
                        <a:spcAft>
                          <a:spcPts val="500"/>
                        </a:spcAft>
                        <a:buNone/>
                      </a:pPr>
                      <a:r>
                        <a:rPr lang="en-US" sz="800" kern="1200" dirty="0">
                          <a:solidFill>
                            <a:srgbClr val="000000">
                              <a:alpha val="100000"/>
                            </a:srgbClr>
                          </a:solidFill>
                          <a:latin typeface="Times New Roman"/>
                          <a:ea typeface="+mn-ea"/>
                          <a:cs typeface="Times New Roman"/>
                        </a:rPr>
                        <a:t>0.59</a:t>
                      </a:r>
                    </a:p>
                  </a:txBody>
                  <a:tcPr marL="9525" marR="9525" marT="9525" marB="0" anchor="b">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12700" cap="flat" cmpd="sng" algn="ctr">
                      <a:solidFill>
                        <a:schemeClr val="tx1"/>
                      </a:solidFill>
                      <a:prstDash val="solid"/>
                      <a:round/>
                      <a:headEnd type="none" w="med" len="med"/>
                      <a:tailEnd type="none" w="med" len="med"/>
                    </a:lnT>
                    <a:lnB w="0" cap="flat" cmpd="sng" algn="ctr">
                      <a:noFill/>
                      <a:prstDash val="solid"/>
                      <a:round/>
                      <a:headEnd type="none" w="med" len="med"/>
                      <a:tailEnd type="none" w="med" len="med"/>
                    </a:lnB>
                    <a:solidFill>
                      <a:schemeClr val="bg1">
                        <a:lumMod val="95000"/>
                      </a:schemeClr>
                    </a:solidFill>
                  </a:tcPr>
                </a:tc>
                <a:tc>
                  <a:txBody>
                    <a:bodyPr/>
                    <a:lstStyle/>
                    <a:p>
                      <a:pPr marL="63500" marR="63500" algn="ctr" defTabSz="914400" rtl="0" eaLnBrk="1" fontAlgn="b" latinLnBrk="0" hangingPunct="1">
                        <a:lnSpc>
                          <a:spcPct val="100000"/>
                        </a:lnSpc>
                        <a:spcBef>
                          <a:spcPts val="500"/>
                        </a:spcBef>
                        <a:spcAft>
                          <a:spcPts val="500"/>
                        </a:spcAft>
                        <a:buNone/>
                      </a:pPr>
                      <a:r>
                        <a:rPr lang="en-US" sz="800" kern="1200" dirty="0">
                          <a:solidFill>
                            <a:srgbClr val="000000">
                              <a:alpha val="100000"/>
                            </a:srgbClr>
                          </a:solidFill>
                          <a:latin typeface="Times New Roman"/>
                          <a:ea typeface="+mn-ea"/>
                          <a:cs typeface="Times New Roman"/>
                        </a:rPr>
                        <a:t>0.72</a:t>
                      </a:r>
                    </a:p>
                  </a:txBody>
                  <a:tcPr marL="9525" marR="9525" marT="9525" marB="0" anchor="b">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12700" cap="flat" cmpd="sng" algn="ctr">
                      <a:solidFill>
                        <a:schemeClr val="tx1"/>
                      </a:solidFill>
                      <a:prstDash val="solid"/>
                      <a:round/>
                      <a:headEnd type="none" w="med" len="med"/>
                      <a:tailEnd type="none" w="med" len="med"/>
                    </a:lnT>
                    <a:lnB w="0" cap="flat" cmpd="sng" algn="ctr">
                      <a:noFill/>
                      <a:prstDash val="solid"/>
                      <a:round/>
                      <a:headEnd type="none" w="med" len="med"/>
                      <a:tailEnd type="none" w="med" len="med"/>
                    </a:lnB>
                    <a:solidFill>
                      <a:schemeClr val="bg1">
                        <a:lumMod val="95000"/>
                      </a:schemeClr>
                    </a:solidFill>
                  </a:tcPr>
                </a:tc>
                <a:tc>
                  <a:txBody>
                    <a:bodyPr/>
                    <a:lstStyle/>
                    <a:p>
                      <a:pPr marL="63500" marR="63500" algn="ctr" defTabSz="914400" rtl="0" eaLnBrk="1" fontAlgn="b" latinLnBrk="0" hangingPunct="1">
                        <a:lnSpc>
                          <a:spcPct val="100000"/>
                        </a:lnSpc>
                        <a:spcBef>
                          <a:spcPts val="500"/>
                        </a:spcBef>
                        <a:spcAft>
                          <a:spcPts val="500"/>
                        </a:spcAft>
                        <a:buNone/>
                      </a:pPr>
                      <a:r>
                        <a:rPr lang="en-US" sz="800" kern="1200" dirty="0">
                          <a:solidFill>
                            <a:srgbClr val="000000">
                              <a:alpha val="100000"/>
                            </a:srgbClr>
                          </a:solidFill>
                          <a:latin typeface="Times New Roman"/>
                          <a:ea typeface="+mn-ea"/>
                          <a:cs typeface="Times New Roman"/>
                        </a:rPr>
                        <a:t>0.77</a:t>
                      </a:r>
                    </a:p>
                  </a:txBody>
                  <a:tcPr marL="9525" marR="9525" marT="9525" marB="0" anchor="b">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12700" cap="flat" cmpd="sng" algn="ctr">
                      <a:solidFill>
                        <a:schemeClr val="tx1"/>
                      </a:solidFill>
                      <a:prstDash val="solid"/>
                      <a:round/>
                      <a:headEnd type="none" w="med" len="med"/>
                      <a:tailEnd type="none" w="med" len="med"/>
                    </a:lnT>
                    <a:lnB w="0" cap="flat" cmpd="sng" algn="ctr">
                      <a:noFill/>
                      <a:prstDash val="solid"/>
                      <a:round/>
                      <a:headEnd type="none" w="med" len="med"/>
                      <a:tailEnd type="none" w="med" len="med"/>
                    </a:lnB>
                    <a:solidFill>
                      <a:schemeClr val="bg1">
                        <a:lumMod val="95000"/>
                      </a:schemeClr>
                    </a:solidFill>
                  </a:tcPr>
                </a:tc>
                <a:tc>
                  <a:txBody>
                    <a:bodyPr/>
                    <a:lstStyle/>
                    <a:p>
                      <a:pPr marL="63500" marR="63500" algn="ctr" defTabSz="914400" rtl="0" eaLnBrk="1" fontAlgn="b" latinLnBrk="0" hangingPunct="1">
                        <a:lnSpc>
                          <a:spcPct val="100000"/>
                        </a:lnSpc>
                        <a:spcBef>
                          <a:spcPts val="500"/>
                        </a:spcBef>
                        <a:spcAft>
                          <a:spcPts val="500"/>
                        </a:spcAft>
                        <a:buNone/>
                      </a:pPr>
                      <a:r>
                        <a:rPr lang="en-US" sz="800" kern="1200" dirty="0">
                          <a:solidFill>
                            <a:srgbClr val="000000">
                              <a:alpha val="100000"/>
                            </a:srgbClr>
                          </a:solidFill>
                          <a:latin typeface="Times New Roman"/>
                          <a:ea typeface="+mn-ea"/>
                          <a:cs typeface="Times New Roman"/>
                        </a:rPr>
                        <a:t>0.73</a:t>
                      </a:r>
                    </a:p>
                  </a:txBody>
                  <a:tcPr marL="9525" marR="9525" marT="9525" marB="0" anchor="b">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12700" cap="flat" cmpd="sng" algn="ctr">
                      <a:solidFill>
                        <a:schemeClr val="tx1"/>
                      </a:solidFill>
                      <a:prstDash val="solid"/>
                      <a:round/>
                      <a:headEnd type="none" w="med" len="med"/>
                      <a:tailEnd type="none" w="med" len="med"/>
                    </a:lnT>
                    <a:lnB w="0" cap="flat" cmpd="sng" algn="ctr">
                      <a:no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784499349"/>
                  </a:ext>
                </a:extLst>
              </a:tr>
            </a:tbl>
          </a:graphicData>
        </a:graphic>
      </p:graphicFrame>
      <p:sp>
        <p:nvSpPr>
          <p:cNvPr id="7" name="TextBox 6">
            <a:extLst>
              <a:ext uri="{FF2B5EF4-FFF2-40B4-BE49-F238E27FC236}">
                <a16:creationId xmlns:a16="http://schemas.microsoft.com/office/drawing/2014/main" id="{D7A3A4F4-C9A3-4F34-9AFB-ACC236939514}"/>
              </a:ext>
            </a:extLst>
          </p:cNvPr>
          <p:cNvSpPr txBox="1"/>
          <p:nvPr/>
        </p:nvSpPr>
        <p:spPr>
          <a:xfrm>
            <a:off x="4879650" y="6019800"/>
            <a:ext cx="3787140" cy="246221"/>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000" baseline="30000" dirty="0">
                <a:solidFill>
                  <a:srgbClr val="000000">
                    <a:alpha val="100000"/>
                  </a:srgbClr>
                </a:solidFill>
                <a:latin typeface="Times New Roman"/>
                <a:ea typeface="Times New Roman"/>
                <a:cs typeface="Times New Roman"/>
              </a:rPr>
              <a:t>1</a:t>
            </a:r>
            <a:r>
              <a:rPr lang="en-US" sz="1000" dirty="0">
                <a:solidFill>
                  <a:srgbClr val="000000">
                    <a:alpha val="100000"/>
                  </a:srgbClr>
                </a:solidFill>
                <a:latin typeface="Times New Roman"/>
                <a:ea typeface="Times New Roman"/>
                <a:cs typeface="Times New Roman"/>
              </a:rPr>
              <a:t>The data provided is grouped by the month the amount was invoiced. </a:t>
            </a:r>
          </a:p>
        </p:txBody>
      </p:sp>
    </p:spTree>
    <p:extLst>
      <p:ext uri="{BB962C8B-B14F-4D97-AF65-F5344CB8AC3E}">
        <p14:creationId xmlns:p14="http://schemas.microsoft.com/office/powerpoint/2010/main" val="3367707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a:t>
            </a:r>
            <a:r>
              <a:rPr lang="en-US" sz="2000" dirty="0" err="1"/>
              <a:t>i</a:t>
            </a:r>
            <a:r>
              <a:rPr lang="en-US" sz="2000" dirty="0"/>
              <a:t>) Track number of price changes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graphicFrame>
        <p:nvGraphicFramePr>
          <p:cNvPr id="7" name="Table 6">
            <a:extLst>
              <a:ext uri="{FF2B5EF4-FFF2-40B4-BE49-F238E27FC236}">
                <a16:creationId xmlns:a16="http://schemas.microsoft.com/office/drawing/2014/main" id="{9E697166-E604-4AF6-A8E8-8CB2C3FAD857}"/>
              </a:ext>
            </a:extLst>
          </p:cNvPr>
          <p:cNvGraphicFramePr>
            <a:graphicFrameLocks noGrp="1"/>
          </p:cNvGraphicFramePr>
          <p:nvPr>
            <p:extLst>
              <p:ext uri="{D42A27DB-BD31-4B8C-83A1-F6EECF244321}">
                <p14:modId xmlns:p14="http://schemas.microsoft.com/office/powerpoint/2010/main" val="921414388"/>
              </p:ext>
            </p:extLst>
          </p:nvPr>
        </p:nvGraphicFramePr>
        <p:xfrm>
          <a:off x="381001" y="1219200"/>
          <a:ext cx="8381999" cy="1146331"/>
        </p:xfrm>
        <a:graphic>
          <a:graphicData uri="http://schemas.openxmlformats.org/drawingml/2006/table">
            <a:tbl>
              <a:tblPr firstRow="1" firstCol="1" bandRow="1"/>
              <a:tblGrid>
                <a:gridCol w="1027479">
                  <a:extLst>
                    <a:ext uri="{9D8B030D-6E8A-4147-A177-3AD203B41FA5}">
                      <a16:colId xmlns:a16="http://schemas.microsoft.com/office/drawing/2014/main" val="20000"/>
                    </a:ext>
                  </a:extLst>
                </a:gridCol>
                <a:gridCol w="566463">
                  <a:extLst>
                    <a:ext uri="{9D8B030D-6E8A-4147-A177-3AD203B41FA5}">
                      <a16:colId xmlns:a16="http://schemas.microsoft.com/office/drawing/2014/main" val="20001"/>
                    </a:ext>
                  </a:extLst>
                </a:gridCol>
                <a:gridCol w="541361">
                  <a:extLst>
                    <a:ext uri="{9D8B030D-6E8A-4147-A177-3AD203B41FA5}">
                      <a16:colId xmlns:a16="http://schemas.microsoft.com/office/drawing/2014/main" val="20002"/>
                    </a:ext>
                  </a:extLst>
                </a:gridCol>
                <a:gridCol w="730700">
                  <a:extLst>
                    <a:ext uri="{9D8B030D-6E8A-4147-A177-3AD203B41FA5}">
                      <a16:colId xmlns:a16="http://schemas.microsoft.com/office/drawing/2014/main" val="20003"/>
                    </a:ext>
                  </a:extLst>
                </a:gridCol>
                <a:gridCol w="655781">
                  <a:extLst>
                    <a:ext uri="{9D8B030D-6E8A-4147-A177-3AD203B41FA5}">
                      <a16:colId xmlns:a16="http://schemas.microsoft.com/office/drawing/2014/main" val="20004"/>
                    </a:ext>
                  </a:extLst>
                </a:gridCol>
                <a:gridCol w="655781">
                  <a:extLst>
                    <a:ext uri="{9D8B030D-6E8A-4147-A177-3AD203B41FA5}">
                      <a16:colId xmlns:a16="http://schemas.microsoft.com/office/drawing/2014/main" val="20005"/>
                    </a:ext>
                  </a:extLst>
                </a:gridCol>
                <a:gridCol w="584673">
                  <a:extLst>
                    <a:ext uri="{9D8B030D-6E8A-4147-A177-3AD203B41FA5}">
                      <a16:colId xmlns:a16="http://schemas.microsoft.com/office/drawing/2014/main" val="20006"/>
                    </a:ext>
                  </a:extLst>
                </a:gridCol>
                <a:gridCol w="647961">
                  <a:extLst>
                    <a:ext uri="{9D8B030D-6E8A-4147-A177-3AD203B41FA5}">
                      <a16:colId xmlns:a16="http://schemas.microsoft.com/office/drawing/2014/main" val="20007"/>
                    </a:ext>
                  </a:extLst>
                </a:gridCol>
                <a:gridCol w="685800">
                  <a:extLst>
                    <a:ext uri="{9D8B030D-6E8A-4147-A177-3AD203B41FA5}">
                      <a16:colId xmlns:a16="http://schemas.microsoft.com/office/drawing/2014/main" val="20008"/>
                    </a:ext>
                  </a:extLst>
                </a:gridCol>
                <a:gridCol w="641858">
                  <a:extLst>
                    <a:ext uri="{9D8B030D-6E8A-4147-A177-3AD203B41FA5}">
                      <a16:colId xmlns:a16="http://schemas.microsoft.com/office/drawing/2014/main" val="20009"/>
                    </a:ext>
                  </a:extLst>
                </a:gridCol>
                <a:gridCol w="577342">
                  <a:extLst>
                    <a:ext uri="{9D8B030D-6E8A-4147-A177-3AD203B41FA5}">
                      <a16:colId xmlns:a16="http://schemas.microsoft.com/office/drawing/2014/main" val="20010"/>
                    </a:ext>
                  </a:extLst>
                </a:gridCol>
                <a:gridCol w="1066800">
                  <a:extLst>
                    <a:ext uri="{9D8B030D-6E8A-4147-A177-3AD203B41FA5}">
                      <a16:colId xmlns:a16="http://schemas.microsoft.com/office/drawing/2014/main" val="20011"/>
                    </a:ext>
                  </a:extLst>
                </a:gridCol>
              </a:tblGrid>
              <a:tr h="271962">
                <a:tc gridSpan="1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a:solidFill>
                            <a:schemeClr val="lt1"/>
                          </a:solidFill>
                          <a:effectLst/>
                          <a:latin typeface="+mn-lt"/>
                          <a:ea typeface="+mn-ea"/>
                          <a:cs typeface="+mn-cs"/>
                        </a:rPr>
                        <a:t>Reporting Period: </a:t>
                      </a:r>
                      <a:r>
                        <a:rPr lang="en-US" sz="1200" b="1" kern="1200" dirty="0">
                          <a:solidFill>
                            <a:schemeClr val="bg1"/>
                          </a:solidFill>
                          <a:effectLst/>
                          <a:latin typeface="+mn-lt"/>
                          <a:ea typeface="+mn-ea"/>
                          <a:cs typeface="+mn-cs"/>
                        </a:rPr>
                        <a:t>2022 Q4</a:t>
                      </a:r>
                      <a:endParaRPr lang="en-US" sz="1200" b="1" kern="1200" dirty="0">
                        <a:solidFill>
                          <a:srgbClr val="FF0000"/>
                        </a:solidFill>
                        <a:effectLst/>
                        <a:latin typeface="+mn-lt"/>
                        <a:ea typeface="+mn-ea"/>
                        <a:cs typeface="+mn-cs"/>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kern="1200" dirty="0">
                        <a:solidFill>
                          <a:schemeClr val="bg1"/>
                        </a:solidFill>
                        <a:effectLst/>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kern="1200" dirty="0">
                        <a:solidFill>
                          <a:schemeClr val="bg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349615">
                <a:tc rowSpan="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lgn="ctr">
                        <a:spcBef>
                          <a:spcPts val="0"/>
                        </a:spcBef>
                        <a:spcAft>
                          <a:spcPts val="0"/>
                        </a:spcAft>
                      </a:pPr>
                      <a:r>
                        <a:rPr lang="en-US" sz="1200" dirty="0">
                          <a:effectLst/>
                          <a:latin typeface="+mn-lt"/>
                        </a:rPr>
                        <a:t>Operating Day</a:t>
                      </a:r>
                    </a:p>
                    <a:p>
                      <a:pPr marL="0" marR="0" algn="ctr">
                        <a:spcBef>
                          <a:spcPts val="0"/>
                        </a:spcBef>
                        <a:spcAft>
                          <a:spcPts val="0"/>
                        </a:spcAft>
                      </a:pPr>
                      <a:endParaRPr lang="en-US" sz="1050"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solidFill>
                  </a:tcPr>
                </a:tc>
                <a:tc gridSpan="5">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dirty="0">
                          <a:solidFill>
                            <a:schemeClr val="tx1"/>
                          </a:solidFill>
                          <a:effectLst/>
                          <a:latin typeface="+mn-lt"/>
                          <a:ea typeface="+mn-ea"/>
                          <a:cs typeface="+mn-cs"/>
                        </a:rPr>
                        <a:t># of Corrected Prices</a:t>
                      </a:r>
                      <a:endParaRPr lang="en-US" sz="1200" dirty="0">
                        <a:solidFill>
                          <a:schemeClr val="tx1"/>
                        </a:solidFill>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200" dirty="0">
                        <a:solidFill>
                          <a:schemeClr val="tx1"/>
                        </a:solidFill>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gridSpan="5">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dirty="0">
                          <a:effectLst/>
                          <a:latin typeface="+mn-lt"/>
                          <a:ea typeface="+mn-ea"/>
                          <a:cs typeface="+mn-cs"/>
                        </a:rPr>
                        <a:t># of Intervals</a:t>
                      </a:r>
                      <a:r>
                        <a:rPr lang="en-US" sz="1200" baseline="0" dirty="0">
                          <a:effectLst/>
                          <a:latin typeface="+mn-lt"/>
                          <a:ea typeface="+mn-ea"/>
                          <a:cs typeface="+mn-cs"/>
                        </a:rPr>
                        <a:t> Affected</a:t>
                      </a:r>
                      <a:endParaRPr lang="en-US" sz="1200" dirty="0">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200"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rowSpan="2">
                  <a:txBody>
                    <a:bodyPr/>
                    <a:lstStyle/>
                    <a:p>
                      <a:pPr marL="0" marR="0" algn="ctr">
                        <a:spcBef>
                          <a:spcPts val="0"/>
                        </a:spcBef>
                        <a:spcAft>
                          <a:spcPts val="0"/>
                        </a:spcAft>
                      </a:pPr>
                      <a:r>
                        <a:rPr lang="en-US" sz="1200" dirty="0">
                          <a:effectLst/>
                          <a:latin typeface="+mn-lt"/>
                          <a:ea typeface="Calibri"/>
                          <a:cs typeface="Times New Roman"/>
                        </a:rPr>
                        <a:t>Market</a:t>
                      </a:r>
                      <a:r>
                        <a:rPr lang="en-US" sz="1200" baseline="0" dirty="0">
                          <a:effectLst/>
                          <a:latin typeface="+mn-lt"/>
                          <a:ea typeface="Calibri"/>
                          <a:cs typeface="Times New Roman"/>
                        </a:rPr>
                        <a:t> Notice</a:t>
                      </a:r>
                      <a:endParaRPr lang="en-US" sz="1200" dirty="0">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extLst>
                  <a:ext uri="{0D108BD9-81ED-4DB2-BD59-A6C34878D82A}">
                    <a16:rowId xmlns:a16="http://schemas.microsoft.com/office/drawing/2014/main" val="10001"/>
                  </a:ext>
                </a:extLst>
              </a:tr>
              <a:tr h="291346">
                <a:tc vMerge="1">
                  <a:txBody>
                    <a:bodyPr/>
                    <a:lstStyle/>
                    <a:p>
                      <a:endParaRPr lang="en-US"/>
                    </a:p>
                  </a:txBody>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900" b="1" dirty="0">
                          <a:effectLst/>
                          <a:latin typeface="+mn-lt"/>
                        </a:rPr>
                        <a:t>DASPP </a:t>
                      </a:r>
                      <a:endParaRPr lang="en-US" sz="900" b="1" dirty="0">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dirty="0">
                          <a:solidFill>
                            <a:srgbClr val="000000"/>
                          </a:solidFill>
                          <a:effectLst/>
                          <a:latin typeface="Arial" panose="020B0604020202020204" pitchFamily="34" charset="0"/>
                        </a:rPr>
                        <a:t>MCPC</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RTSPP</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RTRMPR</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ORDC Adders</a:t>
                      </a:r>
                    </a:p>
                  </a:txBody>
                  <a:tcPr marL="9525" marR="9525" marT="9525"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900" b="1" dirty="0">
                          <a:effectLst/>
                          <a:latin typeface="+mn-lt"/>
                        </a:rPr>
                        <a:t>DASPP </a:t>
                      </a:r>
                      <a:endParaRPr lang="en-US" sz="900" b="1"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MCPC</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RTSPP</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RTRMPR</a:t>
                      </a: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dirty="0">
                          <a:solidFill>
                            <a:srgbClr val="000000"/>
                          </a:solidFill>
                          <a:effectLst/>
                          <a:latin typeface="Arial" panose="020B0604020202020204" pitchFamily="34" charset="0"/>
                        </a:rPr>
                        <a:t>ORDC Adders</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20000"/>
                      </a:srgbClr>
                    </a:solidFill>
                  </a:tcPr>
                </a:tc>
                <a:tc vMerge="1">
                  <a:txBody>
                    <a:bodyPr/>
                    <a:lstStyle/>
                    <a:p>
                      <a:pPr marL="0" marR="0" algn="ctr">
                        <a:spcBef>
                          <a:spcPts val="0"/>
                        </a:spcBef>
                        <a:spcAft>
                          <a:spcPts val="0"/>
                        </a:spcAft>
                      </a:pP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20000"/>
                      </a:srgbClr>
                    </a:solidFill>
                  </a:tcPr>
                </a:tc>
                <a:extLst>
                  <a:ext uri="{0D108BD9-81ED-4DB2-BD59-A6C34878D82A}">
                    <a16:rowId xmlns:a16="http://schemas.microsoft.com/office/drawing/2014/main" val="10002"/>
                  </a:ext>
                </a:extLst>
              </a:tr>
              <a:tr h="233408">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fontAlgn="b"/>
                      <a:r>
                        <a:rPr lang="en-US" sz="1000" b="1" i="0" u="none" strike="noStrike" dirty="0">
                          <a:solidFill>
                            <a:schemeClr val="bg1"/>
                          </a:solidFill>
                          <a:effectLst/>
                          <a:latin typeface="+mn-lt"/>
                        </a:rPr>
                        <a:t>-</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a:solidFill>
                            <a:schemeClr val="dk1"/>
                          </a:solidFill>
                          <a:latin typeface="+mn-lt"/>
                          <a:ea typeface="+mn-ea"/>
                          <a:cs typeface="+mn-cs"/>
                        </a:rPr>
                        <a:t>-</a:t>
                      </a: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defTabSz="457200" rtl="0" eaLnBrk="1" latinLnBrk="0" hangingPunct="1">
                        <a:spcBef>
                          <a:spcPts val="0"/>
                        </a:spcBef>
                        <a:spcAft>
                          <a:spcPts val="0"/>
                        </a:spcAft>
                      </a:pPr>
                      <a:r>
                        <a:rPr lang="en-US" sz="1000" kern="1200" dirty="0">
                          <a:solidFill>
                            <a:schemeClr val="dk1"/>
                          </a:solidFill>
                          <a:latin typeface="+mn-lt"/>
                          <a:ea typeface="+mn-ea"/>
                          <a:cs typeface="+mn-cs"/>
                        </a:rPr>
                        <a:t>-</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900" kern="1200" dirty="0">
                          <a:solidFill>
                            <a:schemeClr val="dk1"/>
                          </a:solidFill>
                          <a:latin typeface="+mn-lt"/>
                          <a:ea typeface="+mn-ea"/>
                          <a:cs typeface="+mn-cs"/>
                        </a:rPr>
                        <a:t>-</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extLst>
                  <a:ext uri="{0D108BD9-81ED-4DB2-BD59-A6C34878D82A}">
                    <a16:rowId xmlns:a16="http://schemas.microsoft.com/office/drawing/2014/main" val="10003"/>
                  </a:ext>
                </a:extLst>
              </a:tr>
            </a:tbl>
          </a:graphicData>
        </a:graphic>
      </p:graphicFrame>
      <p:sp>
        <p:nvSpPr>
          <p:cNvPr id="9" name="TextBox 8">
            <a:extLst>
              <a:ext uri="{FF2B5EF4-FFF2-40B4-BE49-F238E27FC236}">
                <a16:creationId xmlns:a16="http://schemas.microsoft.com/office/drawing/2014/main" id="{624221D1-439F-4440-A650-31D787DC01D4}"/>
              </a:ext>
            </a:extLst>
          </p:cNvPr>
          <p:cNvSpPr txBox="1"/>
          <p:nvPr/>
        </p:nvSpPr>
        <p:spPr>
          <a:xfrm>
            <a:off x="381000" y="2397204"/>
            <a:ext cx="8382000" cy="1107996"/>
          </a:xfrm>
          <a:prstGeom prst="rect">
            <a:avLst/>
          </a:prstGeom>
          <a:noFill/>
          <a:ln>
            <a:solidFill>
              <a:schemeClr val="tx1"/>
            </a:solidFill>
          </a:ln>
        </p:spPr>
        <p:txBody>
          <a:bodyPr wrap="square" rtlCol="0">
            <a:spAutoFit/>
          </a:bodyPr>
          <a:lstStyle/>
          <a:p>
            <a:pPr defTabSz="457200"/>
            <a:r>
              <a:rPr lang="en-US" sz="1100" b="1" u="sng" dirty="0">
                <a:solidFill>
                  <a:prstClr val="black"/>
                </a:solidFill>
              </a:rPr>
              <a:t>Notes:</a:t>
            </a:r>
          </a:p>
          <a:p>
            <a:pPr defTabSz="457200"/>
            <a:endParaRPr lang="en-US" sz="1100" b="1" u="sng" dirty="0">
              <a:solidFill>
                <a:prstClr val="black"/>
              </a:solidFill>
            </a:endParaRPr>
          </a:p>
          <a:p>
            <a:pPr defTabSz="457200"/>
            <a:r>
              <a:rPr lang="en-US" sz="1100" dirty="0">
                <a:solidFill>
                  <a:prstClr val="black"/>
                </a:solidFill>
              </a:rPr>
              <a:t>There were no price changes in Q4 2022.</a:t>
            </a:r>
          </a:p>
          <a:p>
            <a:pPr defTabSz="457200"/>
            <a:endParaRPr lang="en-US" sz="1100" dirty="0">
              <a:solidFill>
                <a:prstClr val="black"/>
              </a:solidFill>
            </a:endParaRPr>
          </a:p>
          <a:p>
            <a:pPr defTabSz="457200"/>
            <a:r>
              <a:rPr lang="en-US" sz="1100" dirty="0">
                <a:solidFill>
                  <a:prstClr val="black"/>
                </a:solidFill>
              </a:rPr>
              <a:t>The price changes reported on this slide display the price corrections that have been done after the Settlement Statement has posted for the Operating Day.</a:t>
            </a:r>
          </a:p>
        </p:txBody>
      </p:sp>
    </p:spTree>
    <p:extLst>
      <p:ext uri="{BB962C8B-B14F-4D97-AF65-F5344CB8AC3E}">
        <p14:creationId xmlns:p14="http://schemas.microsoft.com/office/powerpoint/2010/main" val="2539577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8.2(2)(c)(iv) Track number of resettlements due to non-price errors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graphicFrame>
        <p:nvGraphicFramePr>
          <p:cNvPr id="7" name="Table 6">
            <a:extLst>
              <a:ext uri="{FF2B5EF4-FFF2-40B4-BE49-F238E27FC236}">
                <a16:creationId xmlns:a16="http://schemas.microsoft.com/office/drawing/2014/main" id="{80416831-2191-4122-B745-A2F58A77854D}"/>
              </a:ext>
            </a:extLst>
          </p:cNvPr>
          <p:cNvGraphicFramePr>
            <a:graphicFrameLocks noGrp="1"/>
          </p:cNvGraphicFramePr>
          <p:nvPr>
            <p:extLst>
              <p:ext uri="{D42A27DB-BD31-4B8C-83A1-F6EECF244321}">
                <p14:modId xmlns:p14="http://schemas.microsoft.com/office/powerpoint/2010/main" val="1964713891"/>
              </p:ext>
            </p:extLst>
          </p:nvPr>
        </p:nvGraphicFramePr>
        <p:xfrm>
          <a:off x="609600" y="1143000"/>
          <a:ext cx="7924800" cy="1561693"/>
        </p:xfrm>
        <a:graphic>
          <a:graphicData uri="http://schemas.openxmlformats.org/drawingml/2006/table">
            <a:tbl>
              <a:tblPr firstRow="1" firstCol="1" bandRow="1"/>
              <a:tblGrid>
                <a:gridCol w="1066800">
                  <a:extLst>
                    <a:ext uri="{9D8B030D-6E8A-4147-A177-3AD203B41FA5}">
                      <a16:colId xmlns:a16="http://schemas.microsoft.com/office/drawing/2014/main" val="20000"/>
                    </a:ext>
                  </a:extLst>
                </a:gridCol>
                <a:gridCol w="2354426">
                  <a:extLst>
                    <a:ext uri="{9D8B030D-6E8A-4147-A177-3AD203B41FA5}">
                      <a16:colId xmlns:a16="http://schemas.microsoft.com/office/drawing/2014/main" val="20001"/>
                    </a:ext>
                  </a:extLst>
                </a:gridCol>
                <a:gridCol w="2488162">
                  <a:extLst>
                    <a:ext uri="{9D8B030D-6E8A-4147-A177-3AD203B41FA5}">
                      <a16:colId xmlns:a16="http://schemas.microsoft.com/office/drawing/2014/main" val="20002"/>
                    </a:ext>
                  </a:extLst>
                </a:gridCol>
                <a:gridCol w="2015412">
                  <a:extLst>
                    <a:ext uri="{9D8B030D-6E8A-4147-A177-3AD203B41FA5}">
                      <a16:colId xmlns:a16="http://schemas.microsoft.com/office/drawing/2014/main" val="20003"/>
                    </a:ext>
                  </a:extLst>
                </a:gridCol>
              </a:tblGrid>
              <a:tr h="194518">
                <a:tc gridSpan="3">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a:solidFill>
                            <a:schemeClr val="lt1"/>
                          </a:solidFill>
                          <a:effectLst/>
                          <a:latin typeface="+mn-lt"/>
                          <a:ea typeface="+mn-ea"/>
                          <a:cs typeface="+mn-cs"/>
                        </a:rPr>
                        <a:t>Reporting Period: </a:t>
                      </a:r>
                      <a:r>
                        <a:rPr lang="en-US" sz="1200" b="1" kern="1200" dirty="0">
                          <a:solidFill>
                            <a:schemeClr val="bg1"/>
                          </a:solidFill>
                          <a:effectLst/>
                          <a:latin typeface="+mn-lt"/>
                          <a:ea typeface="+mn-ea"/>
                          <a:cs typeface="+mn-cs"/>
                        </a:rPr>
                        <a:t>2022 Q4</a:t>
                      </a: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kern="1200" dirty="0">
                        <a:solidFill>
                          <a:schemeClr val="bg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545999">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lgn="ctr">
                        <a:spcBef>
                          <a:spcPts val="0"/>
                        </a:spcBef>
                        <a:spcAft>
                          <a:spcPts val="0"/>
                        </a:spcAft>
                      </a:pPr>
                      <a:endParaRPr lang="en-US" sz="1200" dirty="0">
                        <a:effectLst/>
                        <a:latin typeface="+mn-lt"/>
                      </a:endParaRPr>
                    </a:p>
                    <a:p>
                      <a:pPr marL="0" marR="0" algn="ctr">
                        <a:spcBef>
                          <a:spcPts val="0"/>
                        </a:spcBef>
                        <a:spcAft>
                          <a:spcPts val="0"/>
                        </a:spcAft>
                      </a:pPr>
                      <a:r>
                        <a:rPr lang="en-US" sz="1200" dirty="0">
                          <a:effectLst/>
                          <a:latin typeface="+mn-lt"/>
                        </a:rPr>
                        <a:t>Operating Day(s) Resettled</a:t>
                      </a:r>
                    </a:p>
                    <a:p>
                      <a:pPr marL="0" marR="0" algn="ctr">
                        <a:spcBef>
                          <a:spcPts val="0"/>
                        </a:spcBef>
                        <a:spcAft>
                          <a:spcPts val="0"/>
                        </a:spcAft>
                      </a:pPr>
                      <a:endParaRPr lang="en-US" sz="1050"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b="1" dirty="0">
                          <a:solidFill>
                            <a:schemeClr val="tx1"/>
                          </a:solidFill>
                          <a:effectLst/>
                          <a:latin typeface="+mn-lt"/>
                          <a:ea typeface="+mn-ea"/>
                          <a:cs typeface="+mn-cs"/>
                        </a:rPr>
                        <a:t>R</a:t>
                      </a:r>
                      <a:r>
                        <a:rPr lang="en-US" sz="1200" b="1" baseline="0" dirty="0">
                          <a:solidFill>
                            <a:schemeClr val="tx1"/>
                          </a:solidFill>
                          <a:effectLst/>
                          <a:latin typeface="+mn-lt"/>
                          <a:ea typeface="+mn-ea"/>
                          <a:cs typeface="+mn-cs"/>
                        </a:rPr>
                        <a:t>eason for Resettlement</a:t>
                      </a:r>
                      <a:endParaRPr lang="en-US" sz="1200" b="1" dirty="0">
                        <a:solidFill>
                          <a:schemeClr val="tx1"/>
                        </a:solidFill>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b="1" dirty="0">
                          <a:effectLst/>
                          <a:latin typeface="+mn-lt"/>
                          <a:ea typeface="+mn-ea"/>
                          <a:cs typeface="+mn-cs"/>
                        </a:rPr>
                        <a:t>Affected Charge Types</a:t>
                      </a:r>
                      <a:endParaRPr lang="en-US" sz="1200" b="1"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a:spcBef>
                          <a:spcPts val="0"/>
                        </a:spcBef>
                        <a:spcAft>
                          <a:spcPts val="0"/>
                        </a:spcAft>
                      </a:pPr>
                      <a:r>
                        <a:rPr lang="en-US" sz="1200" b="1" dirty="0">
                          <a:effectLst/>
                          <a:latin typeface="+mn-lt"/>
                          <a:ea typeface="Calibri"/>
                          <a:cs typeface="Times New Roman"/>
                        </a:rPr>
                        <a:t>Market</a:t>
                      </a:r>
                      <a:r>
                        <a:rPr lang="en-US" sz="1200" b="1" baseline="0" dirty="0">
                          <a:effectLst/>
                          <a:latin typeface="+mn-lt"/>
                          <a:ea typeface="Calibri"/>
                          <a:cs typeface="Times New Roman"/>
                        </a:rPr>
                        <a:t> Notice Number</a:t>
                      </a:r>
                      <a:endParaRPr lang="en-US" sz="1200" b="1"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extLst>
                  <a:ext uri="{0D108BD9-81ED-4DB2-BD59-A6C34878D82A}">
                    <a16:rowId xmlns:a16="http://schemas.microsoft.com/office/drawing/2014/main" val="10001"/>
                  </a:ext>
                </a:extLst>
              </a:tr>
              <a:tr h="475635">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fontAlgn="b"/>
                      <a:r>
                        <a:rPr lang="en-US" sz="1000" b="1" i="0" u="none" strike="noStrike" dirty="0">
                          <a:solidFill>
                            <a:schemeClr val="bg1"/>
                          </a:solidFill>
                          <a:effectLst/>
                          <a:latin typeface="+mn-lt"/>
                        </a:rPr>
                        <a:t>-</a:t>
                      </a: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100" dirty="0"/>
                        <a:t>-</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fontAlgn="t">
                        <a:spcBef>
                          <a:spcPts val="0"/>
                        </a:spcBef>
                        <a:spcAft>
                          <a:spcPts val="0"/>
                        </a:spcAft>
                      </a:pPr>
                      <a:r>
                        <a:rPr lang="en-US" sz="1000" kern="1200" dirty="0">
                          <a:solidFill>
                            <a:schemeClr val="tx1"/>
                          </a:solidFill>
                          <a:effectLst/>
                          <a:latin typeface="Arial" panose="020B0604020202020204" pitchFamily="34" charset="0"/>
                          <a:ea typeface="Calibri" panose="020F0502020204030204" pitchFamily="34" charset="0"/>
                          <a:cs typeface="+mn-cs"/>
                        </a:rPr>
                        <a:t>-</a:t>
                      </a:r>
                    </a:p>
                  </a:txBody>
                  <a:tcPr marL="45720" marR="4572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Arial" panose="020B0604020202020204" pitchFamily="34" charset="0"/>
                          <a:ea typeface="Calibri" panose="020F0502020204030204" pitchFamily="34" charset="0"/>
                          <a:cs typeface="+mn-cs"/>
                        </a:rPr>
                        <a:t>-</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extLst>
                  <a:ext uri="{0D108BD9-81ED-4DB2-BD59-A6C34878D82A}">
                    <a16:rowId xmlns:a16="http://schemas.microsoft.com/office/drawing/2014/main" val="10002"/>
                  </a:ext>
                </a:extLst>
              </a:tr>
            </a:tbl>
          </a:graphicData>
        </a:graphic>
      </p:graphicFrame>
      <p:sp>
        <p:nvSpPr>
          <p:cNvPr id="5" name="TextBox 4">
            <a:extLst>
              <a:ext uri="{FF2B5EF4-FFF2-40B4-BE49-F238E27FC236}">
                <a16:creationId xmlns:a16="http://schemas.microsoft.com/office/drawing/2014/main" id="{AA342AAC-B2A1-4D7F-8491-6A5C821029E7}"/>
              </a:ext>
            </a:extLst>
          </p:cNvPr>
          <p:cNvSpPr txBox="1"/>
          <p:nvPr/>
        </p:nvSpPr>
        <p:spPr>
          <a:xfrm>
            <a:off x="609600" y="2743200"/>
            <a:ext cx="7924800" cy="938719"/>
          </a:xfrm>
          <a:prstGeom prst="rect">
            <a:avLst/>
          </a:prstGeom>
          <a:noFill/>
          <a:ln>
            <a:solidFill>
              <a:schemeClr val="tx1"/>
            </a:solidFill>
          </a:ln>
        </p:spPr>
        <p:txBody>
          <a:bodyPr wrap="square" rtlCol="0">
            <a:spAutoFit/>
          </a:bodyPr>
          <a:lstStyle/>
          <a:p>
            <a:pPr defTabSz="457200"/>
            <a:r>
              <a:rPr lang="en-US" sz="1100" b="1" u="sng" dirty="0">
                <a:solidFill>
                  <a:prstClr val="black"/>
                </a:solidFill>
              </a:rPr>
              <a:t>Notes:</a:t>
            </a:r>
          </a:p>
          <a:p>
            <a:pPr defTabSz="457200"/>
            <a:endParaRPr lang="en-US" sz="1100" dirty="0">
              <a:solidFill>
                <a:prstClr val="black"/>
              </a:solidFill>
            </a:endParaRPr>
          </a:p>
          <a:p>
            <a:pPr defTabSz="457200"/>
            <a:r>
              <a:rPr lang="en-US" sz="1100" dirty="0">
                <a:solidFill>
                  <a:prstClr val="black"/>
                </a:solidFill>
              </a:rPr>
              <a:t>There were no resettlements due to non-price errors in Q4 2022.</a:t>
            </a:r>
          </a:p>
          <a:p>
            <a:pPr defTabSz="457200"/>
            <a:endParaRPr lang="en-US" sz="1100" dirty="0">
              <a:solidFill>
                <a:prstClr val="black"/>
              </a:solidFill>
            </a:endParaRPr>
          </a:p>
          <a:p>
            <a:pPr defTabSz="457200"/>
            <a:endParaRPr lang="en-US" sz="1100" dirty="0">
              <a:solidFill>
                <a:prstClr val="black"/>
              </a:solidFill>
            </a:endParaRPr>
          </a:p>
        </p:txBody>
      </p:sp>
    </p:spTree>
    <p:extLst>
      <p:ext uri="{BB962C8B-B14F-4D97-AF65-F5344CB8AC3E}">
        <p14:creationId xmlns:p14="http://schemas.microsoft.com/office/powerpoint/2010/main" val="9498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8.2(2)(c)(ii) Track number and types of disputes submitted</a:t>
            </a:r>
            <a:br>
              <a:rPr lang="en-US" sz="2000" dirty="0"/>
            </a:br>
            <a:r>
              <a:rPr lang="en-US" sz="2000" dirty="0"/>
              <a:t>8.2(2)(c)(iii) Compliance with timeliness of response to disputes </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graphicFrame>
        <p:nvGraphicFramePr>
          <p:cNvPr id="7" name="Content Placeholder 10">
            <a:extLst>
              <a:ext uri="{FF2B5EF4-FFF2-40B4-BE49-F238E27FC236}">
                <a16:creationId xmlns:a16="http://schemas.microsoft.com/office/drawing/2014/main" id="{F34F1FEF-9A27-4563-9BA3-23814E57EF05}"/>
              </a:ext>
            </a:extLst>
          </p:cNvPr>
          <p:cNvGraphicFramePr>
            <a:graphicFrameLocks noGrp="1"/>
          </p:cNvGraphicFramePr>
          <p:nvPr>
            <p:ph idx="1"/>
            <p:extLst>
              <p:ext uri="{D42A27DB-BD31-4B8C-83A1-F6EECF244321}">
                <p14:modId xmlns:p14="http://schemas.microsoft.com/office/powerpoint/2010/main" val="1436100127"/>
              </p:ext>
            </p:extLst>
          </p:nvPr>
        </p:nvGraphicFramePr>
        <p:xfrm>
          <a:off x="380999" y="1143000"/>
          <a:ext cx="8382000" cy="2598226"/>
        </p:xfrm>
        <a:graphic>
          <a:graphicData uri="http://schemas.openxmlformats.org/drawingml/2006/table">
            <a:tbl>
              <a:tblPr/>
              <a:tblGrid>
                <a:gridCol w="2856707">
                  <a:extLst>
                    <a:ext uri="{9D8B030D-6E8A-4147-A177-3AD203B41FA5}">
                      <a16:colId xmlns:a16="http://schemas.microsoft.com/office/drawing/2014/main" val="20000"/>
                    </a:ext>
                  </a:extLst>
                </a:gridCol>
                <a:gridCol w="783853">
                  <a:extLst>
                    <a:ext uri="{9D8B030D-6E8A-4147-A177-3AD203B41FA5}">
                      <a16:colId xmlns:a16="http://schemas.microsoft.com/office/drawing/2014/main" val="20001"/>
                    </a:ext>
                  </a:extLst>
                </a:gridCol>
                <a:gridCol w="783853">
                  <a:extLst>
                    <a:ext uri="{9D8B030D-6E8A-4147-A177-3AD203B41FA5}">
                      <a16:colId xmlns:a16="http://schemas.microsoft.com/office/drawing/2014/main" val="20002"/>
                    </a:ext>
                  </a:extLst>
                </a:gridCol>
                <a:gridCol w="1316873">
                  <a:extLst>
                    <a:ext uri="{9D8B030D-6E8A-4147-A177-3AD203B41FA5}">
                      <a16:colId xmlns:a16="http://schemas.microsoft.com/office/drawing/2014/main" val="20003"/>
                    </a:ext>
                  </a:extLst>
                </a:gridCol>
                <a:gridCol w="1316873">
                  <a:extLst>
                    <a:ext uri="{9D8B030D-6E8A-4147-A177-3AD203B41FA5}">
                      <a16:colId xmlns:a16="http://schemas.microsoft.com/office/drawing/2014/main" val="20004"/>
                    </a:ext>
                  </a:extLst>
                </a:gridCol>
                <a:gridCol w="1323841">
                  <a:extLst>
                    <a:ext uri="{9D8B030D-6E8A-4147-A177-3AD203B41FA5}">
                      <a16:colId xmlns:a16="http://schemas.microsoft.com/office/drawing/2014/main" val="20005"/>
                    </a:ext>
                  </a:extLst>
                </a:gridCol>
              </a:tblGrid>
              <a:tr h="211319">
                <a:tc>
                  <a:txBody>
                    <a:bodyPr/>
                    <a:lstStyle/>
                    <a:p>
                      <a:pPr algn="ctr" fontAlgn="ctr"/>
                      <a:r>
                        <a:rPr lang="en-US" sz="800" b="0" i="0" u="none" strike="noStrike" dirty="0">
                          <a:solidFill>
                            <a:srgbClr val="000000"/>
                          </a:solidFill>
                          <a:effectLst/>
                          <a:latin typeface="Calibri" panose="020F0502020204030204" pitchFamily="34" charset="0"/>
                        </a:rPr>
                        <a:t>YEAR</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gridSpan="2">
                  <a:txBody>
                    <a:bodyPr/>
                    <a:lstStyle/>
                    <a:p>
                      <a:pPr algn="ctr" fontAlgn="ctr"/>
                      <a:r>
                        <a:rPr lang="en-US" sz="800" b="0" i="0" u="none" strike="noStrike" dirty="0">
                          <a:solidFill>
                            <a:srgbClr val="000000"/>
                          </a:solidFill>
                          <a:effectLst/>
                          <a:latin typeface="Calibri" panose="020F0502020204030204" pitchFamily="34" charset="0"/>
                        </a:rPr>
                        <a:t>2022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hMerge="1">
                  <a:txBody>
                    <a:bodyPr/>
                    <a:lstStyle/>
                    <a:p>
                      <a:endParaRPr lang="en-US"/>
                    </a:p>
                  </a:txBody>
                  <a:tcPr/>
                </a:tc>
                <a:tc rowSpan="2" gridSpan="3">
                  <a:txBody>
                    <a:bodyPr/>
                    <a:lstStyle/>
                    <a:p>
                      <a:pPr algn="ctr" fontAlgn="ctr"/>
                      <a:r>
                        <a:rPr lang="en-US" sz="800" b="0" i="0" u="none" strike="noStrike" dirty="0">
                          <a:solidFill>
                            <a:srgbClr val="000000"/>
                          </a:solidFill>
                          <a:effectLst/>
                          <a:latin typeface="Calibri" panose="020F0502020204030204" pitchFamily="34" charset="0"/>
                        </a:rPr>
                        <a:t>100% of dispute resolutions were timely.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rowSpan="2" hMerge="1">
                  <a:txBody>
                    <a:bodyPr/>
                    <a:lstStyle/>
                    <a:p>
                      <a:endParaRPr lang="en-US"/>
                    </a:p>
                  </a:txBody>
                  <a:tcPr/>
                </a:tc>
                <a:tc rowSpan="2" hMerge="1">
                  <a:txBody>
                    <a:bodyPr/>
                    <a:lstStyle/>
                    <a:p>
                      <a:endParaRPr lang="en-US"/>
                    </a:p>
                  </a:txBody>
                  <a:tcPr/>
                </a:tc>
                <a:extLst>
                  <a:ext uri="{0D108BD9-81ED-4DB2-BD59-A6C34878D82A}">
                    <a16:rowId xmlns:a16="http://schemas.microsoft.com/office/drawing/2014/main" val="10000"/>
                  </a:ext>
                </a:extLst>
              </a:tr>
              <a:tr h="211319">
                <a:tc>
                  <a:txBody>
                    <a:bodyPr/>
                    <a:lstStyle/>
                    <a:p>
                      <a:pPr algn="ctr" fontAlgn="ctr"/>
                      <a:r>
                        <a:rPr lang="en-US" sz="800" b="0" i="0" u="none" strike="noStrike" dirty="0">
                          <a:solidFill>
                            <a:srgbClr val="000000"/>
                          </a:solidFill>
                          <a:effectLst/>
                          <a:latin typeface="Calibri" panose="020F0502020204030204" pitchFamily="34" charset="0"/>
                        </a:rPr>
                        <a:t>CALENDAR QUARTER REPORTED</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gridSpan="2">
                  <a:txBody>
                    <a:bodyPr/>
                    <a:lstStyle/>
                    <a:p>
                      <a:pPr algn="ctr" fontAlgn="ctr"/>
                      <a:r>
                        <a:rPr lang="en-US" sz="800" b="0" i="0" u="none" strike="noStrike" dirty="0">
                          <a:solidFill>
                            <a:srgbClr val="000000"/>
                          </a:solidFill>
                          <a:effectLst/>
                          <a:latin typeface="Calibri" panose="020F0502020204030204" pitchFamily="34" charset="0"/>
                        </a:rPr>
                        <a:t>Q4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hMerge="1">
                  <a:txBody>
                    <a:bodyPr/>
                    <a:lstStyle/>
                    <a:p>
                      <a:endParaRPr lang="en-US"/>
                    </a:p>
                  </a:txBody>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1"/>
                  </a:ext>
                </a:extLst>
              </a:tr>
              <a:tr h="354213">
                <a:tc>
                  <a:txBody>
                    <a:bodyPr/>
                    <a:lstStyle/>
                    <a:p>
                      <a:pPr algn="ctr" fontAlgn="ctr"/>
                      <a:r>
                        <a:rPr lang="en-US" sz="800" b="0" i="0" u="none" strike="noStrike">
                          <a:solidFill>
                            <a:srgbClr val="000000"/>
                          </a:solidFill>
                          <a:effectLst/>
                          <a:latin typeface="Calibri" panose="020F0502020204030204" pitchFamily="34" charset="0"/>
                        </a:rPr>
                        <a:t>Disputed Charge Sub-Type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800" b="0" i="0" u="none" strike="noStrike">
                          <a:solidFill>
                            <a:srgbClr val="000000"/>
                          </a:solidFill>
                          <a:effectLst/>
                          <a:latin typeface="Calibri" panose="020F0502020204030204" pitchFamily="34" charset="0"/>
                        </a:rPr>
                        <a:t>Submitted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800" b="0" i="0" u="none" strike="noStrike">
                          <a:solidFill>
                            <a:srgbClr val="000000"/>
                          </a:solidFill>
                          <a:effectLst/>
                          <a:latin typeface="Calibri" panose="020F0502020204030204" pitchFamily="34" charset="0"/>
                        </a:rPr>
                        <a:t>Resolved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800" b="0" i="0" u="none" strike="noStrike">
                          <a:solidFill>
                            <a:srgbClr val="000000"/>
                          </a:solidFill>
                          <a:effectLst/>
                          <a:latin typeface="Calibri" panose="020F0502020204030204" pitchFamily="34" charset="0"/>
                        </a:rPr>
                        <a:t>Denied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800" b="0" i="0" u="none" strike="noStrike">
                          <a:solidFill>
                            <a:srgbClr val="000000"/>
                          </a:solidFill>
                          <a:effectLst/>
                          <a:latin typeface="Calibri" panose="020F0502020204030204" pitchFamily="34" charset="0"/>
                        </a:rPr>
                        <a:t>Granted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800" b="0" i="0" u="none" strike="noStrike">
                          <a:solidFill>
                            <a:srgbClr val="000000"/>
                          </a:solidFill>
                          <a:effectLst/>
                          <a:latin typeface="Calibri" panose="020F0502020204030204" pitchFamily="34" charset="0"/>
                        </a:rPr>
                        <a:t>Granted with Exceptions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10002"/>
                  </a:ext>
                </a:extLst>
              </a:tr>
              <a:tr h="201257">
                <a:tc>
                  <a:txBody>
                    <a:bodyPr/>
                    <a:lstStyle/>
                    <a:p>
                      <a:pPr algn="ctr" fontAlgn="ctr"/>
                      <a:r>
                        <a:rPr lang="en-US" sz="800" b="0" i="0" u="none" strike="noStrike" dirty="0">
                          <a:solidFill>
                            <a:srgbClr val="000000"/>
                          </a:solidFill>
                          <a:effectLst/>
                          <a:latin typeface="Calibri" panose="020F0502020204030204" pitchFamily="34" charset="0"/>
                        </a:rPr>
                        <a:t>Ancillary Services-RTM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01257">
                <a:tc>
                  <a:txBody>
                    <a:bodyPr/>
                    <a:lstStyle/>
                    <a:p>
                      <a:pPr algn="ctr" fontAlgn="ctr"/>
                      <a:r>
                        <a:rPr lang="en-US" sz="800" b="0" i="0" u="none" strike="noStrike" dirty="0">
                          <a:solidFill>
                            <a:srgbClr val="000000"/>
                          </a:solidFill>
                          <a:effectLst/>
                          <a:latin typeface="Calibri" panose="020F0502020204030204" pitchFamily="34" charset="0"/>
                        </a:rPr>
                        <a:t>DA/RT Invoice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3978505"/>
                  </a:ext>
                </a:extLst>
              </a:tr>
              <a:tr h="201257">
                <a:tc>
                  <a:txBody>
                    <a:bodyPr/>
                    <a:lstStyle/>
                    <a:p>
                      <a:pPr algn="ctr" fontAlgn="ctr"/>
                      <a:r>
                        <a:rPr lang="en-US" sz="800" b="0" i="0" u="none" strike="noStrike" dirty="0">
                          <a:solidFill>
                            <a:srgbClr val="000000"/>
                          </a:solidFill>
                          <a:effectLst/>
                          <a:latin typeface="Calibri" panose="020F0502020204030204" pitchFamily="34" charset="0"/>
                        </a:rPr>
                        <a:t>Emergency Operations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01257">
                <a:tc>
                  <a:txBody>
                    <a:bodyPr/>
                    <a:lstStyle/>
                    <a:p>
                      <a:pPr algn="ctr" fontAlgn="ctr"/>
                      <a:r>
                        <a:rPr lang="en-US" sz="800" b="0" i="0" u="none" strike="noStrike" dirty="0">
                          <a:solidFill>
                            <a:srgbClr val="000000"/>
                          </a:solidFill>
                          <a:effectLst/>
                          <a:latin typeface="Calibri" panose="020F0502020204030204" pitchFamily="34" charset="0"/>
                        </a:rPr>
                        <a:t>Energy-DAM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01257">
                <a:tc>
                  <a:txBody>
                    <a:bodyPr/>
                    <a:lstStyle/>
                    <a:p>
                      <a:pPr algn="ctr" fontAlgn="ctr"/>
                      <a:r>
                        <a:rPr lang="en-US" sz="800" b="0" i="0" u="none" strike="noStrike" dirty="0">
                          <a:solidFill>
                            <a:srgbClr val="000000"/>
                          </a:solidFill>
                          <a:effectLst/>
                          <a:latin typeface="Calibri" panose="020F0502020204030204" pitchFamily="34" charset="0"/>
                        </a:rPr>
                        <a:t>Energy-RTM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28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01257">
                <a:tc>
                  <a:txBody>
                    <a:bodyPr/>
                    <a:lstStyle/>
                    <a:p>
                      <a:pPr algn="ctr" fontAlgn="ctr"/>
                      <a:r>
                        <a:rPr lang="en-US" sz="800" b="0" i="0" u="none" strike="noStrike" dirty="0">
                          <a:solidFill>
                            <a:srgbClr val="000000"/>
                          </a:solidFill>
                          <a:effectLst/>
                          <a:latin typeface="Calibri" panose="020F0502020204030204" pitchFamily="34" charset="0"/>
                        </a:rPr>
                        <a:t>Gene. Res. Base Pt. Deviation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201257">
                <a:tc>
                  <a:txBody>
                    <a:bodyPr/>
                    <a:lstStyle/>
                    <a:p>
                      <a:pPr algn="ctr" fontAlgn="ctr"/>
                      <a:r>
                        <a:rPr lang="en-US" sz="800" b="0" i="0" u="none" strike="noStrike" dirty="0">
                          <a:solidFill>
                            <a:srgbClr val="000000"/>
                          </a:solidFill>
                          <a:effectLst/>
                          <a:latin typeface="Calibri" panose="020F0502020204030204" pitchFamily="34" charset="0"/>
                        </a:rPr>
                        <a:t>Initial Invoice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2017986"/>
                  </a:ext>
                </a:extLst>
              </a:tr>
              <a:tr h="201257">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Calibri" panose="020F0502020204030204" pitchFamily="34" charset="0"/>
                        </a:rPr>
                        <a:t>Reliability Unit Commitment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85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76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74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8449597"/>
                  </a:ext>
                </a:extLst>
              </a:tr>
              <a:tr h="211319">
                <a:tc>
                  <a:txBody>
                    <a:bodyPr/>
                    <a:lstStyle/>
                    <a:p>
                      <a:pPr algn="ctr" fontAlgn="ctr"/>
                      <a:r>
                        <a:rPr lang="en-US" sz="800" b="0" i="0" u="none" strike="noStrike" dirty="0">
                          <a:solidFill>
                            <a:srgbClr val="000000"/>
                          </a:solidFill>
                          <a:effectLst/>
                          <a:latin typeface="Calibri" panose="020F0502020204030204" pitchFamily="34" charset="0"/>
                        </a:rPr>
                        <a:t>TOTAL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142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119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35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84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bl>
          </a:graphicData>
        </a:graphic>
      </p:graphicFrame>
      <p:sp>
        <p:nvSpPr>
          <p:cNvPr id="8" name="TextBox 7">
            <a:extLst>
              <a:ext uri="{FF2B5EF4-FFF2-40B4-BE49-F238E27FC236}">
                <a16:creationId xmlns:a16="http://schemas.microsoft.com/office/drawing/2014/main" id="{D7EF5C86-B1D2-49ED-864A-A6CA9E9C45C0}"/>
              </a:ext>
            </a:extLst>
          </p:cNvPr>
          <p:cNvSpPr txBox="1"/>
          <p:nvPr/>
        </p:nvSpPr>
        <p:spPr>
          <a:xfrm>
            <a:off x="380999" y="3810000"/>
            <a:ext cx="4876800" cy="707886"/>
          </a:xfrm>
          <a:prstGeom prst="rect">
            <a:avLst/>
          </a:prstGeom>
          <a:noFill/>
        </p:spPr>
        <p:txBody>
          <a:bodyPr wrap="square" rtlCol="0">
            <a:spAutoFit/>
          </a:bodyPr>
          <a:lstStyle/>
          <a:p>
            <a:r>
              <a:rPr lang="en-US" sz="800" dirty="0"/>
              <a:t>Submitted but not resolved disputes may be:</a:t>
            </a:r>
          </a:p>
          <a:p>
            <a:pPr marL="171450" indent="-171450">
              <a:buFont typeface="Arial" panose="020B0604020202020204" pitchFamily="34" charset="0"/>
              <a:buChar char="•"/>
            </a:pPr>
            <a:r>
              <a:rPr lang="en-US" sz="800" dirty="0"/>
              <a:t>Not started</a:t>
            </a:r>
          </a:p>
          <a:p>
            <a:pPr marL="171450" indent="-171450">
              <a:buFont typeface="Arial" panose="020B0604020202020204" pitchFamily="34" charset="0"/>
              <a:buChar char="•"/>
            </a:pPr>
            <a:r>
              <a:rPr lang="en-US" sz="800" dirty="0"/>
              <a:t>Open</a:t>
            </a:r>
          </a:p>
          <a:p>
            <a:pPr marL="171450" indent="-171450">
              <a:buFont typeface="Arial" panose="020B0604020202020204" pitchFamily="34" charset="0"/>
              <a:buChar char="•"/>
            </a:pPr>
            <a:r>
              <a:rPr lang="en-US" sz="800" dirty="0"/>
              <a:t>Rejected</a:t>
            </a:r>
          </a:p>
          <a:p>
            <a:pPr marL="171450" indent="-171450">
              <a:buFont typeface="Arial" panose="020B0604020202020204" pitchFamily="34" charset="0"/>
              <a:buChar char="•"/>
            </a:pPr>
            <a:r>
              <a:rPr lang="en-US" sz="800" dirty="0"/>
              <a:t>Withdrawn</a:t>
            </a:r>
          </a:p>
        </p:txBody>
      </p:sp>
    </p:spTree>
    <p:extLst>
      <p:ext uri="{BB962C8B-B14F-4D97-AF65-F5344CB8AC3E}">
        <p14:creationId xmlns:p14="http://schemas.microsoft.com/office/powerpoint/2010/main" val="2231758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8.2(2)(c)(iv) Other Settlement metrics</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4" name="TextBox 7">
            <a:extLst>
              <a:ext uri="{FF2B5EF4-FFF2-40B4-BE49-F238E27FC236}">
                <a16:creationId xmlns:a16="http://schemas.microsoft.com/office/drawing/2014/main" id="{738B510A-57D6-4EC7-9485-2DBDD80FD154}"/>
              </a:ext>
            </a:extLst>
          </p:cNvPr>
          <p:cNvSpPr txBox="1"/>
          <p:nvPr/>
        </p:nvSpPr>
        <p:spPr>
          <a:xfrm>
            <a:off x="6151047" y="3369748"/>
            <a:ext cx="2992953" cy="276999"/>
          </a:xfrm>
          <a:prstGeom prst="rect">
            <a:avLst/>
          </a:prstGeom>
          <a:noFill/>
        </p:spPr>
        <p:txBody>
          <a:bodyPr wrap="square" rtlCol="0">
            <a:spAutoFit/>
          </a:bodyPr>
          <a:lstStyle/>
          <a:p>
            <a:pPr algn="ctr"/>
            <a:r>
              <a:rPr lang="en-US" sz="1200" b="1" dirty="0"/>
              <a:t>Average percent change</a:t>
            </a:r>
          </a:p>
        </p:txBody>
      </p:sp>
      <p:sp>
        <p:nvSpPr>
          <p:cNvPr id="5" name="TextBox 6">
            <a:extLst>
              <a:ext uri="{FF2B5EF4-FFF2-40B4-BE49-F238E27FC236}">
                <a16:creationId xmlns:a16="http://schemas.microsoft.com/office/drawing/2014/main" id="{0CEEE17A-855C-4A39-978A-63919E23D4BB}"/>
              </a:ext>
            </a:extLst>
          </p:cNvPr>
          <p:cNvSpPr txBox="1"/>
          <p:nvPr/>
        </p:nvSpPr>
        <p:spPr>
          <a:xfrm>
            <a:off x="411480" y="3400525"/>
            <a:ext cx="3276600" cy="215444"/>
          </a:xfrm>
          <a:prstGeom prst="rect">
            <a:avLst/>
          </a:prstGeom>
          <a:noFill/>
        </p:spPr>
        <p:txBody>
          <a:bodyPr wrap="square" rtlCol="0">
            <a:spAutoFit/>
          </a:bodyPr>
          <a:lstStyle/>
          <a:p>
            <a:r>
              <a:rPr lang="en-US" sz="800" b="1" dirty="0"/>
              <a:t>NOTE: </a:t>
            </a:r>
            <a:r>
              <a:rPr lang="en-US" sz="800" dirty="0"/>
              <a:t>ERS Final settlement OD data is not represented in graph.</a:t>
            </a:r>
          </a:p>
        </p:txBody>
      </p:sp>
      <p:pic>
        <p:nvPicPr>
          <p:cNvPr id="10" name="Content Placeholder 5">
            <a:extLst>
              <a:ext uri="{FF2B5EF4-FFF2-40B4-BE49-F238E27FC236}">
                <a16:creationId xmlns:a16="http://schemas.microsoft.com/office/drawing/2014/main" id="{FFDB3205-502D-4235-8AA9-717625BE7367}"/>
              </a:ext>
            </a:extLst>
          </p:cNvPr>
          <p:cNvPicPr>
            <a:picLocks/>
          </p:cNvPicPr>
          <p:nvPr/>
        </p:nvPicPr>
        <p:blipFill>
          <a:blip r:embed="rId3" cstate="print"/>
          <a:stretch>
            <a:fillRect/>
          </a:stretch>
        </p:blipFill>
        <p:spPr>
          <a:xfrm>
            <a:off x="91440" y="822960"/>
            <a:ext cx="8961120" cy="2615184"/>
          </a:xfrm>
          <a:prstGeom prst="rect">
            <a:avLst/>
          </a:prstGeom>
        </p:spPr>
      </p:pic>
      <p:pic>
        <p:nvPicPr>
          <p:cNvPr id="14" name="Content Placeholder 6">
            <a:extLst>
              <a:ext uri="{FF2B5EF4-FFF2-40B4-BE49-F238E27FC236}">
                <a16:creationId xmlns:a16="http://schemas.microsoft.com/office/drawing/2014/main" id="{8519F4B3-0AAE-41E5-AC5F-2C476CF0D133}"/>
              </a:ext>
            </a:extLst>
          </p:cNvPr>
          <p:cNvPicPr>
            <a:picLocks/>
          </p:cNvPicPr>
          <p:nvPr/>
        </p:nvPicPr>
        <p:blipFill>
          <a:blip r:embed="rId4" cstate="print"/>
          <a:stretch>
            <a:fillRect/>
          </a:stretch>
        </p:blipFill>
        <p:spPr>
          <a:xfrm>
            <a:off x="6851995" y="3646747"/>
            <a:ext cx="1591056" cy="2798064"/>
          </a:xfrm>
          <a:prstGeom prst="rect">
            <a:avLst/>
          </a:prstGeom>
        </p:spPr>
      </p:pic>
    </p:spTree>
    <p:extLst>
      <p:ext uri="{BB962C8B-B14F-4D97-AF65-F5344CB8AC3E}">
        <p14:creationId xmlns:p14="http://schemas.microsoft.com/office/powerpoint/2010/main" val="559534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8.2(2)(c)(iv) Other Settlement metrics</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a:p>
        </p:txBody>
      </p:sp>
      <p:pic>
        <p:nvPicPr>
          <p:cNvPr id="4" name="Content Placeholder 3"/>
          <p:cNvPicPr>
            <a:picLocks noGrp="1"/>
          </p:cNvPicPr>
          <p:nvPr>
            <p:ph/>
          </p:nvPr>
        </p:nvPicPr>
        <p:blipFill>
          <a:blip r:embed="rId3" cstate="print"/>
          <a:stretch>
            <a:fillRect/>
          </a:stretch>
        </p:blipFill>
        <p:spPr>
          <a:xfrm>
            <a:off x="530352" y="804672"/>
            <a:ext cx="3730752" cy="2724912"/>
          </a:xfrm>
          <a:prstGeom prst="rect">
            <a:avLst/>
          </a:prstGeom>
        </p:spPr>
      </p:pic>
      <p:pic>
        <p:nvPicPr>
          <p:cNvPr id="5" name="Content Placeholder 4"/>
          <p:cNvPicPr>
            <a:picLocks noGrp="1"/>
          </p:cNvPicPr>
          <p:nvPr>
            <p:ph/>
          </p:nvPr>
        </p:nvPicPr>
        <p:blipFill>
          <a:blip r:embed="rId4" cstate="print"/>
          <a:stretch>
            <a:fillRect/>
          </a:stretch>
        </p:blipFill>
        <p:spPr>
          <a:xfrm>
            <a:off x="4882896" y="804672"/>
            <a:ext cx="3730752" cy="2724912"/>
          </a:xfrm>
          <a:prstGeom prst="rect">
            <a:avLst/>
          </a:prstGeom>
        </p:spPr>
      </p:pic>
      <p:pic>
        <p:nvPicPr>
          <p:cNvPr id="6" name="Content Placeholder 5"/>
          <p:cNvPicPr>
            <a:picLocks noGrp="1"/>
          </p:cNvPicPr>
          <p:nvPr>
            <p:ph/>
          </p:nvPr>
        </p:nvPicPr>
        <p:blipFill>
          <a:blip r:embed="rId5" cstate="print"/>
          <a:stretch>
            <a:fillRect/>
          </a:stretch>
        </p:blipFill>
        <p:spPr>
          <a:xfrm>
            <a:off x="530352" y="3566160"/>
            <a:ext cx="3730752" cy="2724912"/>
          </a:xfrm>
          <a:prstGeom prst="rect">
            <a:avLst/>
          </a:prstGeom>
        </p:spPr>
      </p:pic>
      <p:pic>
        <p:nvPicPr>
          <p:cNvPr id="7" name="Content Placeholder 6"/>
          <p:cNvPicPr>
            <a:picLocks noGrp="1"/>
          </p:cNvPicPr>
          <p:nvPr>
            <p:ph/>
          </p:nvPr>
        </p:nvPicPr>
        <p:blipFill>
          <a:blip r:embed="rId6" cstate="print"/>
          <a:stretch>
            <a:fillRect/>
          </a:stretch>
        </p:blipFill>
        <p:spPr>
          <a:xfrm>
            <a:off x="4882896" y="3566160"/>
            <a:ext cx="3730752" cy="2724912"/>
          </a:xfrm>
          <a:prstGeom prst="rect">
            <a:avLst/>
          </a:prstGeom>
        </p:spPr>
      </p:pic>
    </p:spTree>
    <p:extLst>
      <p:ext uri="{BB962C8B-B14F-4D97-AF65-F5344CB8AC3E}">
        <p14:creationId xmlns:p14="http://schemas.microsoft.com/office/powerpoint/2010/main" val="2389560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8.2(2)(c)(iv) Other Settlement metrics</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a:p>
        </p:txBody>
      </p:sp>
      <p:pic>
        <p:nvPicPr>
          <p:cNvPr id="4" name="Content Placeholder 3"/>
          <p:cNvPicPr>
            <a:picLocks noGrp="1"/>
          </p:cNvPicPr>
          <p:nvPr>
            <p:ph/>
          </p:nvPr>
        </p:nvPicPr>
        <p:blipFill>
          <a:blip r:embed="rId3" cstate="print"/>
          <a:stretch>
            <a:fillRect/>
          </a:stretch>
        </p:blipFill>
        <p:spPr>
          <a:xfrm>
            <a:off x="530352" y="804672"/>
            <a:ext cx="3730752" cy="2724912"/>
          </a:xfrm>
          <a:prstGeom prst="rect">
            <a:avLst/>
          </a:prstGeom>
        </p:spPr>
      </p:pic>
      <p:pic>
        <p:nvPicPr>
          <p:cNvPr id="5" name="Content Placeholder 4"/>
          <p:cNvPicPr>
            <a:picLocks noGrp="1"/>
          </p:cNvPicPr>
          <p:nvPr>
            <p:ph/>
          </p:nvPr>
        </p:nvPicPr>
        <p:blipFill>
          <a:blip r:embed="rId4" cstate="print"/>
          <a:stretch>
            <a:fillRect/>
          </a:stretch>
        </p:blipFill>
        <p:spPr>
          <a:xfrm>
            <a:off x="4882896" y="804672"/>
            <a:ext cx="3730752" cy="2724912"/>
          </a:xfrm>
          <a:prstGeom prst="rect">
            <a:avLst/>
          </a:prstGeom>
        </p:spPr>
      </p:pic>
      <p:pic>
        <p:nvPicPr>
          <p:cNvPr id="6" name="Content Placeholder 5"/>
          <p:cNvPicPr>
            <a:picLocks noGrp="1"/>
          </p:cNvPicPr>
          <p:nvPr>
            <p:ph/>
          </p:nvPr>
        </p:nvPicPr>
        <p:blipFill>
          <a:blip r:embed="rId5" cstate="print"/>
          <a:stretch>
            <a:fillRect/>
          </a:stretch>
        </p:blipFill>
        <p:spPr>
          <a:xfrm>
            <a:off x="530352" y="3566160"/>
            <a:ext cx="3730752" cy="2724912"/>
          </a:xfrm>
          <a:prstGeom prst="rect">
            <a:avLst/>
          </a:prstGeom>
        </p:spPr>
      </p:pic>
      <p:pic>
        <p:nvPicPr>
          <p:cNvPr id="7" name="Content Placeholder 6"/>
          <p:cNvPicPr>
            <a:picLocks noGrp="1"/>
          </p:cNvPicPr>
          <p:nvPr>
            <p:ph/>
          </p:nvPr>
        </p:nvPicPr>
        <p:blipFill>
          <a:blip r:embed="rId6" cstate="print"/>
          <a:stretch>
            <a:fillRect/>
          </a:stretch>
        </p:blipFill>
        <p:spPr>
          <a:xfrm>
            <a:off x="4882896" y="3566160"/>
            <a:ext cx="3730752" cy="2724912"/>
          </a:xfrm>
          <a:prstGeom prst="rect">
            <a:avLst/>
          </a:prstGeom>
        </p:spPr>
      </p:pic>
    </p:spTree>
    <p:extLst>
      <p:ext uri="{BB962C8B-B14F-4D97-AF65-F5344CB8AC3E}">
        <p14:creationId xmlns:p14="http://schemas.microsoft.com/office/powerpoint/2010/main" val="3471793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8.2(2)(c)(v) Availability of ESIID consumption data</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pic>
        <p:nvPicPr>
          <p:cNvPr id="5" name="Picture 4" descr="Graphical user interface, text, application&#10;&#10;Description automatically generated">
            <a:extLst>
              <a:ext uri="{FF2B5EF4-FFF2-40B4-BE49-F238E27FC236}">
                <a16:creationId xmlns:a16="http://schemas.microsoft.com/office/drawing/2014/main" id="{EE157923-BD7B-4EA2-B0CA-EA8175B6F6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5256" y="758952"/>
            <a:ext cx="7370347" cy="5349240"/>
          </a:xfrm>
          <a:prstGeom prst="rect">
            <a:avLst/>
          </a:prstGeom>
        </p:spPr>
      </p:pic>
    </p:spTree>
    <p:extLst>
      <p:ext uri="{BB962C8B-B14F-4D97-AF65-F5344CB8AC3E}">
        <p14:creationId xmlns:p14="http://schemas.microsoft.com/office/powerpoint/2010/main" val="937234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8.2(2)(c)(v) Availability of ESIID consumption data</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pic>
        <p:nvPicPr>
          <p:cNvPr id="5" name="Picture 4" descr="Text&#10;&#10;Description automatically generated with medium confidence">
            <a:extLst>
              <a:ext uri="{FF2B5EF4-FFF2-40B4-BE49-F238E27FC236}">
                <a16:creationId xmlns:a16="http://schemas.microsoft.com/office/drawing/2014/main" id="{490505E1-73F2-4738-9BCD-BFFA34AD47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6112" y="758952"/>
            <a:ext cx="7375571" cy="5367528"/>
          </a:xfrm>
          <a:prstGeom prst="rect">
            <a:avLst/>
          </a:prstGeom>
        </p:spPr>
      </p:pic>
    </p:spTree>
    <p:extLst>
      <p:ext uri="{BB962C8B-B14F-4D97-AF65-F5344CB8AC3E}">
        <p14:creationId xmlns:p14="http://schemas.microsoft.com/office/powerpoint/2010/main" val="9127343"/>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c34af464-7aa1-4edd-9be4-83dffc1cb926"/>
    <ds:schemaRef ds:uri="http://purl.org/dc/terms/"/>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73B813C5-B896-4665-8CDA-23C23DD459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1529</TotalTime>
  <Words>1884</Words>
  <Application>Microsoft Office PowerPoint</Application>
  <PresentationFormat>On-screen Show (4:3)</PresentationFormat>
  <Paragraphs>888</Paragraphs>
  <Slides>12</Slides>
  <Notes>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Arial</vt:lpstr>
      <vt:lpstr>Calibri</vt:lpstr>
      <vt:lpstr>times</vt:lpstr>
      <vt:lpstr>Times New Roman</vt:lpstr>
      <vt:lpstr>1_Custom Design</vt:lpstr>
      <vt:lpstr>Office Theme</vt:lpstr>
      <vt:lpstr>PowerPoint Presentation</vt:lpstr>
      <vt:lpstr>8.2(2)(c)(i) Track number of price changes</vt:lpstr>
      <vt:lpstr>8.2(2)(c)(iv) Track number of resettlements due to non-price errors</vt:lpstr>
      <vt:lpstr>8.2(2)(c)(ii) Track number and types of disputes submitted 8.2(2)(c)(iii) Compliance with timeliness of response to disputes </vt:lpstr>
      <vt:lpstr>8.2(2)(c)(iv) Other Settlement metrics</vt:lpstr>
      <vt:lpstr>8.2(2)(c)(iv) Other Settlement metrics</vt:lpstr>
      <vt:lpstr>8.2(2)(c)(iv) Other Settlement metrics</vt:lpstr>
      <vt:lpstr>8.2(2)(c)(v) Availability of ESIID consumption data</vt:lpstr>
      <vt:lpstr>8.2(2)(c)(v) Availability of ESIID consumption data</vt:lpstr>
      <vt:lpstr>8.2(2)(g) Net Allocation to Load - Totals and $/MWh </vt:lpstr>
      <vt:lpstr>8.2(2)(g) Net Allocation to Load - Totals and $/MWh </vt:lpstr>
      <vt:lpstr>26.2 Securitization Default Charge 27.3 Securitization Uplift Charge</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Clifton, Suzy</cp:lastModifiedBy>
  <cp:revision>126</cp:revision>
  <cp:lastPrinted>2016-01-21T20:53:15Z</cp:lastPrinted>
  <dcterms:created xsi:type="dcterms:W3CDTF">2016-01-21T15:20:31Z</dcterms:created>
  <dcterms:modified xsi:type="dcterms:W3CDTF">2023-01-25T22:07:47Z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ies>
</file>