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6"/>
  </p:notesMasterIdLst>
  <p:handoutMasterIdLst>
    <p:handoutMasterId r:id="rId27"/>
  </p:handoutMasterIdLst>
  <p:sldIdLst>
    <p:sldId id="260" r:id="rId6"/>
    <p:sldId id="796" r:id="rId7"/>
    <p:sldId id="780" r:id="rId8"/>
    <p:sldId id="677" r:id="rId9"/>
    <p:sldId id="805" r:id="rId10"/>
    <p:sldId id="781" r:id="rId11"/>
    <p:sldId id="806" r:id="rId12"/>
    <p:sldId id="809" r:id="rId13"/>
    <p:sldId id="810" r:id="rId14"/>
    <p:sldId id="790" r:id="rId15"/>
    <p:sldId id="799" r:id="rId16"/>
    <p:sldId id="791" r:id="rId17"/>
    <p:sldId id="800" r:id="rId18"/>
    <p:sldId id="792" r:id="rId19"/>
    <p:sldId id="801" r:id="rId20"/>
    <p:sldId id="793" r:id="rId21"/>
    <p:sldId id="802" r:id="rId22"/>
    <p:sldId id="794" r:id="rId23"/>
    <p:sldId id="803" r:id="rId24"/>
    <p:sldId id="811"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DCDF"/>
    <a:srgbClr val="1339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276" autoAdjust="0"/>
    <p:restoredTop sz="91154"/>
  </p:normalViewPr>
  <p:slideViewPr>
    <p:cSldViewPr showGuides="1">
      <p:cViewPr varScale="1">
        <p:scale>
          <a:sx n="72" d="100"/>
          <a:sy n="72" d="100"/>
        </p:scale>
        <p:origin x="893" y="5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_rels/data3.xml.rels><?xml version="1.0" encoding="UTF-8" standalone="yes"?>
<Relationships xmlns="http://schemas.openxmlformats.org/package/2006/relationships"><Relationship Id="rId2" Type="http://schemas.openxmlformats.org/officeDocument/2006/relationships/image" Target="../media/image6.svg"/><Relationship Id="rId1" Type="http://schemas.openxmlformats.org/officeDocument/2006/relationships/image" Target="../media/image5.png"/></Relationships>
</file>

<file path=ppt/diagrams/_rels/drawing3.xml.rels><?xml version="1.0" encoding="UTF-8" standalone="yes"?>
<Relationships xmlns="http://schemas.openxmlformats.org/package/2006/relationships"><Relationship Id="rId2" Type="http://schemas.openxmlformats.org/officeDocument/2006/relationships/image" Target="../media/image6.svg"/><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36BC78-CB1F-4C2C-8386-677343897A32}"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US"/>
        </a:p>
      </dgm:t>
    </dgm:pt>
    <dgm:pt modelId="{00A5FC2A-BA35-4ED5-A2AA-53F8466DC778}">
      <dgm:prSet phldrT="[Text]"/>
      <dgm:spPr/>
      <dgm:t>
        <a:bodyPr/>
        <a:lstStyle/>
        <a:p>
          <a:r>
            <a:rPr lang="en-US" b="1" dirty="0">
              <a:solidFill>
                <a:schemeClr val="tx2"/>
              </a:solidFill>
            </a:rPr>
            <a:t>ISO New England</a:t>
          </a:r>
        </a:p>
      </dgm:t>
    </dgm:pt>
    <dgm:pt modelId="{9DE69EA0-9D98-44A8-8C3A-C11A051D3098}" type="parTrans" cxnId="{3AEEF22F-3195-49B5-BF87-62FA0A604881}">
      <dgm:prSet/>
      <dgm:spPr/>
      <dgm:t>
        <a:bodyPr/>
        <a:lstStyle/>
        <a:p>
          <a:endParaRPr lang="en-US">
            <a:solidFill>
              <a:schemeClr val="tx2"/>
            </a:solidFill>
          </a:endParaRPr>
        </a:p>
      </dgm:t>
    </dgm:pt>
    <dgm:pt modelId="{21665F75-E624-4124-AFB9-569459CF3D96}" type="sibTrans" cxnId="{3AEEF22F-3195-49B5-BF87-62FA0A604881}">
      <dgm:prSet/>
      <dgm:spPr/>
      <dgm:t>
        <a:bodyPr/>
        <a:lstStyle/>
        <a:p>
          <a:endParaRPr lang="en-US">
            <a:solidFill>
              <a:schemeClr val="tx2"/>
            </a:solidFill>
          </a:endParaRPr>
        </a:p>
      </dgm:t>
    </dgm:pt>
    <dgm:pt modelId="{3DA2CDB9-D337-44F4-8B18-6E5CBDD74FE6}">
      <dgm:prSet phldrT="[Text]"/>
      <dgm:spPr/>
      <dgm:t>
        <a:bodyPr/>
        <a:lstStyle/>
        <a:p>
          <a:r>
            <a:rPr lang="en-US" b="1" dirty="0">
              <a:solidFill>
                <a:schemeClr val="tx2"/>
              </a:solidFill>
            </a:rPr>
            <a:t>New York ISO</a:t>
          </a:r>
        </a:p>
      </dgm:t>
    </dgm:pt>
    <dgm:pt modelId="{462CDF0E-374E-4926-91CB-09252F4135F6}" type="parTrans" cxnId="{51CC28DF-2D77-4684-8088-6C57D1A84626}">
      <dgm:prSet/>
      <dgm:spPr/>
      <dgm:t>
        <a:bodyPr/>
        <a:lstStyle/>
        <a:p>
          <a:endParaRPr lang="en-US">
            <a:solidFill>
              <a:schemeClr val="tx2"/>
            </a:solidFill>
          </a:endParaRPr>
        </a:p>
      </dgm:t>
    </dgm:pt>
    <dgm:pt modelId="{FE710E6A-E868-4CDF-8077-BD731A264F22}" type="sibTrans" cxnId="{51CC28DF-2D77-4684-8088-6C57D1A84626}">
      <dgm:prSet/>
      <dgm:spPr/>
      <dgm:t>
        <a:bodyPr/>
        <a:lstStyle/>
        <a:p>
          <a:endParaRPr lang="en-US">
            <a:solidFill>
              <a:schemeClr val="tx2"/>
            </a:solidFill>
          </a:endParaRPr>
        </a:p>
      </dgm:t>
    </dgm:pt>
    <dgm:pt modelId="{43815CC0-C6A5-4DC2-829B-EFC80212B0CC}">
      <dgm:prSet phldrT="[Text]"/>
      <dgm:spPr/>
      <dgm:t>
        <a:bodyPr/>
        <a:lstStyle/>
        <a:p>
          <a:r>
            <a:rPr lang="en-US" b="1" dirty="0">
              <a:solidFill>
                <a:schemeClr val="tx2"/>
              </a:solidFill>
            </a:rPr>
            <a:t>MISO – Midwest System Operator</a:t>
          </a:r>
        </a:p>
      </dgm:t>
    </dgm:pt>
    <dgm:pt modelId="{C167840C-A6AA-4D11-B7A7-AE2D3E55EBD8}" type="parTrans" cxnId="{F99F6E35-719F-488D-8E2A-47656B273259}">
      <dgm:prSet/>
      <dgm:spPr/>
      <dgm:t>
        <a:bodyPr/>
        <a:lstStyle/>
        <a:p>
          <a:endParaRPr lang="en-US">
            <a:solidFill>
              <a:schemeClr val="tx2"/>
            </a:solidFill>
          </a:endParaRPr>
        </a:p>
      </dgm:t>
    </dgm:pt>
    <dgm:pt modelId="{ECD153AA-E1C6-43BF-9C3E-A72D7F66081D}" type="sibTrans" cxnId="{F99F6E35-719F-488D-8E2A-47656B273259}">
      <dgm:prSet/>
      <dgm:spPr/>
      <dgm:t>
        <a:bodyPr/>
        <a:lstStyle/>
        <a:p>
          <a:endParaRPr lang="en-US">
            <a:solidFill>
              <a:schemeClr val="tx2"/>
            </a:solidFill>
          </a:endParaRPr>
        </a:p>
      </dgm:t>
    </dgm:pt>
    <dgm:pt modelId="{BED6A09A-CDC5-423D-8314-1A9737B82EA2}">
      <dgm:prSet phldrT="[Text]"/>
      <dgm:spPr/>
      <dgm:t>
        <a:bodyPr/>
        <a:lstStyle/>
        <a:p>
          <a:endParaRPr lang="en-US" dirty="0">
            <a:solidFill>
              <a:schemeClr val="tx2"/>
            </a:solidFill>
          </a:endParaRPr>
        </a:p>
      </dgm:t>
    </dgm:pt>
    <dgm:pt modelId="{9177BEAF-6439-4CB5-A0CD-94A3198EECCC}" type="parTrans" cxnId="{9CC10EB3-546C-4AE3-BFCE-6C92E9056D3D}">
      <dgm:prSet/>
      <dgm:spPr/>
      <dgm:t>
        <a:bodyPr/>
        <a:lstStyle/>
        <a:p>
          <a:endParaRPr lang="en-US">
            <a:solidFill>
              <a:schemeClr val="tx2"/>
            </a:solidFill>
          </a:endParaRPr>
        </a:p>
      </dgm:t>
    </dgm:pt>
    <dgm:pt modelId="{0F61F912-CAE3-43CA-92B2-4A2A27C334EC}" type="sibTrans" cxnId="{9CC10EB3-546C-4AE3-BFCE-6C92E9056D3D}">
      <dgm:prSet/>
      <dgm:spPr/>
      <dgm:t>
        <a:bodyPr/>
        <a:lstStyle/>
        <a:p>
          <a:endParaRPr lang="en-US">
            <a:solidFill>
              <a:schemeClr val="tx2"/>
            </a:solidFill>
          </a:endParaRPr>
        </a:p>
      </dgm:t>
    </dgm:pt>
    <dgm:pt modelId="{D1ED72AA-9FE4-4CAF-AF43-10C08DF1121D}">
      <dgm:prSet phldrT="[Text]"/>
      <dgm:spPr/>
      <dgm:t>
        <a:bodyPr/>
        <a:lstStyle/>
        <a:p>
          <a:endParaRPr lang="en-US" dirty="0">
            <a:solidFill>
              <a:schemeClr val="tx2"/>
            </a:solidFill>
          </a:endParaRPr>
        </a:p>
      </dgm:t>
    </dgm:pt>
    <dgm:pt modelId="{D993C7C2-74F0-46DE-A284-4764A94048D5}" type="parTrans" cxnId="{835D4969-6B1B-450C-B280-78E358F7BE16}">
      <dgm:prSet/>
      <dgm:spPr/>
      <dgm:t>
        <a:bodyPr/>
        <a:lstStyle/>
        <a:p>
          <a:endParaRPr lang="en-US">
            <a:solidFill>
              <a:schemeClr val="tx2"/>
            </a:solidFill>
          </a:endParaRPr>
        </a:p>
      </dgm:t>
    </dgm:pt>
    <dgm:pt modelId="{13714707-84D3-43C0-AAF5-F4F5D6A7E78E}" type="sibTrans" cxnId="{835D4969-6B1B-450C-B280-78E358F7BE16}">
      <dgm:prSet/>
      <dgm:spPr/>
      <dgm:t>
        <a:bodyPr/>
        <a:lstStyle/>
        <a:p>
          <a:endParaRPr lang="en-US">
            <a:solidFill>
              <a:schemeClr val="tx2"/>
            </a:solidFill>
          </a:endParaRPr>
        </a:p>
      </dgm:t>
    </dgm:pt>
    <dgm:pt modelId="{94AB9103-F46D-E94D-9A14-043BF9FCB8C4}">
      <dgm:prSet/>
      <dgm:spPr/>
      <dgm:t>
        <a:bodyPr/>
        <a:lstStyle/>
        <a:p>
          <a:r>
            <a:rPr lang="en-US" b="1" dirty="0">
              <a:solidFill>
                <a:schemeClr val="tx2"/>
              </a:solidFill>
            </a:rPr>
            <a:t>PJM</a:t>
          </a:r>
        </a:p>
      </dgm:t>
    </dgm:pt>
    <dgm:pt modelId="{40F12233-365B-AF46-83F8-32A3DB7E3F60}" type="parTrans" cxnId="{1002D17E-23EF-9D45-A3A9-A6FAADF4ADB8}">
      <dgm:prSet/>
      <dgm:spPr/>
      <dgm:t>
        <a:bodyPr/>
        <a:lstStyle/>
        <a:p>
          <a:endParaRPr lang="en-US"/>
        </a:p>
      </dgm:t>
    </dgm:pt>
    <dgm:pt modelId="{DDE48F3A-7868-4144-ACC4-719DC42E99EE}" type="sibTrans" cxnId="{1002D17E-23EF-9D45-A3A9-A6FAADF4ADB8}">
      <dgm:prSet/>
      <dgm:spPr/>
      <dgm:t>
        <a:bodyPr/>
        <a:lstStyle/>
        <a:p>
          <a:endParaRPr lang="en-US"/>
        </a:p>
      </dgm:t>
    </dgm:pt>
    <dgm:pt modelId="{8182EEE8-83C4-3645-BA86-5CA49C221325}">
      <dgm:prSet/>
      <dgm:spPr/>
      <dgm:t>
        <a:bodyPr/>
        <a:lstStyle/>
        <a:p>
          <a:r>
            <a:rPr lang="en-US" b="1" dirty="0">
              <a:solidFill>
                <a:schemeClr val="tx2"/>
              </a:solidFill>
            </a:rPr>
            <a:t>Southwest Power Pool (in progress)</a:t>
          </a:r>
        </a:p>
      </dgm:t>
    </dgm:pt>
    <dgm:pt modelId="{441BA975-CB3C-4440-8E2C-E4BD2BECFCCC}" type="parTrans" cxnId="{E4DA51E1-D84F-AE43-98AC-E0AAEDC85119}">
      <dgm:prSet/>
      <dgm:spPr/>
      <dgm:t>
        <a:bodyPr/>
        <a:lstStyle/>
        <a:p>
          <a:endParaRPr lang="en-US"/>
        </a:p>
      </dgm:t>
    </dgm:pt>
    <dgm:pt modelId="{4B9A3055-3D46-5A43-B448-78E07D934DE3}" type="sibTrans" cxnId="{E4DA51E1-D84F-AE43-98AC-E0AAEDC85119}">
      <dgm:prSet/>
      <dgm:spPr/>
      <dgm:t>
        <a:bodyPr/>
        <a:lstStyle/>
        <a:p>
          <a:endParaRPr lang="en-US"/>
        </a:p>
      </dgm:t>
    </dgm:pt>
    <dgm:pt modelId="{9BDCDE12-1BC7-4C29-81B2-106FFFA6F99E}" type="pres">
      <dgm:prSet presAssocID="{BF36BC78-CB1F-4C2C-8386-677343897A32}" presName="linear" presStyleCnt="0">
        <dgm:presLayoutVars>
          <dgm:dir/>
          <dgm:animLvl val="lvl"/>
          <dgm:resizeHandles val="exact"/>
        </dgm:presLayoutVars>
      </dgm:prSet>
      <dgm:spPr/>
    </dgm:pt>
    <dgm:pt modelId="{A11F8B20-006F-AE4B-8863-00F51370C463}" type="pres">
      <dgm:prSet presAssocID="{43815CC0-C6A5-4DC2-829B-EFC80212B0CC}" presName="parentLin" presStyleCnt="0"/>
      <dgm:spPr/>
    </dgm:pt>
    <dgm:pt modelId="{BE472C9B-237C-4741-BC58-E2DE9A077B7D}" type="pres">
      <dgm:prSet presAssocID="{43815CC0-C6A5-4DC2-829B-EFC80212B0CC}" presName="parentLeftMargin" presStyleLbl="node1" presStyleIdx="0" presStyleCnt="5"/>
      <dgm:spPr/>
    </dgm:pt>
    <dgm:pt modelId="{313100B4-3B61-1249-B607-CEB30B6F5DB4}" type="pres">
      <dgm:prSet presAssocID="{43815CC0-C6A5-4DC2-829B-EFC80212B0CC}" presName="parentText" presStyleLbl="node1" presStyleIdx="0" presStyleCnt="5">
        <dgm:presLayoutVars>
          <dgm:chMax val="0"/>
          <dgm:bulletEnabled val="1"/>
        </dgm:presLayoutVars>
      </dgm:prSet>
      <dgm:spPr/>
    </dgm:pt>
    <dgm:pt modelId="{D1E60DAB-5DDF-324A-8A76-3AFDA39D4CA0}" type="pres">
      <dgm:prSet presAssocID="{43815CC0-C6A5-4DC2-829B-EFC80212B0CC}" presName="negativeSpace" presStyleCnt="0"/>
      <dgm:spPr/>
    </dgm:pt>
    <dgm:pt modelId="{450461D7-033D-B147-A502-26C25499A7B5}" type="pres">
      <dgm:prSet presAssocID="{43815CC0-C6A5-4DC2-829B-EFC80212B0CC}" presName="childText" presStyleLbl="conFgAcc1" presStyleIdx="0" presStyleCnt="5">
        <dgm:presLayoutVars>
          <dgm:bulletEnabled val="1"/>
        </dgm:presLayoutVars>
      </dgm:prSet>
      <dgm:spPr/>
    </dgm:pt>
    <dgm:pt modelId="{EA00C6BB-85D4-984A-96BE-8C8D657BBB38}" type="pres">
      <dgm:prSet presAssocID="{ECD153AA-E1C6-43BF-9C3E-A72D7F66081D}" presName="spaceBetweenRectangles" presStyleCnt="0"/>
      <dgm:spPr/>
    </dgm:pt>
    <dgm:pt modelId="{7E3A6BCA-FF7C-4C41-8A8E-A2FC7D3C3B7B}" type="pres">
      <dgm:prSet presAssocID="{00A5FC2A-BA35-4ED5-A2AA-53F8466DC778}" presName="parentLin" presStyleCnt="0"/>
      <dgm:spPr/>
    </dgm:pt>
    <dgm:pt modelId="{A262C224-538F-46C8-96ED-4CAB41E35F79}" type="pres">
      <dgm:prSet presAssocID="{00A5FC2A-BA35-4ED5-A2AA-53F8466DC778}" presName="parentLeftMargin" presStyleLbl="node1" presStyleIdx="0" presStyleCnt="5"/>
      <dgm:spPr/>
    </dgm:pt>
    <dgm:pt modelId="{5B05BA6D-5B9E-4E3E-BB46-F3460A242DC3}" type="pres">
      <dgm:prSet presAssocID="{00A5FC2A-BA35-4ED5-A2AA-53F8466DC778}" presName="parentText" presStyleLbl="node1" presStyleIdx="1" presStyleCnt="5">
        <dgm:presLayoutVars>
          <dgm:chMax val="0"/>
          <dgm:bulletEnabled val="1"/>
        </dgm:presLayoutVars>
      </dgm:prSet>
      <dgm:spPr/>
    </dgm:pt>
    <dgm:pt modelId="{F365520E-4B71-4F45-9A8B-DF5B7F823ADD}" type="pres">
      <dgm:prSet presAssocID="{00A5FC2A-BA35-4ED5-A2AA-53F8466DC778}" presName="negativeSpace" presStyleCnt="0"/>
      <dgm:spPr/>
    </dgm:pt>
    <dgm:pt modelId="{37AF8810-537B-424E-A9B6-9BB213F46132}" type="pres">
      <dgm:prSet presAssocID="{00A5FC2A-BA35-4ED5-A2AA-53F8466DC778}" presName="childText" presStyleLbl="conFgAcc1" presStyleIdx="1" presStyleCnt="5">
        <dgm:presLayoutVars>
          <dgm:bulletEnabled val="1"/>
        </dgm:presLayoutVars>
      </dgm:prSet>
      <dgm:spPr/>
    </dgm:pt>
    <dgm:pt modelId="{C225E5CD-D3D7-4825-AA18-63CD48ED9AF3}" type="pres">
      <dgm:prSet presAssocID="{21665F75-E624-4124-AFB9-569459CF3D96}" presName="spaceBetweenRectangles" presStyleCnt="0"/>
      <dgm:spPr/>
    </dgm:pt>
    <dgm:pt modelId="{BE56A9A4-9C84-43DA-B894-DB22B772322D}" type="pres">
      <dgm:prSet presAssocID="{3DA2CDB9-D337-44F4-8B18-6E5CBDD74FE6}" presName="parentLin" presStyleCnt="0"/>
      <dgm:spPr/>
    </dgm:pt>
    <dgm:pt modelId="{0117B517-0FA6-48A1-9197-A73708594F87}" type="pres">
      <dgm:prSet presAssocID="{3DA2CDB9-D337-44F4-8B18-6E5CBDD74FE6}" presName="parentLeftMargin" presStyleLbl="node1" presStyleIdx="1" presStyleCnt="5"/>
      <dgm:spPr/>
    </dgm:pt>
    <dgm:pt modelId="{10511422-FAFB-4E24-8847-AEBCB672FC24}" type="pres">
      <dgm:prSet presAssocID="{3DA2CDB9-D337-44F4-8B18-6E5CBDD74FE6}" presName="parentText" presStyleLbl="node1" presStyleIdx="2" presStyleCnt="5">
        <dgm:presLayoutVars>
          <dgm:chMax val="0"/>
          <dgm:bulletEnabled val="1"/>
        </dgm:presLayoutVars>
      </dgm:prSet>
      <dgm:spPr/>
    </dgm:pt>
    <dgm:pt modelId="{060A8E72-3784-4885-8B1E-CBEE34FAB05B}" type="pres">
      <dgm:prSet presAssocID="{3DA2CDB9-D337-44F4-8B18-6E5CBDD74FE6}" presName="negativeSpace" presStyleCnt="0"/>
      <dgm:spPr/>
    </dgm:pt>
    <dgm:pt modelId="{EED2D2B4-DFEC-4D1B-AFA4-787868695FD2}" type="pres">
      <dgm:prSet presAssocID="{3DA2CDB9-D337-44F4-8B18-6E5CBDD74FE6}" presName="childText" presStyleLbl="conFgAcc1" presStyleIdx="2" presStyleCnt="5">
        <dgm:presLayoutVars>
          <dgm:bulletEnabled val="1"/>
        </dgm:presLayoutVars>
      </dgm:prSet>
      <dgm:spPr/>
    </dgm:pt>
    <dgm:pt modelId="{CBD669B9-6929-4785-BEF4-D6DA52409F9A}" type="pres">
      <dgm:prSet presAssocID="{FE710E6A-E868-4CDF-8077-BD731A264F22}" presName="spaceBetweenRectangles" presStyleCnt="0"/>
      <dgm:spPr/>
    </dgm:pt>
    <dgm:pt modelId="{B51B6143-7FBE-CD4D-97C0-2FC1C0483E7B}" type="pres">
      <dgm:prSet presAssocID="{94AB9103-F46D-E94D-9A14-043BF9FCB8C4}" presName="parentLin" presStyleCnt="0"/>
      <dgm:spPr/>
    </dgm:pt>
    <dgm:pt modelId="{CB3C8EA8-274A-2445-BEBB-09A9D2CFD1DF}" type="pres">
      <dgm:prSet presAssocID="{94AB9103-F46D-E94D-9A14-043BF9FCB8C4}" presName="parentLeftMargin" presStyleLbl="node1" presStyleIdx="2" presStyleCnt="5"/>
      <dgm:spPr/>
    </dgm:pt>
    <dgm:pt modelId="{AA67B1EF-A613-4E4C-BFAE-44E7538DBA23}" type="pres">
      <dgm:prSet presAssocID="{94AB9103-F46D-E94D-9A14-043BF9FCB8C4}" presName="parentText" presStyleLbl="node1" presStyleIdx="3" presStyleCnt="5">
        <dgm:presLayoutVars>
          <dgm:chMax val="0"/>
          <dgm:bulletEnabled val="1"/>
        </dgm:presLayoutVars>
      </dgm:prSet>
      <dgm:spPr/>
    </dgm:pt>
    <dgm:pt modelId="{9E024273-994D-4943-B47C-5AF7FBF5ABC2}" type="pres">
      <dgm:prSet presAssocID="{94AB9103-F46D-E94D-9A14-043BF9FCB8C4}" presName="negativeSpace" presStyleCnt="0"/>
      <dgm:spPr/>
    </dgm:pt>
    <dgm:pt modelId="{ED47D2C7-EFC9-7C40-8B54-A1B3D3F0F233}" type="pres">
      <dgm:prSet presAssocID="{94AB9103-F46D-E94D-9A14-043BF9FCB8C4}" presName="childText" presStyleLbl="conFgAcc1" presStyleIdx="3" presStyleCnt="5">
        <dgm:presLayoutVars>
          <dgm:bulletEnabled val="1"/>
        </dgm:presLayoutVars>
      </dgm:prSet>
      <dgm:spPr/>
    </dgm:pt>
    <dgm:pt modelId="{5556FABC-CB08-804D-A61B-3751356CE9EA}" type="pres">
      <dgm:prSet presAssocID="{DDE48F3A-7868-4144-ACC4-719DC42E99EE}" presName="spaceBetweenRectangles" presStyleCnt="0"/>
      <dgm:spPr/>
    </dgm:pt>
    <dgm:pt modelId="{49BB3A52-29CD-AF40-823B-B742EDBD516A}" type="pres">
      <dgm:prSet presAssocID="{8182EEE8-83C4-3645-BA86-5CA49C221325}" presName="parentLin" presStyleCnt="0"/>
      <dgm:spPr/>
    </dgm:pt>
    <dgm:pt modelId="{FACCDBAF-D03A-704C-A170-43CCA25EFB68}" type="pres">
      <dgm:prSet presAssocID="{8182EEE8-83C4-3645-BA86-5CA49C221325}" presName="parentLeftMargin" presStyleLbl="node1" presStyleIdx="3" presStyleCnt="5"/>
      <dgm:spPr/>
    </dgm:pt>
    <dgm:pt modelId="{F9305CA0-85BB-FD40-B1B8-2A332E250E71}" type="pres">
      <dgm:prSet presAssocID="{8182EEE8-83C4-3645-BA86-5CA49C221325}" presName="parentText" presStyleLbl="node1" presStyleIdx="4" presStyleCnt="5" custScaleX="115958">
        <dgm:presLayoutVars>
          <dgm:chMax val="0"/>
          <dgm:bulletEnabled val="1"/>
        </dgm:presLayoutVars>
      </dgm:prSet>
      <dgm:spPr/>
    </dgm:pt>
    <dgm:pt modelId="{A0BA63D2-EC6C-4B4D-A03B-5E46A9159EE4}" type="pres">
      <dgm:prSet presAssocID="{8182EEE8-83C4-3645-BA86-5CA49C221325}" presName="negativeSpace" presStyleCnt="0"/>
      <dgm:spPr/>
    </dgm:pt>
    <dgm:pt modelId="{A13D8079-A311-3648-91F7-9196A876541D}" type="pres">
      <dgm:prSet presAssocID="{8182EEE8-83C4-3645-BA86-5CA49C221325}" presName="childText" presStyleLbl="conFgAcc1" presStyleIdx="4" presStyleCnt="5">
        <dgm:presLayoutVars>
          <dgm:bulletEnabled val="1"/>
        </dgm:presLayoutVars>
      </dgm:prSet>
      <dgm:spPr/>
    </dgm:pt>
  </dgm:ptLst>
  <dgm:cxnLst>
    <dgm:cxn modelId="{BCBA7302-DDDC-44E4-98E2-7A3EE1E85B4C}" type="presOf" srcId="{D1ED72AA-9FE4-4CAF-AF43-10C08DF1121D}" destId="{EED2D2B4-DFEC-4D1B-AFA4-787868695FD2}" srcOrd="0" destOrd="0" presId="urn:microsoft.com/office/officeart/2005/8/layout/list1"/>
    <dgm:cxn modelId="{4685760E-7E5D-444D-B5F2-0DBC9EF15343}" type="presOf" srcId="{43815CC0-C6A5-4DC2-829B-EFC80212B0CC}" destId="{BE472C9B-237C-4741-BC58-E2DE9A077B7D}" srcOrd="0" destOrd="0" presId="urn:microsoft.com/office/officeart/2005/8/layout/list1"/>
    <dgm:cxn modelId="{3AEEF22F-3195-49B5-BF87-62FA0A604881}" srcId="{BF36BC78-CB1F-4C2C-8386-677343897A32}" destId="{00A5FC2A-BA35-4ED5-A2AA-53F8466DC778}" srcOrd="1" destOrd="0" parTransId="{9DE69EA0-9D98-44A8-8C3A-C11A051D3098}" sibTransId="{21665F75-E624-4124-AFB9-569459CF3D96}"/>
    <dgm:cxn modelId="{F99F6E35-719F-488D-8E2A-47656B273259}" srcId="{BF36BC78-CB1F-4C2C-8386-677343897A32}" destId="{43815CC0-C6A5-4DC2-829B-EFC80212B0CC}" srcOrd="0" destOrd="0" parTransId="{C167840C-A6AA-4D11-B7A7-AE2D3E55EBD8}" sibTransId="{ECD153AA-E1C6-43BF-9C3E-A72D7F66081D}"/>
    <dgm:cxn modelId="{281ADB5E-0377-463F-878C-E508E6EB4558}" type="presOf" srcId="{00A5FC2A-BA35-4ED5-A2AA-53F8466DC778}" destId="{A262C224-538F-46C8-96ED-4CAB41E35F79}" srcOrd="0" destOrd="0" presId="urn:microsoft.com/office/officeart/2005/8/layout/list1"/>
    <dgm:cxn modelId="{2AF43664-50F7-5C47-BFE5-FA0F30A4E6C0}" type="presOf" srcId="{94AB9103-F46D-E94D-9A14-043BF9FCB8C4}" destId="{CB3C8EA8-274A-2445-BEBB-09A9D2CFD1DF}" srcOrd="0" destOrd="0" presId="urn:microsoft.com/office/officeart/2005/8/layout/list1"/>
    <dgm:cxn modelId="{835D4969-6B1B-450C-B280-78E358F7BE16}" srcId="{3DA2CDB9-D337-44F4-8B18-6E5CBDD74FE6}" destId="{D1ED72AA-9FE4-4CAF-AF43-10C08DF1121D}" srcOrd="0" destOrd="0" parTransId="{D993C7C2-74F0-46DE-A284-4764A94048D5}" sibTransId="{13714707-84D3-43C0-AAF5-F4F5D6A7E78E}"/>
    <dgm:cxn modelId="{1002D17E-23EF-9D45-A3A9-A6FAADF4ADB8}" srcId="{BF36BC78-CB1F-4C2C-8386-677343897A32}" destId="{94AB9103-F46D-E94D-9A14-043BF9FCB8C4}" srcOrd="3" destOrd="0" parTransId="{40F12233-365B-AF46-83F8-32A3DB7E3F60}" sibTransId="{DDE48F3A-7868-4144-ACC4-719DC42E99EE}"/>
    <dgm:cxn modelId="{106CA480-854F-8741-85B5-B35E98E0957A}" type="presOf" srcId="{8182EEE8-83C4-3645-BA86-5CA49C221325}" destId="{F9305CA0-85BB-FD40-B1B8-2A332E250E71}" srcOrd="1" destOrd="0" presId="urn:microsoft.com/office/officeart/2005/8/layout/list1"/>
    <dgm:cxn modelId="{C8F8C081-6E55-4424-A6F4-64DECE243706}" type="presOf" srcId="{BED6A09A-CDC5-423D-8314-1A9737B82EA2}" destId="{37AF8810-537B-424E-A9B6-9BB213F46132}" srcOrd="0" destOrd="0" presId="urn:microsoft.com/office/officeart/2005/8/layout/list1"/>
    <dgm:cxn modelId="{4F129B8D-3F98-496F-A430-BD49346672B8}" type="presOf" srcId="{3DA2CDB9-D337-44F4-8B18-6E5CBDD74FE6}" destId="{0117B517-0FA6-48A1-9197-A73708594F87}" srcOrd="0" destOrd="0" presId="urn:microsoft.com/office/officeart/2005/8/layout/list1"/>
    <dgm:cxn modelId="{55822B8E-A985-BC4C-99AF-074FE2B7A9F6}" type="presOf" srcId="{8182EEE8-83C4-3645-BA86-5CA49C221325}" destId="{FACCDBAF-D03A-704C-A170-43CCA25EFB68}" srcOrd="0" destOrd="0" presId="urn:microsoft.com/office/officeart/2005/8/layout/list1"/>
    <dgm:cxn modelId="{FF1EF3A3-6421-C842-AA4F-8B7FC8B638ED}" type="presOf" srcId="{43815CC0-C6A5-4DC2-829B-EFC80212B0CC}" destId="{313100B4-3B61-1249-B607-CEB30B6F5DB4}" srcOrd="1" destOrd="0" presId="urn:microsoft.com/office/officeart/2005/8/layout/list1"/>
    <dgm:cxn modelId="{5142F6A3-525C-4E4B-A805-74BBEE56D368}" type="presOf" srcId="{BF36BC78-CB1F-4C2C-8386-677343897A32}" destId="{9BDCDE12-1BC7-4C29-81B2-106FFFA6F99E}" srcOrd="0" destOrd="0" presId="urn:microsoft.com/office/officeart/2005/8/layout/list1"/>
    <dgm:cxn modelId="{25F098AB-A31C-4384-AB80-7292ED183D52}" type="presOf" srcId="{00A5FC2A-BA35-4ED5-A2AA-53F8466DC778}" destId="{5B05BA6D-5B9E-4E3E-BB46-F3460A242DC3}" srcOrd="1" destOrd="0" presId="urn:microsoft.com/office/officeart/2005/8/layout/list1"/>
    <dgm:cxn modelId="{9CC10EB3-546C-4AE3-BFCE-6C92E9056D3D}" srcId="{00A5FC2A-BA35-4ED5-A2AA-53F8466DC778}" destId="{BED6A09A-CDC5-423D-8314-1A9737B82EA2}" srcOrd="0" destOrd="0" parTransId="{9177BEAF-6439-4CB5-A0CD-94A3198EECCC}" sibTransId="{0F61F912-CAE3-43CA-92B2-4A2A27C334EC}"/>
    <dgm:cxn modelId="{51CC28DF-2D77-4684-8088-6C57D1A84626}" srcId="{BF36BC78-CB1F-4C2C-8386-677343897A32}" destId="{3DA2CDB9-D337-44F4-8B18-6E5CBDD74FE6}" srcOrd="2" destOrd="0" parTransId="{462CDF0E-374E-4926-91CB-09252F4135F6}" sibTransId="{FE710E6A-E868-4CDF-8077-BD731A264F22}"/>
    <dgm:cxn modelId="{E4DA51E1-D84F-AE43-98AC-E0AAEDC85119}" srcId="{BF36BC78-CB1F-4C2C-8386-677343897A32}" destId="{8182EEE8-83C4-3645-BA86-5CA49C221325}" srcOrd="4" destOrd="0" parTransId="{441BA975-CB3C-4440-8E2C-E4BD2BECFCCC}" sibTransId="{4B9A3055-3D46-5A43-B448-78E07D934DE3}"/>
    <dgm:cxn modelId="{41C2F4E2-6FA4-4C42-A96F-DFDE0F978555}" type="presOf" srcId="{3DA2CDB9-D337-44F4-8B18-6E5CBDD74FE6}" destId="{10511422-FAFB-4E24-8847-AEBCB672FC24}" srcOrd="1" destOrd="0" presId="urn:microsoft.com/office/officeart/2005/8/layout/list1"/>
    <dgm:cxn modelId="{49FD3AFB-FB4D-034A-B32C-441C29350A02}" type="presOf" srcId="{94AB9103-F46D-E94D-9A14-043BF9FCB8C4}" destId="{AA67B1EF-A613-4E4C-BFAE-44E7538DBA23}" srcOrd="1" destOrd="0" presId="urn:microsoft.com/office/officeart/2005/8/layout/list1"/>
    <dgm:cxn modelId="{28784879-5655-144F-80D0-F9CE5823F26E}" type="presParOf" srcId="{9BDCDE12-1BC7-4C29-81B2-106FFFA6F99E}" destId="{A11F8B20-006F-AE4B-8863-00F51370C463}" srcOrd="0" destOrd="0" presId="urn:microsoft.com/office/officeart/2005/8/layout/list1"/>
    <dgm:cxn modelId="{5EDA2E38-54C6-964F-9E9C-3E83E52C2410}" type="presParOf" srcId="{A11F8B20-006F-AE4B-8863-00F51370C463}" destId="{BE472C9B-237C-4741-BC58-E2DE9A077B7D}" srcOrd="0" destOrd="0" presId="urn:microsoft.com/office/officeart/2005/8/layout/list1"/>
    <dgm:cxn modelId="{A1F8ECEF-66B1-2548-8305-E0E31CED095B}" type="presParOf" srcId="{A11F8B20-006F-AE4B-8863-00F51370C463}" destId="{313100B4-3B61-1249-B607-CEB30B6F5DB4}" srcOrd="1" destOrd="0" presId="urn:microsoft.com/office/officeart/2005/8/layout/list1"/>
    <dgm:cxn modelId="{A2E71522-D53A-BC47-AFAE-63E7B5910679}" type="presParOf" srcId="{9BDCDE12-1BC7-4C29-81B2-106FFFA6F99E}" destId="{D1E60DAB-5DDF-324A-8A76-3AFDA39D4CA0}" srcOrd="1" destOrd="0" presId="urn:microsoft.com/office/officeart/2005/8/layout/list1"/>
    <dgm:cxn modelId="{3F1B747F-8BE9-E84F-BD1B-538C04BDB06A}" type="presParOf" srcId="{9BDCDE12-1BC7-4C29-81B2-106FFFA6F99E}" destId="{450461D7-033D-B147-A502-26C25499A7B5}" srcOrd="2" destOrd="0" presId="urn:microsoft.com/office/officeart/2005/8/layout/list1"/>
    <dgm:cxn modelId="{3A4B3B8F-C96E-E147-A604-5731B247E98F}" type="presParOf" srcId="{9BDCDE12-1BC7-4C29-81B2-106FFFA6F99E}" destId="{EA00C6BB-85D4-984A-96BE-8C8D657BBB38}" srcOrd="3" destOrd="0" presId="urn:microsoft.com/office/officeart/2005/8/layout/list1"/>
    <dgm:cxn modelId="{A4790735-9AA8-42B5-8867-8F6E4EA7C9E5}" type="presParOf" srcId="{9BDCDE12-1BC7-4C29-81B2-106FFFA6F99E}" destId="{7E3A6BCA-FF7C-4C41-8A8E-A2FC7D3C3B7B}" srcOrd="4" destOrd="0" presId="urn:microsoft.com/office/officeart/2005/8/layout/list1"/>
    <dgm:cxn modelId="{15B8934C-A960-4D1D-8CCD-1D5700F485AC}" type="presParOf" srcId="{7E3A6BCA-FF7C-4C41-8A8E-A2FC7D3C3B7B}" destId="{A262C224-538F-46C8-96ED-4CAB41E35F79}" srcOrd="0" destOrd="0" presId="urn:microsoft.com/office/officeart/2005/8/layout/list1"/>
    <dgm:cxn modelId="{8086C689-2F06-4B84-B44D-412B4DF3D843}" type="presParOf" srcId="{7E3A6BCA-FF7C-4C41-8A8E-A2FC7D3C3B7B}" destId="{5B05BA6D-5B9E-4E3E-BB46-F3460A242DC3}" srcOrd="1" destOrd="0" presId="urn:microsoft.com/office/officeart/2005/8/layout/list1"/>
    <dgm:cxn modelId="{596D9726-0ACC-415C-9F06-E10C810DD18A}" type="presParOf" srcId="{9BDCDE12-1BC7-4C29-81B2-106FFFA6F99E}" destId="{F365520E-4B71-4F45-9A8B-DF5B7F823ADD}" srcOrd="5" destOrd="0" presId="urn:microsoft.com/office/officeart/2005/8/layout/list1"/>
    <dgm:cxn modelId="{67964D78-EB32-488C-975E-1FA8A242DF59}" type="presParOf" srcId="{9BDCDE12-1BC7-4C29-81B2-106FFFA6F99E}" destId="{37AF8810-537B-424E-A9B6-9BB213F46132}" srcOrd="6" destOrd="0" presId="urn:microsoft.com/office/officeart/2005/8/layout/list1"/>
    <dgm:cxn modelId="{1451F5B2-EA1D-4BE2-9C0C-5BE1AC54A864}" type="presParOf" srcId="{9BDCDE12-1BC7-4C29-81B2-106FFFA6F99E}" destId="{C225E5CD-D3D7-4825-AA18-63CD48ED9AF3}" srcOrd="7" destOrd="0" presId="urn:microsoft.com/office/officeart/2005/8/layout/list1"/>
    <dgm:cxn modelId="{5589982B-CE1F-496D-8A4C-5A65F9C65D55}" type="presParOf" srcId="{9BDCDE12-1BC7-4C29-81B2-106FFFA6F99E}" destId="{BE56A9A4-9C84-43DA-B894-DB22B772322D}" srcOrd="8" destOrd="0" presId="urn:microsoft.com/office/officeart/2005/8/layout/list1"/>
    <dgm:cxn modelId="{C28CCDDB-9508-49AC-B370-407780D4E72F}" type="presParOf" srcId="{BE56A9A4-9C84-43DA-B894-DB22B772322D}" destId="{0117B517-0FA6-48A1-9197-A73708594F87}" srcOrd="0" destOrd="0" presId="urn:microsoft.com/office/officeart/2005/8/layout/list1"/>
    <dgm:cxn modelId="{5BE149EF-850E-4F71-852B-E3696F7DD986}" type="presParOf" srcId="{BE56A9A4-9C84-43DA-B894-DB22B772322D}" destId="{10511422-FAFB-4E24-8847-AEBCB672FC24}" srcOrd="1" destOrd="0" presId="urn:microsoft.com/office/officeart/2005/8/layout/list1"/>
    <dgm:cxn modelId="{BF3FE8D2-AFC3-464C-A72A-420945872A5E}" type="presParOf" srcId="{9BDCDE12-1BC7-4C29-81B2-106FFFA6F99E}" destId="{060A8E72-3784-4885-8B1E-CBEE34FAB05B}" srcOrd="9" destOrd="0" presId="urn:microsoft.com/office/officeart/2005/8/layout/list1"/>
    <dgm:cxn modelId="{47A0441E-D32E-44C1-9062-AFD6174A5805}" type="presParOf" srcId="{9BDCDE12-1BC7-4C29-81B2-106FFFA6F99E}" destId="{EED2D2B4-DFEC-4D1B-AFA4-787868695FD2}" srcOrd="10" destOrd="0" presId="urn:microsoft.com/office/officeart/2005/8/layout/list1"/>
    <dgm:cxn modelId="{1B9DCCD2-9808-4ED1-A7F6-5B3FEBD39856}" type="presParOf" srcId="{9BDCDE12-1BC7-4C29-81B2-106FFFA6F99E}" destId="{CBD669B9-6929-4785-BEF4-D6DA52409F9A}" srcOrd="11" destOrd="0" presId="urn:microsoft.com/office/officeart/2005/8/layout/list1"/>
    <dgm:cxn modelId="{601FF5DA-6CB6-7947-8618-A0CDD7616773}" type="presParOf" srcId="{9BDCDE12-1BC7-4C29-81B2-106FFFA6F99E}" destId="{B51B6143-7FBE-CD4D-97C0-2FC1C0483E7B}" srcOrd="12" destOrd="0" presId="urn:microsoft.com/office/officeart/2005/8/layout/list1"/>
    <dgm:cxn modelId="{488E8F5D-8D0E-BA42-BA5B-49CB01310170}" type="presParOf" srcId="{B51B6143-7FBE-CD4D-97C0-2FC1C0483E7B}" destId="{CB3C8EA8-274A-2445-BEBB-09A9D2CFD1DF}" srcOrd="0" destOrd="0" presId="urn:microsoft.com/office/officeart/2005/8/layout/list1"/>
    <dgm:cxn modelId="{381C0CA6-D841-2442-9108-BB370EDF8B5C}" type="presParOf" srcId="{B51B6143-7FBE-CD4D-97C0-2FC1C0483E7B}" destId="{AA67B1EF-A613-4E4C-BFAE-44E7538DBA23}" srcOrd="1" destOrd="0" presId="urn:microsoft.com/office/officeart/2005/8/layout/list1"/>
    <dgm:cxn modelId="{E7D0B675-7893-624A-8758-8DA11C27AB59}" type="presParOf" srcId="{9BDCDE12-1BC7-4C29-81B2-106FFFA6F99E}" destId="{9E024273-994D-4943-B47C-5AF7FBF5ABC2}" srcOrd="13" destOrd="0" presId="urn:microsoft.com/office/officeart/2005/8/layout/list1"/>
    <dgm:cxn modelId="{BD510CAD-6908-8A44-BFD2-771AF37B3FDC}" type="presParOf" srcId="{9BDCDE12-1BC7-4C29-81B2-106FFFA6F99E}" destId="{ED47D2C7-EFC9-7C40-8B54-A1B3D3F0F233}" srcOrd="14" destOrd="0" presId="urn:microsoft.com/office/officeart/2005/8/layout/list1"/>
    <dgm:cxn modelId="{C4332026-F0DF-B34E-9D9F-D26AD32CD158}" type="presParOf" srcId="{9BDCDE12-1BC7-4C29-81B2-106FFFA6F99E}" destId="{5556FABC-CB08-804D-A61B-3751356CE9EA}" srcOrd="15" destOrd="0" presId="urn:microsoft.com/office/officeart/2005/8/layout/list1"/>
    <dgm:cxn modelId="{3F87DDE0-127F-2542-BCD4-36004F79698E}" type="presParOf" srcId="{9BDCDE12-1BC7-4C29-81B2-106FFFA6F99E}" destId="{49BB3A52-29CD-AF40-823B-B742EDBD516A}" srcOrd="16" destOrd="0" presId="urn:microsoft.com/office/officeart/2005/8/layout/list1"/>
    <dgm:cxn modelId="{D7C33256-4A09-C643-AE0C-425004042D79}" type="presParOf" srcId="{49BB3A52-29CD-AF40-823B-B742EDBD516A}" destId="{FACCDBAF-D03A-704C-A170-43CCA25EFB68}" srcOrd="0" destOrd="0" presId="urn:microsoft.com/office/officeart/2005/8/layout/list1"/>
    <dgm:cxn modelId="{C609EE53-43E0-9345-A86E-AD058268DCED}" type="presParOf" srcId="{49BB3A52-29CD-AF40-823B-B742EDBD516A}" destId="{F9305CA0-85BB-FD40-B1B8-2A332E250E71}" srcOrd="1" destOrd="0" presId="urn:microsoft.com/office/officeart/2005/8/layout/list1"/>
    <dgm:cxn modelId="{32E74CA0-8957-0841-8241-9FE795386978}" type="presParOf" srcId="{9BDCDE12-1BC7-4C29-81B2-106FFFA6F99E}" destId="{A0BA63D2-EC6C-4B4D-A03B-5E46A9159EE4}" srcOrd="17" destOrd="0" presId="urn:microsoft.com/office/officeart/2005/8/layout/list1"/>
    <dgm:cxn modelId="{C48A9A63-D511-B14E-A80A-3E8BA2FECF54}" type="presParOf" srcId="{9BDCDE12-1BC7-4C29-81B2-106FFFA6F99E}" destId="{A13D8079-A311-3648-91F7-9196A876541D}"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36BC78-CB1F-4C2C-8386-677343897A32}"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US"/>
        </a:p>
      </dgm:t>
    </dgm:pt>
    <dgm:pt modelId="{09D8EA7B-B4E9-43A3-9CEB-5645EF3056E1}">
      <dgm:prSet phldrT="[Text]"/>
      <dgm:spPr/>
      <dgm:t>
        <a:bodyPr/>
        <a:lstStyle/>
        <a:p>
          <a:r>
            <a:rPr lang="en-US" b="1" dirty="0">
              <a:solidFill>
                <a:schemeClr val="tx2"/>
              </a:solidFill>
            </a:rPr>
            <a:t>Seasonal Assessment of Resource Adequacy (SARA)</a:t>
          </a:r>
        </a:p>
      </dgm:t>
    </dgm:pt>
    <dgm:pt modelId="{3AF8BF8F-4B20-432F-B339-6D64C80D3421}" type="parTrans" cxnId="{59701639-546D-49C9-B548-789CAC6BE531}">
      <dgm:prSet/>
      <dgm:spPr/>
      <dgm:t>
        <a:bodyPr/>
        <a:lstStyle/>
        <a:p>
          <a:endParaRPr lang="en-US">
            <a:solidFill>
              <a:schemeClr val="tx2"/>
            </a:solidFill>
          </a:endParaRPr>
        </a:p>
      </dgm:t>
    </dgm:pt>
    <dgm:pt modelId="{6BF5201D-037E-42E4-9FA7-0282A153E43D}" type="sibTrans" cxnId="{59701639-546D-49C9-B548-789CAC6BE531}">
      <dgm:prSet/>
      <dgm:spPr/>
      <dgm:t>
        <a:bodyPr/>
        <a:lstStyle/>
        <a:p>
          <a:endParaRPr lang="en-US">
            <a:solidFill>
              <a:schemeClr val="tx2"/>
            </a:solidFill>
          </a:endParaRPr>
        </a:p>
      </dgm:t>
    </dgm:pt>
    <dgm:pt modelId="{00A5FC2A-BA35-4ED5-A2AA-53F8466DC778}">
      <dgm:prSet phldrT="[Text]"/>
      <dgm:spPr/>
      <dgm:t>
        <a:bodyPr/>
        <a:lstStyle/>
        <a:p>
          <a:r>
            <a:rPr lang="en-US" b="1" dirty="0">
              <a:solidFill>
                <a:schemeClr val="tx2"/>
              </a:solidFill>
            </a:rPr>
            <a:t>Outage Coordination</a:t>
          </a:r>
        </a:p>
      </dgm:t>
    </dgm:pt>
    <dgm:pt modelId="{9DE69EA0-9D98-44A8-8C3A-C11A051D3098}" type="parTrans" cxnId="{3AEEF22F-3195-49B5-BF87-62FA0A604881}">
      <dgm:prSet/>
      <dgm:spPr/>
      <dgm:t>
        <a:bodyPr/>
        <a:lstStyle/>
        <a:p>
          <a:endParaRPr lang="en-US">
            <a:solidFill>
              <a:schemeClr val="tx2"/>
            </a:solidFill>
          </a:endParaRPr>
        </a:p>
      </dgm:t>
    </dgm:pt>
    <dgm:pt modelId="{21665F75-E624-4124-AFB9-569459CF3D96}" type="sibTrans" cxnId="{3AEEF22F-3195-49B5-BF87-62FA0A604881}">
      <dgm:prSet/>
      <dgm:spPr/>
      <dgm:t>
        <a:bodyPr/>
        <a:lstStyle/>
        <a:p>
          <a:endParaRPr lang="en-US">
            <a:solidFill>
              <a:schemeClr val="tx2"/>
            </a:solidFill>
          </a:endParaRPr>
        </a:p>
      </dgm:t>
    </dgm:pt>
    <dgm:pt modelId="{3DA2CDB9-D337-44F4-8B18-6E5CBDD74FE6}">
      <dgm:prSet phldrT="[Text]"/>
      <dgm:spPr/>
      <dgm:t>
        <a:bodyPr/>
        <a:lstStyle/>
        <a:p>
          <a:r>
            <a:rPr lang="en-US" b="1" dirty="0">
              <a:solidFill>
                <a:schemeClr val="tx2"/>
              </a:solidFill>
            </a:rPr>
            <a:t>7-Day Risk Assessment</a:t>
          </a:r>
        </a:p>
      </dgm:t>
    </dgm:pt>
    <dgm:pt modelId="{462CDF0E-374E-4926-91CB-09252F4135F6}" type="parTrans" cxnId="{51CC28DF-2D77-4684-8088-6C57D1A84626}">
      <dgm:prSet/>
      <dgm:spPr/>
      <dgm:t>
        <a:bodyPr/>
        <a:lstStyle/>
        <a:p>
          <a:endParaRPr lang="en-US">
            <a:solidFill>
              <a:schemeClr val="tx2"/>
            </a:solidFill>
          </a:endParaRPr>
        </a:p>
      </dgm:t>
    </dgm:pt>
    <dgm:pt modelId="{FE710E6A-E868-4CDF-8077-BD731A264F22}" type="sibTrans" cxnId="{51CC28DF-2D77-4684-8088-6C57D1A84626}">
      <dgm:prSet/>
      <dgm:spPr/>
      <dgm:t>
        <a:bodyPr/>
        <a:lstStyle/>
        <a:p>
          <a:endParaRPr lang="en-US">
            <a:solidFill>
              <a:schemeClr val="tx2"/>
            </a:solidFill>
          </a:endParaRPr>
        </a:p>
      </dgm:t>
    </dgm:pt>
    <dgm:pt modelId="{2DBF1E1E-E2AF-4232-AF11-A810F12A2A4C}">
      <dgm:prSet phldrT="[Text]"/>
      <dgm:spPr/>
      <dgm:t>
        <a:bodyPr/>
        <a:lstStyle/>
        <a:p>
          <a:r>
            <a:rPr lang="en-US" b="1" dirty="0">
              <a:solidFill>
                <a:schemeClr val="tx2"/>
              </a:solidFill>
            </a:rPr>
            <a:t>Day Ahead and Operating Day Studies</a:t>
          </a:r>
        </a:p>
      </dgm:t>
    </dgm:pt>
    <dgm:pt modelId="{1374623E-348A-466C-B0F4-3432DBAF9519}" type="parTrans" cxnId="{E7AF2CA8-7185-4B32-82A4-AB4BE8DD1C99}">
      <dgm:prSet/>
      <dgm:spPr/>
      <dgm:t>
        <a:bodyPr/>
        <a:lstStyle/>
        <a:p>
          <a:endParaRPr lang="en-US">
            <a:solidFill>
              <a:schemeClr val="tx2"/>
            </a:solidFill>
          </a:endParaRPr>
        </a:p>
      </dgm:t>
    </dgm:pt>
    <dgm:pt modelId="{1DED2798-FBBF-4D66-AC6C-56D0992C0E09}" type="sibTrans" cxnId="{E7AF2CA8-7185-4B32-82A4-AB4BE8DD1C99}">
      <dgm:prSet/>
      <dgm:spPr/>
      <dgm:t>
        <a:bodyPr/>
        <a:lstStyle/>
        <a:p>
          <a:endParaRPr lang="en-US">
            <a:solidFill>
              <a:schemeClr val="tx2"/>
            </a:solidFill>
          </a:endParaRPr>
        </a:p>
      </dgm:t>
    </dgm:pt>
    <dgm:pt modelId="{39497D7A-397C-4A3D-9B41-1888AD5141C9}">
      <dgm:prSet phldrT="[Text]"/>
      <dgm:spPr/>
      <dgm:t>
        <a:bodyPr/>
        <a:lstStyle/>
        <a:p>
          <a:r>
            <a:rPr lang="en-US" b="1" dirty="0">
              <a:solidFill>
                <a:schemeClr val="tx2"/>
              </a:solidFill>
            </a:rPr>
            <a:t>Real-Time Monitoring and Analysis</a:t>
          </a:r>
        </a:p>
      </dgm:t>
    </dgm:pt>
    <dgm:pt modelId="{A5BC1AC3-D09F-46D4-BED5-24380104AA4F}" type="parTrans" cxnId="{90C982BD-5E91-4609-8FA7-978D6A1BCB35}">
      <dgm:prSet/>
      <dgm:spPr/>
      <dgm:t>
        <a:bodyPr/>
        <a:lstStyle/>
        <a:p>
          <a:endParaRPr lang="en-US">
            <a:solidFill>
              <a:schemeClr val="tx2"/>
            </a:solidFill>
          </a:endParaRPr>
        </a:p>
      </dgm:t>
    </dgm:pt>
    <dgm:pt modelId="{0C47B2C6-0C33-4272-9085-8C4A143884CB}" type="sibTrans" cxnId="{90C982BD-5E91-4609-8FA7-978D6A1BCB35}">
      <dgm:prSet/>
      <dgm:spPr/>
      <dgm:t>
        <a:bodyPr/>
        <a:lstStyle/>
        <a:p>
          <a:endParaRPr lang="en-US">
            <a:solidFill>
              <a:schemeClr val="tx2"/>
            </a:solidFill>
          </a:endParaRPr>
        </a:p>
      </dgm:t>
    </dgm:pt>
    <dgm:pt modelId="{BCC29421-C0A6-4E87-AB69-CE34BC23F77C}">
      <dgm:prSet phldrT="[Text]"/>
      <dgm:spPr/>
      <dgm:t>
        <a:bodyPr/>
        <a:lstStyle/>
        <a:p>
          <a:r>
            <a:rPr lang="en-US" dirty="0">
              <a:solidFill>
                <a:schemeClr val="tx2"/>
              </a:solidFill>
            </a:rPr>
            <a:t>Quarterly analysis of expected demand and resources</a:t>
          </a:r>
        </a:p>
      </dgm:t>
    </dgm:pt>
    <dgm:pt modelId="{6D574017-1C4D-4EDF-A7F7-C0AF172B96F4}" type="parTrans" cxnId="{F9060CBD-DB76-4057-9D1D-6229F3283F62}">
      <dgm:prSet/>
      <dgm:spPr/>
      <dgm:t>
        <a:bodyPr/>
        <a:lstStyle/>
        <a:p>
          <a:endParaRPr lang="en-US">
            <a:solidFill>
              <a:schemeClr val="tx2"/>
            </a:solidFill>
          </a:endParaRPr>
        </a:p>
      </dgm:t>
    </dgm:pt>
    <dgm:pt modelId="{E0316450-3F67-429E-A054-024FD0CC554E}" type="sibTrans" cxnId="{F9060CBD-DB76-4057-9D1D-6229F3283F62}">
      <dgm:prSet/>
      <dgm:spPr/>
      <dgm:t>
        <a:bodyPr/>
        <a:lstStyle/>
        <a:p>
          <a:endParaRPr lang="en-US">
            <a:solidFill>
              <a:schemeClr val="tx2"/>
            </a:solidFill>
          </a:endParaRPr>
        </a:p>
      </dgm:t>
    </dgm:pt>
    <dgm:pt modelId="{01B174C5-F75D-4A52-A015-D26C1F6E8FB9}">
      <dgm:prSet phldrT="[Text]"/>
      <dgm:spPr/>
      <dgm:t>
        <a:bodyPr/>
        <a:lstStyle/>
        <a:p>
          <a:r>
            <a:rPr lang="en-US" dirty="0">
              <a:solidFill>
                <a:schemeClr val="tx2"/>
              </a:solidFill>
            </a:rPr>
            <a:t>Includes base and risk scenarios</a:t>
          </a:r>
        </a:p>
      </dgm:t>
    </dgm:pt>
    <dgm:pt modelId="{18CCEC11-1E9C-43AB-BE34-CBD65A961204}" type="parTrans" cxnId="{E26319E2-1418-4CF5-966B-7DC271000BCE}">
      <dgm:prSet/>
      <dgm:spPr/>
      <dgm:t>
        <a:bodyPr/>
        <a:lstStyle/>
        <a:p>
          <a:endParaRPr lang="en-US">
            <a:solidFill>
              <a:schemeClr val="tx2"/>
            </a:solidFill>
          </a:endParaRPr>
        </a:p>
      </dgm:t>
    </dgm:pt>
    <dgm:pt modelId="{6D83EE69-E7E8-461D-A1A2-0DFEED70E241}" type="sibTrans" cxnId="{E26319E2-1418-4CF5-966B-7DC271000BCE}">
      <dgm:prSet/>
      <dgm:spPr/>
      <dgm:t>
        <a:bodyPr/>
        <a:lstStyle/>
        <a:p>
          <a:endParaRPr lang="en-US">
            <a:solidFill>
              <a:schemeClr val="tx2"/>
            </a:solidFill>
          </a:endParaRPr>
        </a:p>
      </dgm:t>
    </dgm:pt>
    <dgm:pt modelId="{43815CC0-C6A5-4DC2-829B-EFC80212B0CC}">
      <dgm:prSet phldrT="[Text]"/>
      <dgm:spPr/>
      <dgm:t>
        <a:bodyPr/>
        <a:lstStyle/>
        <a:p>
          <a:r>
            <a:rPr lang="en-US" dirty="0">
              <a:solidFill>
                <a:schemeClr val="tx2"/>
              </a:solidFill>
            </a:rPr>
            <a:t>Provides guidance to state leadership and other stakeholders on seasonal risk of load shed</a:t>
          </a:r>
        </a:p>
      </dgm:t>
    </dgm:pt>
    <dgm:pt modelId="{C167840C-A6AA-4D11-B7A7-AE2D3E55EBD8}" type="parTrans" cxnId="{F99F6E35-719F-488D-8E2A-47656B273259}">
      <dgm:prSet/>
      <dgm:spPr/>
      <dgm:t>
        <a:bodyPr/>
        <a:lstStyle/>
        <a:p>
          <a:endParaRPr lang="en-US">
            <a:solidFill>
              <a:schemeClr val="tx2"/>
            </a:solidFill>
          </a:endParaRPr>
        </a:p>
      </dgm:t>
    </dgm:pt>
    <dgm:pt modelId="{ECD153AA-E1C6-43BF-9C3E-A72D7F66081D}" type="sibTrans" cxnId="{F99F6E35-719F-488D-8E2A-47656B273259}">
      <dgm:prSet/>
      <dgm:spPr/>
      <dgm:t>
        <a:bodyPr/>
        <a:lstStyle/>
        <a:p>
          <a:endParaRPr lang="en-US">
            <a:solidFill>
              <a:schemeClr val="tx2"/>
            </a:solidFill>
          </a:endParaRPr>
        </a:p>
      </dgm:t>
    </dgm:pt>
    <dgm:pt modelId="{BED6A09A-CDC5-423D-8314-1A9737B82EA2}">
      <dgm:prSet phldrT="[Text]"/>
      <dgm:spPr/>
      <dgm:t>
        <a:bodyPr/>
        <a:lstStyle/>
        <a:p>
          <a:r>
            <a:rPr lang="en-US" dirty="0">
              <a:solidFill>
                <a:schemeClr val="tx2"/>
              </a:solidFill>
            </a:rPr>
            <a:t>Process to facilitate and approve transmission and generation maintenance outages</a:t>
          </a:r>
        </a:p>
      </dgm:t>
    </dgm:pt>
    <dgm:pt modelId="{9177BEAF-6439-4CB5-A0CD-94A3198EECCC}" type="parTrans" cxnId="{9CC10EB3-546C-4AE3-BFCE-6C92E9056D3D}">
      <dgm:prSet/>
      <dgm:spPr/>
      <dgm:t>
        <a:bodyPr/>
        <a:lstStyle/>
        <a:p>
          <a:endParaRPr lang="en-US">
            <a:solidFill>
              <a:schemeClr val="tx2"/>
            </a:solidFill>
          </a:endParaRPr>
        </a:p>
      </dgm:t>
    </dgm:pt>
    <dgm:pt modelId="{0F61F912-CAE3-43CA-92B2-4A2A27C334EC}" type="sibTrans" cxnId="{9CC10EB3-546C-4AE3-BFCE-6C92E9056D3D}">
      <dgm:prSet/>
      <dgm:spPr/>
      <dgm:t>
        <a:bodyPr/>
        <a:lstStyle/>
        <a:p>
          <a:endParaRPr lang="en-US">
            <a:solidFill>
              <a:schemeClr val="tx2"/>
            </a:solidFill>
          </a:endParaRPr>
        </a:p>
      </dgm:t>
    </dgm:pt>
    <dgm:pt modelId="{F68F2CDA-4791-4D50-8C35-CFA611500378}">
      <dgm:prSet phldrT="[Text]"/>
      <dgm:spPr/>
      <dgm:t>
        <a:bodyPr/>
        <a:lstStyle/>
        <a:p>
          <a:r>
            <a:rPr lang="en-US" dirty="0">
              <a:solidFill>
                <a:schemeClr val="tx2"/>
              </a:solidFill>
            </a:rPr>
            <a:t>Identification of reliability risk and mitigation for forced outages</a:t>
          </a:r>
        </a:p>
      </dgm:t>
    </dgm:pt>
    <dgm:pt modelId="{AB0DDF1B-693B-42EB-BB0C-1804B7799C5D}" type="parTrans" cxnId="{3E02FF34-E3F2-4497-88A6-EF6A4A2A70D6}">
      <dgm:prSet/>
      <dgm:spPr/>
      <dgm:t>
        <a:bodyPr/>
        <a:lstStyle/>
        <a:p>
          <a:endParaRPr lang="en-US">
            <a:solidFill>
              <a:schemeClr val="tx2"/>
            </a:solidFill>
          </a:endParaRPr>
        </a:p>
      </dgm:t>
    </dgm:pt>
    <dgm:pt modelId="{CF7D90C3-1CA1-4953-94B8-3429965B980E}" type="sibTrans" cxnId="{3E02FF34-E3F2-4497-88A6-EF6A4A2A70D6}">
      <dgm:prSet/>
      <dgm:spPr/>
      <dgm:t>
        <a:bodyPr/>
        <a:lstStyle/>
        <a:p>
          <a:endParaRPr lang="en-US">
            <a:solidFill>
              <a:schemeClr val="tx2"/>
            </a:solidFill>
          </a:endParaRPr>
        </a:p>
      </dgm:t>
    </dgm:pt>
    <dgm:pt modelId="{D1ED72AA-9FE4-4CAF-AF43-10C08DF1121D}">
      <dgm:prSet phldrT="[Text]"/>
      <dgm:spPr/>
      <dgm:t>
        <a:bodyPr/>
        <a:lstStyle/>
        <a:p>
          <a:r>
            <a:rPr lang="en-US" dirty="0">
              <a:solidFill>
                <a:schemeClr val="tx2"/>
              </a:solidFill>
            </a:rPr>
            <a:t>Rolling 168-hour assessment of resource adequacy based on known outages and weather forecasts</a:t>
          </a:r>
        </a:p>
      </dgm:t>
    </dgm:pt>
    <dgm:pt modelId="{D993C7C2-74F0-46DE-A284-4764A94048D5}" type="parTrans" cxnId="{835D4969-6B1B-450C-B280-78E358F7BE16}">
      <dgm:prSet/>
      <dgm:spPr/>
      <dgm:t>
        <a:bodyPr/>
        <a:lstStyle/>
        <a:p>
          <a:endParaRPr lang="en-US">
            <a:solidFill>
              <a:schemeClr val="tx2"/>
            </a:solidFill>
          </a:endParaRPr>
        </a:p>
      </dgm:t>
    </dgm:pt>
    <dgm:pt modelId="{13714707-84D3-43C0-AAF5-F4F5D6A7E78E}" type="sibTrans" cxnId="{835D4969-6B1B-450C-B280-78E358F7BE16}">
      <dgm:prSet/>
      <dgm:spPr/>
      <dgm:t>
        <a:bodyPr/>
        <a:lstStyle/>
        <a:p>
          <a:endParaRPr lang="en-US">
            <a:solidFill>
              <a:schemeClr val="tx2"/>
            </a:solidFill>
          </a:endParaRPr>
        </a:p>
      </dgm:t>
    </dgm:pt>
    <dgm:pt modelId="{74E5B4FA-FF17-4B58-A412-15BA981EC0C9}">
      <dgm:prSet phldrT="[Text]"/>
      <dgm:spPr/>
      <dgm:t>
        <a:bodyPr/>
        <a:lstStyle/>
        <a:p>
          <a:r>
            <a:rPr lang="en-US" dirty="0">
              <a:solidFill>
                <a:schemeClr val="tx2"/>
              </a:solidFill>
            </a:rPr>
            <a:t>Includes 90-, 45-, 9-, 4-, and 3-Day Ahead reliability studies</a:t>
          </a:r>
        </a:p>
      </dgm:t>
    </dgm:pt>
    <dgm:pt modelId="{55F38CF5-6884-41E1-A99B-C785AE011948}" type="parTrans" cxnId="{72BB0590-2744-4AAC-959B-2506E0EC68AC}">
      <dgm:prSet/>
      <dgm:spPr/>
      <dgm:t>
        <a:bodyPr/>
        <a:lstStyle/>
        <a:p>
          <a:endParaRPr lang="en-US">
            <a:solidFill>
              <a:schemeClr val="tx2"/>
            </a:solidFill>
          </a:endParaRPr>
        </a:p>
      </dgm:t>
    </dgm:pt>
    <dgm:pt modelId="{3F475C88-CCAA-4CEF-A2DE-D5F1BC70586A}" type="sibTrans" cxnId="{72BB0590-2744-4AAC-959B-2506E0EC68AC}">
      <dgm:prSet/>
      <dgm:spPr/>
      <dgm:t>
        <a:bodyPr/>
        <a:lstStyle/>
        <a:p>
          <a:endParaRPr lang="en-US">
            <a:solidFill>
              <a:schemeClr val="tx2"/>
            </a:solidFill>
          </a:endParaRPr>
        </a:p>
      </dgm:t>
    </dgm:pt>
    <dgm:pt modelId="{9D9D18CB-EA60-4645-95A6-29571597601C}">
      <dgm:prSet phldrT="[Text]"/>
      <dgm:spPr/>
      <dgm:t>
        <a:bodyPr/>
        <a:lstStyle/>
        <a:p>
          <a:r>
            <a:rPr lang="en-US" dirty="0">
              <a:solidFill>
                <a:schemeClr val="tx2"/>
              </a:solidFill>
            </a:rPr>
            <a:t>May result in rescheduling transmission or generation outages</a:t>
          </a:r>
        </a:p>
      </dgm:t>
    </dgm:pt>
    <dgm:pt modelId="{71086C14-4E03-4867-9743-478B00096344}" type="parTrans" cxnId="{3CBBC499-948F-4A4D-A1A7-97D008513DDB}">
      <dgm:prSet/>
      <dgm:spPr/>
      <dgm:t>
        <a:bodyPr/>
        <a:lstStyle/>
        <a:p>
          <a:endParaRPr lang="en-US">
            <a:solidFill>
              <a:schemeClr val="tx2"/>
            </a:solidFill>
          </a:endParaRPr>
        </a:p>
      </dgm:t>
    </dgm:pt>
    <dgm:pt modelId="{2263D188-812B-4BA6-B5E5-2AE2AC1E0A6E}" type="sibTrans" cxnId="{3CBBC499-948F-4A4D-A1A7-97D008513DDB}">
      <dgm:prSet/>
      <dgm:spPr/>
      <dgm:t>
        <a:bodyPr/>
        <a:lstStyle/>
        <a:p>
          <a:endParaRPr lang="en-US">
            <a:solidFill>
              <a:schemeClr val="tx2"/>
            </a:solidFill>
          </a:endParaRPr>
        </a:p>
      </dgm:t>
    </dgm:pt>
    <dgm:pt modelId="{681B4915-CA9A-4555-8D90-5CE8337710FE}">
      <dgm:prSet phldrT="[Text]"/>
      <dgm:spPr/>
      <dgm:t>
        <a:bodyPr/>
        <a:lstStyle/>
        <a:p>
          <a:r>
            <a:rPr lang="en-US" dirty="0">
              <a:solidFill>
                <a:schemeClr val="tx2"/>
              </a:solidFill>
            </a:rPr>
            <a:t>Used to inform state leadership of impending reliability threats</a:t>
          </a:r>
        </a:p>
      </dgm:t>
    </dgm:pt>
    <dgm:pt modelId="{8B012DA6-D091-42EC-8247-A134C1424D03}" type="parTrans" cxnId="{757677B9-03D5-4CDE-9F68-0F8CB4B72B12}">
      <dgm:prSet/>
      <dgm:spPr/>
      <dgm:t>
        <a:bodyPr/>
        <a:lstStyle/>
        <a:p>
          <a:endParaRPr lang="en-US">
            <a:solidFill>
              <a:schemeClr val="tx2"/>
            </a:solidFill>
          </a:endParaRPr>
        </a:p>
      </dgm:t>
    </dgm:pt>
    <dgm:pt modelId="{D8CD98DB-A133-4F0C-9F35-21A4C19F663F}" type="sibTrans" cxnId="{757677B9-03D5-4CDE-9F68-0F8CB4B72B12}">
      <dgm:prSet/>
      <dgm:spPr/>
      <dgm:t>
        <a:bodyPr/>
        <a:lstStyle/>
        <a:p>
          <a:endParaRPr lang="en-US">
            <a:solidFill>
              <a:schemeClr val="tx2"/>
            </a:solidFill>
          </a:endParaRPr>
        </a:p>
      </dgm:t>
    </dgm:pt>
    <dgm:pt modelId="{6B91F35A-2531-44CB-862C-653A0ABA96F0}">
      <dgm:prSet phldrT="[Text]"/>
      <dgm:spPr/>
      <dgm:t>
        <a:bodyPr/>
        <a:lstStyle/>
        <a:p>
          <a:r>
            <a:rPr lang="en-US" dirty="0">
              <a:solidFill>
                <a:schemeClr val="tx2"/>
              </a:solidFill>
            </a:rPr>
            <a:t>Next-day and intra-day analysis of reliability risks</a:t>
          </a:r>
        </a:p>
      </dgm:t>
    </dgm:pt>
    <dgm:pt modelId="{FF2AE207-D137-4CE0-811A-73C003A52D6C}" type="parTrans" cxnId="{65740442-3D44-4E68-8BDB-48AA3F90F2A8}">
      <dgm:prSet/>
      <dgm:spPr/>
      <dgm:t>
        <a:bodyPr/>
        <a:lstStyle/>
        <a:p>
          <a:endParaRPr lang="en-US">
            <a:solidFill>
              <a:schemeClr val="tx2"/>
            </a:solidFill>
          </a:endParaRPr>
        </a:p>
      </dgm:t>
    </dgm:pt>
    <dgm:pt modelId="{F0F39A17-3825-49F5-8923-B96B581902D6}" type="sibTrans" cxnId="{65740442-3D44-4E68-8BDB-48AA3F90F2A8}">
      <dgm:prSet/>
      <dgm:spPr/>
      <dgm:t>
        <a:bodyPr/>
        <a:lstStyle/>
        <a:p>
          <a:endParaRPr lang="en-US">
            <a:solidFill>
              <a:schemeClr val="tx2"/>
            </a:solidFill>
          </a:endParaRPr>
        </a:p>
      </dgm:t>
    </dgm:pt>
    <dgm:pt modelId="{49A7A284-6BFF-4BCE-9188-2E68B1D01BD0}">
      <dgm:prSet phldrT="[Text]"/>
      <dgm:spPr/>
      <dgm:t>
        <a:bodyPr/>
        <a:lstStyle/>
        <a:p>
          <a:r>
            <a:rPr lang="en-US" dirty="0">
              <a:solidFill>
                <a:schemeClr val="tx2"/>
              </a:solidFill>
            </a:rPr>
            <a:t>May result in bringing online additional generation to maintain demand-resource balance plus reserves</a:t>
          </a:r>
        </a:p>
      </dgm:t>
    </dgm:pt>
    <dgm:pt modelId="{94E8BF13-3CC2-42D0-A1E1-C845C0BF3DF0}" type="parTrans" cxnId="{E7D4B14C-3E8F-435F-93B9-B06626C66143}">
      <dgm:prSet/>
      <dgm:spPr/>
      <dgm:t>
        <a:bodyPr/>
        <a:lstStyle/>
        <a:p>
          <a:endParaRPr lang="en-US">
            <a:solidFill>
              <a:schemeClr val="tx2"/>
            </a:solidFill>
          </a:endParaRPr>
        </a:p>
      </dgm:t>
    </dgm:pt>
    <dgm:pt modelId="{DDF065AB-08EF-46CA-A96E-4C49FD05A6F7}" type="sibTrans" cxnId="{E7D4B14C-3E8F-435F-93B9-B06626C66143}">
      <dgm:prSet/>
      <dgm:spPr/>
      <dgm:t>
        <a:bodyPr/>
        <a:lstStyle/>
        <a:p>
          <a:endParaRPr lang="en-US">
            <a:solidFill>
              <a:schemeClr val="tx2"/>
            </a:solidFill>
          </a:endParaRPr>
        </a:p>
      </dgm:t>
    </dgm:pt>
    <dgm:pt modelId="{66784EB9-FA30-4351-8246-C22742B4D1E9}">
      <dgm:prSet phldrT="[Text]"/>
      <dgm:spPr/>
      <dgm:t>
        <a:bodyPr/>
        <a:lstStyle/>
        <a:p>
          <a:r>
            <a:rPr lang="en-US" dirty="0">
              <a:solidFill>
                <a:schemeClr val="tx2"/>
              </a:solidFill>
            </a:rPr>
            <a:t>Used to inform state leadership of impending reliability threats</a:t>
          </a:r>
        </a:p>
      </dgm:t>
    </dgm:pt>
    <dgm:pt modelId="{4E36013E-8AA1-477A-AF42-B7649A55DBDB}" type="parTrans" cxnId="{7B93994D-8862-4330-98F2-E97365608888}">
      <dgm:prSet/>
      <dgm:spPr/>
      <dgm:t>
        <a:bodyPr/>
        <a:lstStyle/>
        <a:p>
          <a:endParaRPr lang="en-US">
            <a:solidFill>
              <a:schemeClr val="tx2"/>
            </a:solidFill>
          </a:endParaRPr>
        </a:p>
      </dgm:t>
    </dgm:pt>
    <dgm:pt modelId="{9001FC3D-8582-422D-A602-6EE85FF1BA31}" type="sibTrans" cxnId="{7B93994D-8862-4330-98F2-E97365608888}">
      <dgm:prSet/>
      <dgm:spPr/>
      <dgm:t>
        <a:bodyPr/>
        <a:lstStyle/>
        <a:p>
          <a:endParaRPr lang="en-US">
            <a:solidFill>
              <a:schemeClr val="tx2"/>
            </a:solidFill>
          </a:endParaRPr>
        </a:p>
      </dgm:t>
    </dgm:pt>
    <dgm:pt modelId="{3EA1EB0A-02FC-4839-802F-61DE86B5BA34}">
      <dgm:prSet phldrT="[Text]"/>
      <dgm:spPr/>
      <dgm:t>
        <a:bodyPr/>
        <a:lstStyle/>
        <a:p>
          <a:r>
            <a:rPr lang="en-US" dirty="0">
              <a:solidFill>
                <a:schemeClr val="tx2"/>
              </a:solidFill>
            </a:rPr>
            <a:t>Ongoing situational awareness of transmission system reliability and resource adequacy</a:t>
          </a:r>
        </a:p>
      </dgm:t>
    </dgm:pt>
    <dgm:pt modelId="{31B64BCD-8DB5-42F9-B59D-3E5A2C86A9C5}" type="parTrans" cxnId="{16E18946-55FA-4509-87DD-334899E75C4A}">
      <dgm:prSet/>
      <dgm:spPr/>
      <dgm:t>
        <a:bodyPr/>
        <a:lstStyle/>
        <a:p>
          <a:endParaRPr lang="en-US">
            <a:solidFill>
              <a:schemeClr val="tx2"/>
            </a:solidFill>
          </a:endParaRPr>
        </a:p>
      </dgm:t>
    </dgm:pt>
    <dgm:pt modelId="{42FE6F2E-1915-49B2-81BC-84412BDF53B9}" type="sibTrans" cxnId="{16E18946-55FA-4509-87DD-334899E75C4A}">
      <dgm:prSet/>
      <dgm:spPr/>
      <dgm:t>
        <a:bodyPr/>
        <a:lstStyle/>
        <a:p>
          <a:endParaRPr lang="en-US">
            <a:solidFill>
              <a:schemeClr val="tx2"/>
            </a:solidFill>
          </a:endParaRPr>
        </a:p>
      </dgm:t>
    </dgm:pt>
    <dgm:pt modelId="{63D4BE1C-4F86-42CD-8611-F2CD62441E9B}">
      <dgm:prSet phldrT="[Text]"/>
      <dgm:spPr/>
      <dgm:t>
        <a:bodyPr/>
        <a:lstStyle/>
        <a:p>
          <a:r>
            <a:rPr lang="en-US" dirty="0">
              <a:solidFill>
                <a:schemeClr val="tx2"/>
              </a:solidFill>
            </a:rPr>
            <a:t>Includes real-time analysis of unexpected system changes, such as the outage of generation</a:t>
          </a:r>
        </a:p>
      </dgm:t>
    </dgm:pt>
    <dgm:pt modelId="{39D3311C-93AE-438E-973A-ACA1BDB26B94}" type="parTrans" cxnId="{149D17AE-D610-4410-9473-3B0CD92F4B6D}">
      <dgm:prSet/>
      <dgm:spPr/>
      <dgm:t>
        <a:bodyPr/>
        <a:lstStyle/>
        <a:p>
          <a:endParaRPr lang="en-US">
            <a:solidFill>
              <a:schemeClr val="tx2"/>
            </a:solidFill>
          </a:endParaRPr>
        </a:p>
      </dgm:t>
    </dgm:pt>
    <dgm:pt modelId="{F866A0C0-5DE6-45F7-8E3D-3899FD32BA97}" type="sibTrans" cxnId="{149D17AE-D610-4410-9473-3B0CD92F4B6D}">
      <dgm:prSet/>
      <dgm:spPr/>
      <dgm:t>
        <a:bodyPr/>
        <a:lstStyle/>
        <a:p>
          <a:endParaRPr lang="en-US">
            <a:solidFill>
              <a:schemeClr val="tx2"/>
            </a:solidFill>
          </a:endParaRPr>
        </a:p>
      </dgm:t>
    </dgm:pt>
    <dgm:pt modelId="{9BDCDE12-1BC7-4C29-81B2-106FFFA6F99E}" type="pres">
      <dgm:prSet presAssocID="{BF36BC78-CB1F-4C2C-8386-677343897A32}" presName="linear" presStyleCnt="0">
        <dgm:presLayoutVars>
          <dgm:dir/>
          <dgm:animLvl val="lvl"/>
          <dgm:resizeHandles val="exact"/>
        </dgm:presLayoutVars>
      </dgm:prSet>
      <dgm:spPr/>
    </dgm:pt>
    <dgm:pt modelId="{4E5F9C0E-321B-449A-9201-ECDC9883E30D}" type="pres">
      <dgm:prSet presAssocID="{09D8EA7B-B4E9-43A3-9CEB-5645EF3056E1}" presName="parentLin" presStyleCnt="0"/>
      <dgm:spPr/>
    </dgm:pt>
    <dgm:pt modelId="{833FA91D-4B09-47C4-B1B6-011C71CF2759}" type="pres">
      <dgm:prSet presAssocID="{09D8EA7B-B4E9-43A3-9CEB-5645EF3056E1}" presName="parentLeftMargin" presStyleLbl="node1" presStyleIdx="0" presStyleCnt="5"/>
      <dgm:spPr/>
    </dgm:pt>
    <dgm:pt modelId="{1EF2E655-F0F0-4279-8977-C0BB93EB1762}" type="pres">
      <dgm:prSet presAssocID="{09D8EA7B-B4E9-43A3-9CEB-5645EF3056E1}" presName="parentText" presStyleLbl="node1" presStyleIdx="0" presStyleCnt="5">
        <dgm:presLayoutVars>
          <dgm:chMax val="0"/>
          <dgm:bulletEnabled val="1"/>
        </dgm:presLayoutVars>
      </dgm:prSet>
      <dgm:spPr/>
    </dgm:pt>
    <dgm:pt modelId="{2FDEC813-6554-4CB5-971F-6FD7EE9BF508}" type="pres">
      <dgm:prSet presAssocID="{09D8EA7B-B4E9-43A3-9CEB-5645EF3056E1}" presName="negativeSpace" presStyleCnt="0"/>
      <dgm:spPr/>
    </dgm:pt>
    <dgm:pt modelId="{D507DD19-D95E-48FD-AE7B-C693414CE5A3}" type="pres">
      <dgm:prSet presAssocID="{09D8EA7B-B4E9-43A3-9CEB-5645EF3056E1}" presName="childText" presStyleLbl="conFgAcc1" presStyleIdx="0" presStyleCnt="5">
        <dgm:presLayoutVars>
          <dgm:bulletEnabled val="1"/>
        </dgm:presLayoutVars>
      </dgm:prSet>
      <dgm:spPr/>
    </dgm:pt>
    <dgm:pt modelId="{8C73E2A2-0FC5-4A21-95CD-E24C7BC1D882}" type="pres">
      <dgm:prSet presAssocID="{6BF5201D-037E-42E4-9FA7-0282A153E43D}" presName="spaceBetweenRectangles" presStyleCnt="0"/>
      <dgm:spPr/>
    </dgm:pt>
    <dgm:pt modelId="{7E3A6BCA-FF7C-4C41-8A8E-A2FC7D3C3B7B}" type="pres">
      <dgm:prSet presAssocID="{00A5FC2A-BA35-4ED5-A2AA-53F8466DC778}" presName="parentLin" presStyleCnt="0"/>
      <dgm:spPr/>
    </dgm:pt>
    <dgm:pt modelId="{A262C224-538F-46C8-96ED-4CAB41E35F79}" type="pres">
      <dgm:prSet presAssocID="{00A5FC2A-BA35-4ED5-A2AA-53F8466DC778}" presName="parentLeftMargin" presStyleLbl="node1" presStyleIdx="0" presStyleCnt="5"/>
      <dgm:spPr/>
    </dgm:pt>
    <dgm:pt modelId="{5B05BA6D-5B9E-4E3E-BB46-F3460A242DC3}" type="pres">
      <dgm:prSet presAssocID="{00A5FC2A-BA35-4ED5-A2AA-53F8466DC778}" presName="parentText" presStyleLbl="node1" presStyleIdx="1" presStyleCnt="5">
        <dgm:presLayoutVars>
          <dgm:chMax val="0"/>
          <dgm:bulletEnabled val="1"/>
        </dgm:presLayoutVars>
      </dgm:prSet>
      <dgm:spPr/>
    </dgm:pt>
    <dgm:pt modelId="{F365520E-4B71-4F45-9A8B-DF5B7F823ADD}" type="pres">
      <dgm:prSet presAssocID="{00A5FC2A-BA35-4ED5-A2AA-53F8466DC778}" presName="negativeSpace" presStyleCnt="0"/>
      <dgm:spPr/>
    </dgm:pt>
    <dgm:pt modelId="{37AF8810-537B-424E-A9B6-9BB213F46132}" type="pres">
      <dgm:prSet presAssocID="{00A5FC2A-BA35-4ED5-A2AA-53F8466DC778}" presName="childText" presStyleLbl="conFgAcc1" presStyleIdx="1" presStyleCnt="5">
        <dgm:presLayoutVars>
          <dgm:bulletEnabled val="1"/>
        </dgm:presLayoutVars>
      </dgm:prSet>
      <dgm:spPr/>
    </dgm:pt>
    <dgm:pt modelId="{C225E5CD-D3D7-4825-AA18-63CD48ED9AF3}" type="pres">
      <dgm:prSet presAssocID="{21665F75-E624-4124-AFB9-569459CF3D96}" presName="spaceBetweenRectangles" presStyleCnt="0"/>
      <dgm:spPr/>
    </dgm:pt>
    <dgm:pt modelId="{BE56A9A4-9C84-43DA-B894-DB22B772322D}" type="pres">
      <dgm:prSet presAssocID="{3DA2CDB9-D337-44F4-8B18-6E5CBDD74FE6}" presName="parentLin" presStyleCnt="0"/>
      <dgm:spPr/>
    </dgm:pt>
    <dgm:pt modelId="{0117B517-0FA6-48A1-9197-A73708594F87}" type="pres">
      <dgm:prSet presAssocID="{3DA2CDB9-D337-44F4-8B18-6E5CBDD74FE6}" presName="parentLeftMargin" presStyleLbl="node1" presStyleIdx="1" presStyleCnt="5"/>
      <dgm:spPr/>
    </dgm:pt>
    <dgm:pt modelId="{10511422-FAFB-4E24-8847-AEBCB672FC24}" type="pres">
      <dgm:prSet presAssocID="{3DA2CDB9-D337-44F4-8B18-6E5CBDD74FE6}" presName="parentText" presStyleLbl="node1" presStyleIdx="2" presStyleCnt="5">
        <dgm:presLayoutVars>
          <dgm:chMax val="0"/>
          <dgm:bulletEnabled val="1"/>
        </dgm:presLayoutVars>
      </dgm:prSet>
      <dgm:spPr/>
    </dgm:pt>
    <dgm:pt modelId="{060A8E72-3784-4885-8B1E-CBEE34FAB05B}" type="pres">
      <dgm:prSet presAssocID="{3DA2CDB9-D337-44F4-8B18-6E5CBDD74FE6}" presName="negativeSpace" presStyleCnt="0"/>
      <dgm:spPr/>
    </dgm:pt>
    <dgm:pt modelId="{EED2D2B4-DFEC-4D1B-AFA4-787868695FD2}" type="pres">
      <dgm:prSet presAssocID="{3DA2CDB9-D337-44F4-8B18-6E5CBDD74FE6}" presName="childText" presStyleLbl="conFgAcc1" presStyleIdx="2" presStyleCnt="5">
        <dgm:presLayoutVars>
          <dgm:bulletEnabled val="1"/>
        </dgm:presLayoutVars>
      </dgm:prSet>
      <dgm:spPr/>
    </dgm:pt>
    <dgm:pt modelId="{CBD669B9-6929-4785-BEF4-D6DA52409F9A}" type="pres">
      <dgm:prSet presAssocID="{FE710E6A-E868-4CDF-8077-BD731A264F22}" presName="spaceBetweenRectangles" presStyleCnt="0"/>
      <dgm:spPr/>
    </dgm:pt>
    <dgm:pt modelId="{ECB3CE52-A371-4832-8FAA-486022467249}" type="pres">
      <dgm:prSet presAssocID="{2DBF1E1E-E2AF-4232-AF11-A810F12A2A4C}" presName="parentLin" presStyleCnt="0"/>
      <dgm:spPr/>
    </dgm:pt>
    <dgm:pt modelId="{C079073C-9BC4-4D22-A460-A85027DD29B5}" type="pres">
      <dgm:prSet presAssocID="{2DBF1E1E-E2AF-4232-AF11-A810F12A2A4C}" presName="parentLeftMargin" presStyleLbl="node1" presStyleIdx="2" presStyleCnt="5"/>
      <dgm:spPr/>
    </dgm:pt>
    <dgm:pt modelId="{6B54CB94-EA53-4C37-AF4C-4DB1238D8266}" type="pres">
      <dgm:prSet presAssocID="{2DBF1E1E-E2AF-4232-AF11-A810F12A2A4C}" presName="parentText" presStyleLbl="node1" presStyleIdx="3" presStyleCnt="5">
        <dgm:presLayoutVars>
          <dgm:chMax val="0"/>
          <dgm:bulletEnabled val="1"/>
        </dgm:presLayoutVars>
      </dgm:prSet>
      <dgm:spPr/>
    </dgm:pt>
    <dgm:pt modelId="{6E71054C-7EB3-40EF-A5D1-3BC20EB8FBFE}" type="pres">
      <dgm:prSet presAssocID="{2DBF1E1E-E2AF-4232-AF11-A810F12A2A4C}" presName="negativeSpace" presStyleCnt="0"/>
      <dgm:spPr/>
    </dgm:pt>
    <dgm:pt modelId="{5AED1945-F890-4065-8C33-CCCAB5A43A4E}" type="pres">
      <dgm:prSet presAssocID="{2DBF1E1E-E2AF-4232-AF11-A810F12A2A4C}" presName="childText" presStyleLbl="conFgAcc1" presStyleIdx="3" presStyleCnt="5">
        <dgm:presLayoutVars>
          <dgm:bulletEnabled val="1"/>
        </dgm:presLayoutVars>
      </dgm:prSet>
      <dgm:spPr/>
    </dgm:pt>
    <dgm:pt modelId="{5C6E5466-28D4-410A-9DF2-445FD3916F32}" type="pres">
      <dgm:prSet presAssocID="{1DED2798-FBBF-4D66-AC6C-56D0992C0E09}" presName="spaceBetweenRectangles" presStyleCnt="0"/>
      <dgm:spPr/>
    </dgm:pt>
    <dgm:pt modelId="{B264E260-FC99-4D9E-8FE5-022BF22FB72D}" type="pres">
      <dgm:prSet presAssocID="{39497D7A-397C-4A3D-9B41-1888AD5141C9}" presName="parentLin" presStyleCnt="0"/>
      <dgm:spPr/>
    </dgm:pt>
    <dgm:pt modelId="{71053C41-439C-4ADC-9279-B276295D319F}" type="pres">
      <dgm:prSet presAssocID="{39497D7A-397C-4A3D-9B41-1888AD5141C9}" presName="parentLeftMargin" presStyleLbl="node1" presStyleIdx="3" presStyleCnt="5"/>
      <dgm:spPr/>
    </dgm:pt>
    <dgm:pt modelId="{786EE377-41E6-4C08-B4DC-EEF6E14F0BB3}" type="pres">
      <dgm:prSet presAssocID="{39497D7A-397C-4A3D-9B41-1888AD5141C9}" presName="parentText" presStyleLbl="node1" presStyleIdx="4" presStyleCnt="5">
        <dgm:presLayoutVars>
          <dgm:chMax val="0"/>
          <dgm:bulletEnabled val="1"/>
        </dgm:presLayoutVars>
      </dgm:prSet>
      <dgm:spPr/>
    </dgm:pt>
    <dgm:pt modelId="{8C854D91-41DF-4F77-A774-D14C67A26011}" type="pres">
      <dgm:prSet presAssocID="{39497D7A-397C-4A3D-9B41-1888AD5141C9}" presName="negativeSpace" presStyleCnt="0"/>
      <dgm:spPr/>
    </dgm:pt>
    <dgm:pt modelId="{8FE263C0-5BD9-4882-94BE-CAAD4FB1EF22}" type="pres">
      <dgm:prSet presAssocID="{39497D7A-397C-4A3D-9B41-1888AD5141C9}" presName="childText" presStyleLbl="conFgAcc1" presStyleIdx="4" presStyleCnt="5">
        <dgm:presLayoutVars>
          <dgm:bulletEnabled val="1"/>
        </dgm:presLayoutVars>
      </dgm:prSet>
      <dgm:spPr/>
    </dgm:pt>
  </dgm:ptLst>
  <dgm:cxnLst>
    <dgm:cxn modelId="{BCBA7302-DDDC-44E4-98E2-7A3EE1E85B4C}" type="presOf" srcId="{D1ED72AA-9FE4-4CAF-AF43-10C08DF1121D}" destId="{EED2D2B4-DFEC-4D1B-AFA4-787868695FD2}" srcOrd="0" destOrd="0" presId="urn:microsoft.com/office/officeart/2005/8/layout/list1"/>
    <dgm:cxn modelId="{AD477014-C53F-44D4-B699-9ED189F37C6F}" type="presOf" srcId="{39497D7A-397C-4A3D-9B41-1888AD5141C9}" destId="{786EE377-41E6-4C08-B4DC-EEF6E14F0BB3}" srcOrd="1" destOrd="0" presId="urn:microsoft.com/office/officeart/2005/8/layout/list1"/>
    <dgm:cxn modelId="{3458EB15-9774-4276-B906-3F4711522DF6}" type="presOf" srcId="{9D9D18CB-EA60-4645-95A6-29571597601C}" destId="{EED2D2B4-DFEC-4D1B-AFA4-787868695FD2}" srcOrd="0" destOrd="1" presId="urn:microsoft.com/office/officeart/2005/8/layout/list1"/>
    <dgm:cxn modelId="{0C932C22-F6D0-4854-8E66-24114B4A8F4E}" type="presOf" srcId="{63D4BE1C-4F86-42CD-8611-F2CD62441E9B}" destId="{8FE263C0-5BD9-4882-94BE-CAAD4FB1EF22}" srcOrd="0" destOrd="1" presId="urn:microsoft.com/office/officeart/2005/8/layout/list1"/>
    <dgm:cxn modelId="{D7069C2E-42D4-4132-9388-9144D3DBCE2E}" type="presOf" srcId="{39497D7A-397C-4A3D-9B41-1888AD5141C9}" destId="{71053C41-439C-4ADC-9279-B276295D319F}" srcOrd="0" destOrd="0" presId="urn:microsoft.com/office/officeart/2005/8/layout/list1"/>
    <dgm:cxn modelId="{3AEEF22F-3195-49B5-BF87-62FA0A604881}" srcId="{BF36BC78-CB1F-4C2C-8386-677343897A32}" destId="{00A5FC2A-BA35-4ED5-A2AA-53F8466DC778}" srcOrd="1" destOrd="0" parTransId="{9DE69EA0-9D98-44A8-8C3A-C11A051D3098}" sibTransId="{21665F75-E624-4124-AFB9-569459CF3D96}"/>
    <dgm:cxn modelId="{8F02F830-A330-44F8-9C92-B6FEA6148EDA}" type="presOf" srcId="{6B91F35A-2531-44CB-862C-653A0ABA96F0}" destId="{5AED1945-F890-4065-8C33-CCCAB5A43A4E}" srcOrd="0" destOrd="0" presId="urn:microsoft.com/office/officeart/2005/8/layout/list1"/>
    <dgm:cxn modelId="{3E02FF34-E3F2-4497-88A6-EF6A4A2A70D6}" srcId="{00A5FC2A-BA35-4ED5-A2AA-53F8466DC778}" destId="{F68F2CDA-4791-4D50-8C35-CFA611500378}" srcOrd="1" destOrd="0" parTransId="{AB0DDF1B-693B-42EB-BB0C-1804B7799C5D}" sibTransId="{CF7D90C3-1CA1-4953-94B8-3429965B980E}"/>
    <dgm:cxn modelId="{F99F6E35-719F-488D-8E2A-47656B273259}" srcId="{09D8EA7B-B4E9-43A3-9CEB-5645EF3056E1}" destId="{43815CC0-C6A5-4DC2-829B-EFC80212B0CC}" srcOrd="2" destOrd="0" parTransId="{C167840C-A6AA-4D11-B7A7-AE2D3E55EBD8}" sibTransId="{ECD153AA-E1C6-43BF-9C3E-A72D7F66081D}"/>
    <dgm:cxn modelId="{59701639-546D-49C9-B548-789CAC6BE531}" srcId="{BF36BC78-CB1F-4C2C-8386-677343897A32}" destId="{09D8EA7B-B4E9-43A3-9CEB-5645EF3056E1}" srcOrd="0" destOrd="0" parTransId="{3AF8BF8F-4B20-432F-B339-6D64C80D3421}" sibTransId="{6BF5201D-037E-42E4-9FA7-0282A153E43D}"/>
    <dgm:cxn modelId="{7E26F83E-A4D7-4FE0-B4FF-FF1D85D29234}" type="presOf" srcId="{BCC29421-C0A6-4E87-AB69-CE34BC23F77C}" destId="{D507DD19-D95E-48FD-AE7B-C693414CE5A3}" srcOrd="0" destOrd="0" presId="urn:microsoft.com/office/officeart/2005/8/layout/list1"/>
    <dgm:cxn modelId="{CEF6C540-A453-4A50-A837-9B59825F3EF0}" type="presOf" srcId="{2DBF1E1E-E2AF-4232-AF11-A810F12A2A4C}" destId="{6B54CB94-EA53-4C37-AF4C-4DB1238D8266}" srcOrd="1" destOrd="0" presId="urn:microsoft.com/office/officeart/2005/8/layout/list1"/>
    <dgm:cxn modelId="{281ADB5E-0377-463F-878C-E508E6EB4558}" type="presOf" srcId="{00A5FC2A-BA35-4ED5-A2AA-53F8466DC778}" destId="{A262C224-538F-46C8-96ED-4CAB41E35F79}" srcOrd="0" destOrd="0" presId="urn:microsoft.com/office/officeart/2005/8/layout/list1"/>
    <dgm:cxn modelId="{65740442-3D44-4E68-8BDB-48AA3F90F2A8}" srcId="{2DBF1E1E-E2AF-4232-AF11-A810F12A2A4C}" destId="{6B91F35A-2531-44CB-862C-653A0ABA96F0}" srcOrd="0" destOrd="0" parTransId="{FF2AE207-D137-4CE0-811A-73C003A52D6C}" sibTransId="{F0F39A17-3825-49F5-8923-B96B581902D6}"/>
    <dgm:cxn modelId="{94DF8C62-D29C-4BD7-B500-E34C9C9BEBEF}" type="presOf" srcId="{66784EB9-FA30-4351-8246-C22742B4D1E9}" destId="{5AED1945-F890-4065-8C33-CCCAB5A43A4E}" srcOrd="0" destOrd="2" presId="urn:microsoft.com/office/officeart/2005/8/layout/list1"/>
    <dgm:cxn modelId="{16E18946-55FA-4509-87DD-334899E75C4A}" srcId="{39497D7A-397C-4A3D-9B41-1888AD5141C9}" destId="{3EA1EB0A-02FC-4839-802F-61DE86B5BA34}" srcOrd="0" destOrd="0" parTransId="{31B64BCD-8DB5-42F9-B59D-3E5A2C86A9C5}" sibTransId="{42FE6F2E-1915-49B2-81BC-84412BDF53B9}"/>
    <dgm:cxn modelId="{998DE048-F49A-49C0-B725-5E46C6E7F8EB}" type="presOf" srcId="{3EA1EB0A-02FC-4839-802F-61DE86B5BA34}" destId="{8FE263C0-5BD9-4882-94BE-CAAD4FB1EF22}" srcOrd="0" destOrd="0" presId="urn:microsoft.com/office/officeart/2005/8/layout/list1"/>
    <dgm:cxn modelId="{835D4969-6B1B-450C-B280-78E358F7BE16}" srcId="{3DA2CDB9-D337-44F4-8B18-6E5CBDD74FE6}" destId="{D1ED72AA-9FE4-4CAF-AF43-10C08DF1121D}" srcOrd="0" destOrd="0" parTransId="{D993C7C2-74F0-46DE-A284-4764A94048D5}" sibTransId="{13714707-84D3-43C0-AAF5-F4F5D6A7E78E}"/>
    <dgm:cxn modelId="{E7D4B14C-3E8F-435F-93B9-B06626C66143}" srcId="{2DBF1E1E-E2AF-4232-AF11-A810F12A2A4C}" destId="{49A7A284-6BFF-4BCE-9188-2E68B1D01BD0}" srcOrd="1" destOrd="0" parTransId="{94E8BF13-3CC2-42D0-A1E1-C845C0BF3DF0}" sibTransId="{DDF065AB-08EF-46CA-A96E-4C49FD05A6F7}"/>
    <dgm:cxn modelId="{7B93994D-8862-4330-98F2-E97365608888}" srcId="{2DBF1E1E-E2AF-4232-AF11-A810F12A2A4C}" destId="{66784EB9-FA30-4351-8246-C22742B4D1E9}" srcOrd="2" destOrd="0" parTransId="{4E36013E-8AA1-477A-AF42-B7649A55DBDB}" sibTransId="{9001FC3D-8582-422D-A602-6EE85FF1BA31}"/>
    <dgm:cxn modelId="{D725FD77-0179-422E-870C-BE8EE6128B78}" type="presOf" srcId="{43815CC0-C6A5-4DC2-829B-EFC80212B0CC}" destId="{D507DD19-D95E-48FD-AE7B-C693414CE5A3}" srcOrd="0" destOrd="2" presId="urn:microsoft.com/office/officeart/2005/8/layout/list1"/>
    <dgm:cxn modelId="{C8F8C081-6E55-4424-A6F4-64DECE243706}" type="presOf" srcId="{BED6A09A-CDC5-423D-8314-1A9737B82EA2}" destId="{37AF8810-537B-424E-A9B6-9BB213F46132}" srcOrd="0" destOrd="0" presId="urn:microsoft.com/office/officeart/2005/8/layout/list1"/>
    <dgm:cxn modelId="{4F129B8D-3F98-496F-A430-BD49346672B8}" type="presOf" srcId="{3DA2CDB9-D337-44F4-8B18-6E5CBDD74FE6}" destId="{0117B517-0FA6-48A1-9197-A73708594F87}" srcOrd="0" destOrd="0" presId="urn:microsoft.com/office/officeart/2005/8/layout/list1"/>
    <dgm:cxn modelId="{72BB0590-2744-4AAC-959B-2506E0EC68AC}" srcId="{00A5FC2A-BA35-4ED5-A2AA-53F8466DC778}" destId="{74E5B4FA-FF17-4B58-A412-15BA981EC0C9}" srcOrd="2" destOrd="0" parTransId="{55F38CF5-6884-41E1-A99B-C785AE011948}" sibTransId="{3F475C88-CCAA-4CEF-A2DE-D5F1BC70586A}"/>
    <dgm:cxn modelId="{6CD07D90-03E5-491E-BABD-7EABD85F1E1D}" type="presOf" srcId="{49A7A284-6BFF-4BCE-9188-2E68B1D01BD0}" destId="{5AED1945-F890-4065-8C33-CCCAB5A43A4E}" srcOrd="0" destOrd="1" presId="urn:microsoft.com/office/officeart/2005/8/layout/list1"/>
    <dgm:cxn modelId="{3CBBC499-948F-4A4D-A1A7-97D008513DDB}" srcId="{3DA2CDB9-D337-44F4-8B18-6E5CBDD74FE6}" destId="{9D9D18CB-EA60-4645-95A6-29571597601C}" srcOrd="1" destOrd="0" parTransId="{71086C14-4E03-4867-9743-478B00096344}" sibTransId="{2263D188-812B-4BA6-B5E5-2AE2AC1E0A6E}"/>
    <dgm:cxn modelId="{5142F6A3-525C-4E4B-A805-74BBEE56D368}" type="presOf" srcId="{BF36BC78-CB1F-4C2C-8386-677343897A32}" destId="{9BDCDE12-1BC7-4C29-81B2-106FFFA6F99E}" srcOrd="0" destOrd="0" presId="urn:microsoft.com/office/officeart/2005/8/layout/list1"/>
    <dgm:cxn modelId="{E7AF2CA8-7185-4B32-82A4-AB4BE8DD1C99}" srcId="{BF36BC78-CB1F-4C2C-8386-677343897A32}" destId="{2DBF1E1E-E2AF-4232-AF11-A810F12A2A4C}" srcOrd="3" destOrd="0" parTransId="{1374623E-348A-466C-B0F4-3432DBAF9519}" sibTransId="{1DED2798-FBBF-4D66-AC6C-56D0992C0E09}"/>
    <dgm:cxn modelId="{25F098AB-A31C-4384-AB80-7292ED183D52}" type="presOf" srcId="{00A5FC2A-BA35-4ED5-A2AA-53F8466DC778}" destId="{5B05BA6D-5B9E-4E3E-BB46-F3460A242DC3}" srcOrd="1" destOrd="0" presId="urn:microsoft.com/office/officeart/2005/8/layout/list1"/>
    <dgm:cxn modelId="{1DEF48AC-B734-485A-A732-97B04201A76D}" type="presOf" srcId="{74E5B4FA-FF17-4B58-A412-15BA981EC0C9}" destId="{37AF8810-537B-424E-A9B6-9BB213F46132}" srcOrd="0" destOrd="2" presId="urn:microsoft.com/office/officeart/2005/8/layout/list1"/>
    <dgm:cxn modelId="{149D17AE-D610-4410-9473-3B0CD92F4B6D}" srcId="{39497D7A-397C-4A3D-9B41-1888AD5141C9}" destId="{63D4BE1C-4F86-42CD-8611-F2CD62441E9B}" srcOrd="1" destOrd="0" parTransId="{39D3311C-93AE-438E-973A-ACA1BDB26B94}" sibTransId="{F866A0C0-5DE6-45F7-8E3D-3899FD32BA97}"/>
    <dgm:cxn modelId="{9CC10EB3-546C-4AE3-BFCE-6C92E9056D3D}" srcId="{00A5FC2A-BA35-4ED5-A2AA-53F8466DC778}" destId="{BED6A09A-CDC5-423D-8314-1A9737B82EA2}" srcOrd="0" destOrd="0" parTransId="{9177BEAF-6439-4CB5-A0CD-94A3198EECCC}" sibTransId="{0F61F912-CAE3-43CA-92B2-4A2A27C334EC}"/>
    <dgm:cxn modelId="{757677B9-03D5-4CDE-9F68-0F8CB4B72B12}" srcId="{3DA2CDB9-D337-44F4-8B18-6E5CBDD74FE6}" destId="{681B4915-CA9A-4555-8D90-5CE8337710FE}" srcOrd="2" destOrd="0" parTransId="{8B012DA6-D091-42EC-8247-A134C1424D03}" sibTransId="{D8CD98DB-A133-4F0C-9F35-21A4C19F663F}"/>
    <dgm:cxn modelId="{F9060CBD-DB76-4057-9D1D-6229F3283F62}" srcId="{09D8EA7B-B4E9-43A3-9CEB-5645EF3056E1}" destId="{BCC29421-C0A6-4E87-AB69-CE34BC23F77C}" srcOrd="0" destOrd="0" parTransId="{6D574017-1C4D-4EDF-A7F7-C0AF172B96F4}" sibTransId="{E0316450-3F67-429E-A054-024FD0CC554E}"/>
    <dgm:cxn modelId="{90C982BD-5E91-4609-8FA7-978D6A1BCB35}" srcId="{BF36BC78-CB1F-4C2C-8386-677343897A32}" destId="{39497D7A-397C-4A3D-9B41-1888AD5141C9}" srcOrd="4" destOrd="0" parTransId="{A5BC1AC3-D09F-46D4-BED5-24380104AA4F}" sibTransId="{0C47B2C6-0C33-4272-9085-8C4A143884CB}"/>
    <dgm:cxn modelId="{E76BB4C0-421F-4A02-9686-C4A22A664FC6}" type="presOf" srcId="{09D8EA7B-B4E9-43A3-9CEB-5645EF3056E1}" destId="{833FA91D-4B09-47C4-B1B6-011C71CF2759}" srcOrd="0" destOrd="0" presId="urn:microsoft.com/office/officeart/2005/8/layout/list1"/>
    <dgm:cxn modelId="{2D53BFCA-4854-44F1-ADA8-67E92A1AB34D}" type="presOf" srcId="{681B4915-CA9A-4555-8D90-5CE8337710FE}" destId="{EED2D2B4-DFEC-4D1B-AFA4-787868695FD2}" srcOrd="0" destOrd="2" presId="urn:microsoft.com/office/officeart/2005/8/layout/list1"/>
    <dgm:cxn modelId="{51CC28DF-2D77-4684-8088-6C57D1A84626}" srcId="{BF36BC78-CB1F-4C2C-8386-677343897A32}" destId="{3DA2CDB9-D337-44F4-8B18-6E5CBDD74FE6}" srcOrd="2" destOrd="0" parTransId="{462CDF0E-374E-4926-91CB-09252F4135F6}" sibTransId="{FE710E6A-E868-4CDF-8077-BD731A264F22}"/>
    <dgm:cxn modelId="{E26319E2-1418-4CF5-966B-7DC271000BCE}" srcId="{09D8EA7B-B4E9-43A3-9CEB-5645EF3056E1}" destId="{01B174C5-F75D-4A52-A015-D26C1F6E8FB9}" srcOrd="1" destOrd="0" parTransId="{18CCEC11-1E9C-43AB-BE34-CBD65A961204}" sibTransId="{6D83EE69-E7E8-461D-A1A2-0DFEED70E241}"/>
    <dgm:cxn modelId="{41C2F4E2-6FA4-4C42-A96F-DFDE0F978555}" type="presOf" srcId="{3DA2CDB9-D337-44F4-8B18-6E5CBDD74FE6}" destId="{10511422-FAFB-4E24-8847-AEBCB672FC24}" srcOrd="1" destOrd="0" presId="urn:microsoft.com/office/officeart/2005/8/layout/list1"/>
    <dgm:cxn modelId="{4D49AAEC-B69E-429E-91E4-561591A0CA9E}" type="presOf" srcId="{F68F2CDA-4791-4D50-8C35-CFA611500378}" destId="{37AF8810-537B-424E-A9B6-9BB213F46132}" srcOrd="0" destOrd="1" presId="urn:microsoft.com/office/officeart/2005/8/layout/list1"/>
    <dgm:cxn modelId="{4AC195EF-9DC6-4019-A895-5164BA12BD8A}" type="presOf" srcId="{01B174C5-F75D-4A52-A015-D26C1F6E8FB9}" destId="{D507DD19-D95E-48FD-AE7B-C693414CE5A3}" srcOrd="0" destOrd="1" presId="urn:microsoft.com/office/officeart/2005/8/layout/list1"/>
    <dgm:cxn modelId="{4751CEF0-C3CD-404B-890C-C9B5DED15ABA}" type="presOf" srcId="{2DBF1E1E-E2AF-4232-AF11-A810F12A2A4C}" destId="{C079073C-9BC4-4D22-A460-A85027DD29B5}" srcOrd="0" destOrd="0" presId="urn:microsoft.com/office/officeart/2005/8/layout/list1"/>
    <dgm:cxn modelId="{D4EE0DF5-FFE3-4880-AE1F-393E94B35CD4}" type="presOf" srcId="{09D8EA7B-B4E9-43A3-9CEB-5645EF3056E1}" destId="{1EF2E655-F0F0-4279-8977-C0BB93EB1762}" srcOrd="1" destOrd="0" presId="urn:microsoft.com/office/officeart/2005/8/layout/list1"/>
    <dgm:cxn modelId="{2CE263DA-03AA-4023-A16F-4CB7F8A11076}" type="presParOf" srcId="{9BDCDE12-1BC7-4C29-81B2-106FFFA6F99E}" destId="{4E5F9C0E-321B-449A-9201-ECDC9883E30D}" srcOrd="0" destOrd="0" presId="urn:microsoft.com/office/officeart/2005/8/layout/list1"/>
    <dgm:cxn modelId="{1EF7DAA5-5861-4F60-A43F-D58B78B4FC96}" type="presParOf" srcId="{4E5F9C0E-321B-449A-9201-ECDC9883E30D}" destId="{833FA91D-4B09-47C4-B1B6-011C71CF2759}" srcOrd="0" destOrd="0" presId="urn:microsoft.com/office/officeart/2005/8/layout/list1"/>
    <dgm:cxn modelId="{C1FF0900-D69D-4FD0-9DBF-85A8A5A1F3C9}" type="presParOf" srcId="{4E5F9C0E-321B-449A-9201-ECDC9883E30D}" destId="{1EF2E655-F0F0-4279-8977-C0BB93EB1762}" srcOrd="1" destOrd="0" presId="urn:microsoft.com/office/officeart/2005/8/layout/list1"/>
    <dgm:cxn modelId="{D565452A-2A53-4405-8C37-0CA08202C894}" type="presParOf" srcId="{9BDCDE12-1BC7-4C29-81B2-106FFFA6F99E}" destId="{2FDEC813-6554-4CB5-971F-6FD7EE9BF508}" srcOrd="1" destOrd="0" presId="urn:microsoft.com/office/officeart/2005/8/layout/list1"/>
    <dgm:cxn modelId="{26758FB8-DB51-4403-830C-967AE77B6424}" type="presParOf" srcId="{9BDCDE12-1BC7-4C29-81B2-106FFFA6F99E}" destId="{D507DD19-D95E-48FD-AE7B-C693414CE5A3}" srcOrd="2" destOrd="0" presId="urn:microsoft.com/office/officeart/2005/8/layout/list1"/>
    <dgm:cxn modelId="{75F428B6-23CB-4D21-9CA9-75099BB38593}" type="presParOf" srcId="{9BDCDE12-1BC7-4C29-81B2-106FFFA6F99E}" destId="{8C73E2A2-0FC5-4A21-95CD-E24C7BC1D882}" srcOrd="3" destOrd="0" presId="urn:microsoft.com/office/officeart/2005/8/layout/list1"/>
    <dgm:cxn modelId="{A4790735-9AA8-42B5-8867-8F6E4EA7C9E5}" type="presParOf" srcId="{9BDCDE12-1BC7-4C29-81B2-106FFFA6F99E}" destId="{7E3A6BCA-FF7C-4C41-8A8E-A2FC7D3C3B7B}" srcOrd="4" destOrd="0" presId="urn:microsoft.com/office/officeart/2005/8/layout/list1"/>
    <dgm:cxn modelId="{15B8934C-A960-4D1D-8CCD-1D5700F485AC}" type="presParOf" srcId="{7E3A6BCA-FF7C-4C41-8A8E-A2FC7D3C3B7B}" destId="{A262C224-538F-46C8-96ED-4CAB41E35F79}" srcOrd="0" destOrd="0" presId="urn:microsoft.com/office/officeart/2005/8/layout/list1"/>
    <dgm:cxn modelId="{8086C689-2F06-4B84-B44D-412B4DF3D843}" type="presParOf" srcId="{7E3A6BCA-FF7C-4C41-8A8E-A2FC7D3C3B7B}" destId="{5B05BA6D-5B9E-4E3E-BB46-F3460A242DC3}" srcOrd="1" destOrd="0" presId="urn:microsoft.com/office/officeart/2005/8/layout/list1"/>
    <dgm:cxn modelId="{596D9726-0ACC-415C-9F06-E10C810DD18A}" type="presParOf" srcId="{9BDCDE12-1BC7-4C29-81B2-106FFFA6F99E}" destId="{F365520E-4B71-4F45-9A8B-DF5B7F823ADD}" srcOrd="5" destOrd="0" presId="urn:microsoft.com/office/officeart/2005/8/layout/list1"/>
    <dgm:cxn modelId="{67964D78-EB32-488C-975E-1FA8A242DF59}" type="presParOf" srcId="{9BDCDE12-1BC7-4C29-81B2-106FFFA6F99E}" destId="{37AF8810-537B-424E-A9B6-9BB213F46132}" srcOrd="6" destOrd="0" presId="urn:microsoft.com/office/officeart/2005/8/layout/list1"/>
    <dgm:cxn modelId="{1451F5B2-EA1D-4BE2-9C0C-5BE1AC54A864}" type="presParOf" srcId="{9BDCDE12-1BC7-4C29-81B2-106FFFA6F99E}" destId="{C225E5CD-D3D7-4825-AA18-63CD48ED9AF3}" srcOrd="7" destOrd="0" presId="urn:microsoft.com/office/officeart/2005/8/layout/list1"/>
    <dgm:cxn modelId="{5589982B-CE1F-496D-8A4C-5A65F9C65D55}" type="presParOf" srcId="{9BDCDE12-1BC7-4C29-81B2-106FFFA6F99E}" destId="{BE56A9A4-9C84-43DA-B894-DB22B772322D}" srcOrd="8" destOrd="0" presId="urn:microsoft.com/office/officeart/2005/8/layout/list1"/>
    <dgm:cxn modelId="{C28CCDDB-9508-49AC-B370-407780D4E72F}" type="presParOf" srcId="{BE56A9A4-9C84-43DA-B894-DB22B772322D}" destId="{0117B517-0FA6-48A1-9197-A73708594F87}" srcOrd="0" destOrd="0" presId="urn:microsoft.com/office/officeart/2005/8/layout/list1"/>
    <dgm:cxn modelId="{5BE149EF-850E-4F71-852B-E3696F7DD986}" type="presParOf" srcId="{BE56A9A4-9C84-43DA-B894-DB22B772322D}" destId="{10511422-FAFB-4E24-8847-AEBCB672FC24}" srcOrd="1" destOrd="0" presId="urn:microsoft.com/office/officeart/2005/8/layout/list1"/>
    <dgm:cxn modelId="{BF3FE8D2-AFC3-464C-A72A-420945872A5E}" type="presParOf" srcId="{9BDCDE12-1BC7-4C29-81B2-106FFFA6F99E}" destId="{060A8E72-3784-4885-8B1E-CBEE34FAB05B}" srcOrd="9" destOrd="0" presId="urn:microsoft.com/office/officeart/2005/8/layout/list1"/>
    <dgm:cxn modelId="{47A0441E-D32E-44C1-9062-AFD6174A5805}" type="presParOf" srcId="{9BDCDE12-1BC7-4C29-81B2-106FFFA6F99E}" destId="{EED2D2B4-DFEC-4D1B-AFA4-787868695FD2}" srcOrd="10" destOrd="0" presId="urn:microsoft.com/office/officeart/2005/8/layout/list1"/>
    <dgm:cxn modelId="{1B9DCCD2-9808-4ED1-A7F6-5B3FEBD39856}" type="presParOf" srcId="{9BDCDE12-1BC7-4C29-81B2-106FFFA6F99E}" destId="{CBD669B9-6929-4785-BEF4-D6DA52409F9A}" srcOrd="11" destOrd="0" presId="urn:microsoft.com/office/officeart/2005/8/layout/list1"/>
    <dgm:cxn modelId="{2C21D972-522B-46BF-B02E-F5EB79A3E06F}" type="presParOf" srcId="{9BDCDE12-1BC7-4C29-81B2-106FFFA6F99E}" destId="{ECB3CE52-A371-4832-8FAA-486022467249}" srcOrd="12" destOrd="0" presId="urn:microsoft.com/office/officeart/2005/8/layout/list1"/>
    <dgm:cxn modelId="{4A3F0F53-3E7B-4B47-B386-41DA2CCD0E40}" type="presParOf" srcId="{ECB3CE52-A371-4832-8FAA-486022467249}" destId="{C079073C-9BC4-4D22-A460-A85027DD29B5}" srcOrd="0" destOrd="0" presId="urn:microsoft.com/office/officeart/2005/8/layout/list1"/>
    <dgm:cxn modelId="{A02C300A-EF63-4782-AEFB-5F708E09A756}" type="presParOf" srcId="{ECB3CE52-A371-4832-8FAA-486022467249}" destId="{6B54CB94-EA53-4C37-AF4C-4DB1238D8266}" srcOrd="1" destOrd="0" presId="urn:microsoft.com/office/officeart/2005/8/layout/list1"/>
    <dgm:cxn modelId="{2BFF7926-948E-4252-9883-405D0C14D805}" type="presParOf" srcId="{9BDCDE12-1BC7-4C29-81B2-106FFFA6F99E}" destId="{6E71054C-7EB3-40EF-A5D1-3BC20EB8FBFE}" srcOrd="13" destOrd="0" presId="urn:microsoft.com/office/officeart/2005/8/layout/list1"/>
    <dgm:cxn modelId="{BDAFF494-2AAF-4B80-9C1F-4CAE577EBE72}" type="presParOf" srcId="{9BDCDE12-1BC7-4C29-81B2-106FFFA6F99E}" destId="{5AED1945-F890-4065-8C33-CCCAB5A43A4E}" srcOrd="14" destOrd="0" presId="urn:microsoft.com/office/officeart/2005/8/layout/list1"/>
    <dgm:cxn modelId="{D94B0204-9F4C-4EF6-B447-CA0CD4F83DBE}" type="presParOf" srcId="{9BDCDE12-1BC7-4C29-81B2-106FFFA6F99E}" destId="{5C6E5466-28D4-410A-9DF2-445FD3916F32}" srcOrd="15" destOrd="0" presId="urn:microsoft.com/office/officeart/2005/8/layout/list1"/>
    <dgm:cxn modelId="{EEFF5509-CB3D-47F3-874D-A4EBDFA408AA}" type="presParOf" srcId="{9BDCDE12-1BC7-4C29-81B2-106FFFA6F99E}" destId="{B264E260-FC99-4D9E-8FE5-022BF22FB72D}" srcOrd="16" destOrd="0" presId="urn:microsoft.com/office/officeart/2005/8/layout/list1"/>
    <dgm:cxn modelId="{922C85B2-8E9B-49CA-A42A-1D9846242AEB}" type="presParOf" srcId="{B264E260-FC99-4D9E-8FE5-022BF22FB72D}" destId="{71053C41-439C-4ADC-9279-B276295D319F}" srcOrd="0" destOrd="0" presId="urn:microsoft.com/office/officeart/2005/8/layout/list1"/>
    <dgm:cxn modelId="{03A4ECD4-757E-4BD7-981C-09FB8AAD3ABB}" type="presParOf" srcId="{B264E260-FC99-4D9E-8FE5-022BF22FB72D}" destId="{786EE377-41E6-4C08-B4DC-EEF6E14F0BB3}" srcOrd="1" destOrd="0" presId="urn:microsoft.com/office/officeart/2005/8/layout/list1"/>
    <dgm:cxn modelId="{7CB1B831-AE51-4794-9D09-2224BE8F6BB2}" type="presParOf" srcId="{9BDCDE12-1BC7-4C29-81B2-106FFFA6F99E}" destId="{8C854D91-41DF-4F77-A774-D14C67A26011}" srcOrd="17" destOrd="0" presId="urn:microsoft.com/office/officeart/2005/8/layout/list1"/>
    <dgm:cxn modelId="{5003BB31-C36B-476D-A742-8455AF3F6E29}" type="presParOf" srcId="{9BDCDE12-1BC7-4C29-81B2-106FFFA6F99E}" destId="{8FE263C0-5BD9-4882-94BE-CAAD4FB1EF22}"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6BDA221-66CC-D54A-AEC9-EEC12B173552}"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5655C188-96EE-4948-9B3A-0EEB43E186F8}">
      <dgm:prSet/>
      <dgm:spPr/>
      <dgm:t>
        <a:bodyPr/>
        <a:lstStyle/>
        <a:p>
          <a:r>
            <a:rPr lang="en-US" dirty="0"/>
            <a:t>Short-term and long-term status of fuel supplies </a:t>
          </a:r>
          <a:r>
            <a:rPr lang="en-US" dirty="0">
              <a:solidFill>
                <a:schemeClr val="accent6"/>
              </a:solidFill>
            </a:rPr>
            <a:t>or pipeline availability</a:t>
          </a:r>
        </a:p>
      </dgm:t>
    </dgm:pt>
    <dgm:pt modelId="{BD275775-C422-8242-8052-BF02E7A139A2}" type="parTrans" cxnId="{B7CD39D3-44B6-644A-BEC3-E6EB4E190A11}">
      <dgm:prSet/>
      <dgm:spPr/>
      <dgm:t>
        <a:bodyPr/>
        <a:lstStyle/>
        <a:p>
          <a:endParaRPr lang="en-US"/>
        </a:p>
      </dgm:t>
    </dgm:pt>
    <dgm:pt modelId="{032CA1DE-2744-354D-9393-3D3280F2A0A6}" type="sibTrans" cxnId="{B7CD39D3-44B6-644A-BEC3-E6EB4E190A11}">
      <dgm:prSet/>
      <dgm:spPr/>
      <dgm:t>
        <a:bodyPr/>
        <a:lstStyle/>
        <a:p>
          <a:endParaRPr lang="en-US"/>
        </a:p>
      </dgm:t>
    </dgm:pt>
    <dgm:pt modelId="{694827B4-497F-8747-ACA2-2F4DDC6C6C6A}">
      <dgm:prSet/>
      <dgm:spPr/>
      <dgm:t>
        <a:bodyPr/>
        <a:lstStyle/>
        <a:p>
          <a:r>
            <a:rPr lang="en-US" dirty="0">
              <a:solidFill>
                <a:schemeClr val="accent6"/>
              </a:solidFill>
            </a:rPr>
            <a:t>Impending curtailments or other issues on the gas system until they happen </a:t>
          </a:r>
        </a:p>
      </dgm:t>
    </dgm:pt>
    <dgm:pt modelId="{3C0CC894-103E-564C-865C-05BF970095D1}" type="parTrans" cxnId="{686442EF-2F16-9247-879D-8320495E236C}">
      <dgm:prSet/>
      <dgm:spPr/>
      <dgm:t>
        <a:bodyPr/>
        <a:lstStyle/>
        <a:p>
          <a:endParaRPr lang="en-US"/>
        </a:p>
      </dgm:t>
    </dgm:pt>
    <dgm:pt modelId="{711054D4-9B3C-7841-8543-78292115238C}" type="sibTrans" cxnId="{686442EF-2F16-9247-879D-8320495E236C}">
      <dgm:prSet/>
      <dgm:spPr/>
      <dgm:t>
        <a:bodyPr/>
        <a:lstStyle/>
        <a:p>
          <a:endParaRPr lang="en-US"/>
        </a:p>
      </dgm:t>
    </dgm:pt>
    <dgm:pt modelId="{81985EE6-E7E0-AB43-B716-562DE192E72A}">
      <dgm:prSet/>
      <dgm:spPr/>
      <dgm:t>
        <a:bodyPr/>
        <a:lstStyle/>
        <a:p>
          <a:r>
            <a:rPr lang="en-US" dirty="0"/>
            <a:t>Coal stockpiles</a:t>
          </a:r>
        </a:p>
      </dgm:t>
    </dgm:pt>
    <dgm:pt modelId="{469269CD-F5EF-4947-801A-DCE359118E0D}" type="parTrans" cxnId="{C624A1F9-A06B-084C-8454-9D78B0FF77BE}">
      <dgm:prSet/>
      <dgm:spPr/>
      <dgm:t>
        <a:bodyPr/>
        <a:lstStyle/>
        <a:p>
          <a:endParaRPr lang="en-US"/>
        </a:p>
      </dgm:t>
    </dgm:pt>
    <dgm:pt modelId="{27476173-8DF2-6D4D-9800-71C3F105A497}" type="sibTrans" cxnId="{C624A1F9-A06B-084C-8454-9D78B0FF77BE}">
      <dgm:prSet/>
      <dgm:spPr/>
      <dgm:t>
        <a:bodyPr/>
        <a:lstStyle/>
        <a:p>
          <a:endParaRPr lang="en-US"/>
        </a:p>
      </dgm:t>
    </dgm:pt>
    <dgm:pt modelId="{F4263835-BFD2-3446-A3CA-4BEE81B5A6AC}">
      <dgm:prSet/>
      <dgm:spPr/>
      <dgm:t>
        <a:bodyPr/>
        <a:lstStyle/>
        <a:p>
          <a:r>
            <a:rPr lang="en-US" dirty="0"/>
            <a:t>Coal supply chain interruptions</a:t>
          </a:r>
        </a:p>
      </dgm:t>
    </dgm:pt>
    <dgm:pt modelId="{6C90A820-944A-7647-ACD1-B69FCCE70DFE}" type="parTrans" cxnId="{DE0AABA3-50DC-7047-9002-E13E9EFA57F9}">
      <dgm:prSet/>
      <dgm:spPr/>
      <dgm:t>
        <a:bodyPr/>
        <a:lstStyle/>
        <a:p>
          <a:endParaRPr lang="en-US"/>
        </a:p>
      </dgm:t>
    </dgm:pt>
    <dgm:pt modelId="{05CFCECA-9E32-B44B-BEB3-3FD6E356B95C}" type="sibTrans" cxnId="{DE0AABA3-50DC-7047-9002-E13E9EFA57F9}">
      <dgm:prSet/>
      <dgm:spPr/>
      <dgm:t>
        <a:bodyPr/>
        <a:lstStyle/>
        <a:p>
          <a:endParaRPr lang="en-US"/>
        </a:p>
      </dgm:t>
    </dgm:pt>
    <dgm:pt modelId="{7185B79D-D9E5-3F47-A1DD-3AED169E9FED}" type="pres">
      <dgm:prSet presAssocID="{66BDA221-66CC-D54A-AEC9-EEC12B173552}" presName="linearFlow" presStyleCnt="0">
        <dgm:presLayoutVars>
          <dgm:dir/>
          <dgm:resizeHandles val="exact"/>
        </dgm:presLayoutVars>
      </dgm:prSet>
      <dgm:spPr/>
    </dgm:pt>
    <dgm:pt modelId="{F99A2A86-211C-FE42-B495-D5B99770FC45}" type="pres">
      <dgm:prSet presAssocID="{5655C188-96EE-4948-9B3A-0EEB43E186F8}" presName="composite" presStyleCnt="0"/>
      <dgm:spPr/>
    </dgm:pt>
    <dgm:pt modelId="{C8B09C81-52A6-B24F-8D3B-76309298758D}" type="pres">
      <dgm:prSet presAssocID="{5655C188-96EE-4948-9B3A-0EEB43E186F8}" presName="imgShp" presStyleLbl="fgImgPlace1" presStyleIdx="0" presStyleCnt="4" custLinFactNeighborX="-48295"/>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ircle with left arrow outline"/>
        </a:ext>
      </dgm:extLst>
    </dgm:pt>
    <dgm:pt modelId="{4C3B30EA-5EA5-4E42-B99B-2B62FC26C47D}" type="pres">
      <dgm:prSet presAssocID="{5655C188-96EE-4948-9B3A-0EEB43E186F8}" presName="txShp" presStyleLbl="node1" presStyleIdx="0" presStyleCnt="4">
        <dgm:presLayoutVars>
          <dgm:bulletEnabled val="1"/>
        </dgm:presLayoutVars>
      </dgm:prSet>
      <dgm:spPr/>
    </dgm:pt>
    <dgm:pt modelId="{71C9BA4A-58E9-344F-B399-BA08D58B8D2C}" type="pres">
      <dgm:prSet presAssocID="{032CA1DE-2744-354D-9393-3D3280F2A0A6}" presName="spacing" presStyleCnt="0"/>
      <dgm:spPr/>
    </dgm:pt>
    <dgm:pt modelId="{1F558951-3539-5F4B-8925-7D31008D4D32}" type="pres">
      <dgm:prSet presAssocID="{694827B4-497F-8747-ACA2-2F4DDC6C6C6A}" presName="composite" presStyleCnt="0"/>
      <dgm:spPr/>
    </dgm:pt>
    <dgm:pt modelId="{51DE3D92-DC65-9944-AB5C-E94A2756ECC6}" type="pres">
      <dgm:prSet presAssocID="{694827B4-497F-8747-ACA2-2F4DDC6C6C6A}" presName="imgShp" presStyleLbl="fgImgPlace1" presStyleIdx="1" presStyleCnt="4" custLinFactNeighborX="-48295"/>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ircle with left arrow outline"/>
        </a:ext>
      </dgm:extLst>
    </dgm:pt>
    <dgm:pt modelId="{B4FC1940-E128-8A40-9BA5-422313C565C4}" type="pres">
      <dgm:prSet presAssocID="{694827B4-497F-8747-ACA2-2F4DDC6C6C6A}" presName="txShp" presStyleLbl="node1" presStyleIdx="1" presStyleCnt="4">
        <dgm:presLayoutVars>
          <dgm:bulletEnabled val="1"/>
        </dgm:presLayoutVars>
      </dgm:prSet>
      <dgm:spPr/>
    </dgm:pt>
    <dgm:pt modelId="{B37DC1F2-04F1-394D-985B-39F624668EFA}" type="pres">
      <dgm:prSet presAssocID="{711054D4-9B3C-7841-8543-78292115238C}" presName="spacing" presStyleCnt="0"/>
      <dgm:spPr/>
    </dgm:pt>
    <dgm:pt modelId="{650AC875-9284-5E4D-B1FD-0E79DA87D358}" type="pres">
      <dgm:prSet presAssocID="{81985EE6-E7E0-AB43-B716-562DE192E72A}" presName="composite" presStyleCnt="0"/>
      <dgm:spPr/>
    </dgm:pt>
    <dgm:pt modelId="{74DE72E9-2057-5741-A1AF-93E8D32BFD5A}" type="pres">
      <dgm:prSet presAssocID="{81985EE6-E7E0-AB43-B716-562DE192E72A}" presName="imgShp" presStyleLbl="fgImgPlace1" presStyleIdx="2" presStyleCnt="4" custLinFactNeighborX="-48295"/>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ircle with left arrow outline"/>
        </a:ext>
      </dgm:extLst>
    </dgm:pt>
    <dgm:pt modelId="{57B7B6ED-88E9-5B42-B523-5071AFEA9181}" type="pres">
      <dgm:prSet presAssocID="{81985EE6-E7E0-AB43-B716-562DE192E72A}" presName="txShp" presStyleLbl="node1" presStyleIdx="2" presStyleCnt="4">
        <dgm:presLayoutVars>
          <dgm:bulletEnabled val="1"/>
        </dgm:presLayoutVars>
      </dgm:prSet>
      <dgm:spPr/>
    </dgm:pt>
    <dgm:pt modelId="{6687B843-A0E1-D140-BC70-0DFF46ADA15D}" type="pres">
      <dgm:prSet presAssocID="{27476173-8DF2-6D4D-9800-71C3F105A497}" presName="spacing" presStyleCnt="0"/>
      <dgm:spPr/>
    </dgm:pt>
    <dgm:pt modelId="{0E3F633D-08F0-8E4D-81A0-EC56F49AF5BB}" type="pres">
      <dgm:prSet presAssocID="{F4263835-BFD2-3446-A3CA-4BEE81B5A6AC}" presName="composite" presStyleCnt="0"/>
      <dgm:spPr/>
    </dgm:pt>
    <dgm:pt modelId="{08FD8CDF-9D7C-F54E-9DFF-1A189C266F33}" type="pres">
      <dgm:prSet presAssocID="{F4263835-BFD2-3446-A3CA-4BEE81B5A6AC}" presName="imgShp" presStyleLbl="fgImgPlace1" presStyleIdx="3" presStyleCnt="4" custScaleY="99790" custLinFactNeighborX="-48295"/>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ircle with left arrow outline"/>
        </a:ext>
      </dgm:extLst>
    </dgm:pt>
    <dgm:pt modelId="{6985C178-5BDE-3A4A-BE6B-E06BCB9E55EF}" type="pres">
      <dgm:prSet presAssocID="{F4263835-BFD2-3446-A3CA-4BEE81B5A6AC}" presName="txShp" presStyleLbl="node1" presStyleIdx="3" presStyleCnt="4">
        <dgm:presLayoutVars>
          <dgm:bulletEnabled val="1"/>
        </dgm:presLayoutVars>
      </dgm:prSet>
      <dgm:spPr/>
    </dgm:pt>
  </dgm:ptLst>
  <dgm:cxnLst>
    <dgm:cxn modelId="{EFA36A32-889C-FF4F-B699-FB505D4335EA}" type="presOf" srcId="{694827B4-497F-8747-ACA2-2F4DDC6C6C6A}" destId="{B4FC1940-E128-8A40-9BA5-422313C565C4}" srcOrd="0" destOrd="0" presId="urn:microsoft.com/office/officeart/2005/8/layout/vList3"/>
    <dgm:cxn modelId="{9A991F49-DB59-934E-8BD9-0379B1667162}" type="presOf" srcId="{66BDA221-66CC-D54A-AEC9-EEC12B173552}" destId="{7185B79D-D9E5-3F47-A1DD-3AED169E9FED}" srcOrd="0" destOrd="0" presId="urn:microsoft.com/office/officeart/2005/8/layout/vList3"/>
    <dgm:cxn modelId="{4E376C72-B330-7841-872D-8BE86A3744FD}" type="presOf" srcId="{F4263835-BFD2-3446-A3CA-4BEE81B5A6AC}" destId="{6985C178-5BDE-3A4A-BE6B-E06BCB9E55EF}" srcOrd="0" destOrd="0" presId="urn:microsoft.com/office/officeart/2005/8/layout/vList3"/>
    <dgm:cxn modelId="{AA34AD9B-4769-7A4C-A865-133EFD214F61}" type="presOf" srcId="{81985EE6-E7E0-AB43-B716-562DE192E72A}" destId="{57B7B6ED-88E9-5B42-B523-5071AFEA9181}" srcOrd="0" destOrd="0" presId="urn:microsoft.com/office/officeart/2005/8/layout/vList3"/>
    <dgm:cxn modelId="{DE0AABA3-50DC-7047-9002-E13E9EFA57F9}" srcId="{66BDA221-66CC-D54A-AEC9-EEC12B173552}" destId="{F4263835-BFD2-3446-A3CA-4BEE81B5A6AC}" srcOrd="3" destOrd="0" parTransId="{6C90A820-944A-7647-ACD1-B69FCCE70DFE}" sibTransId="{05CFCECA-9E32-B44B-BEB3-3FD6E356B95C}"/>
    <dgm:cxn modelId="{930B16BC-751E-134F-9C7C-6ECA4B6A83FD}" type="presOf" srcId="{5655C188-96EE-4948-9B3A-0EEB43E186F8}" destId="{4C3B30EA-5EA5-4E42-B99B-2B62FC26C47D}" srcOrd="0" destOrd="0" presId="urn:microsoft.com/office/officeart/2005/8/layout/vList3"/>
    <dgm:cxn modelId="{B7CD39D3-44B6-644A-BEC3-E6EB4E190A11}" srcId="{66BDA221-66CC-D54A-AEC9-EEC12B173552}" destId="{5655C188-96EE-4948-9B3A-0EEB43E186F8}" srcOrd="0" destOrd="0" parTransId="{BD275775-C422-8242-8052-BF02E7A139A2}" sibTransId="{032CA1DE-2744-354D-9393-3D3280F2A0A6}"/>
    <dgm:cxn modelId="{686442EF-2F16-9247-879D-8320495E236C}" srcId="{66BDA221-66CC-D54A-AEC9-EEC12B173552}" destId="{694827B4-497F-8747-ACA2-2F4DDC6C6C6A}" srcOrd="1" destOrd="0" parTransId="{3C0CC894-103E-564C-865C-05BF970095D1}" sibTransId="{711054D4-9B3C-7841-8543-78292115238C}"/>
    <dgm:cxn modelId="{C624A1F9-A06B-084C-8454-9D78B0FF77BE}" srcId="{66BDA221-66CC-D54A-AEC9-EEC12B173552}" destId="{81985EE6-E7E0-AB43-B716-562DE192E72A}" srcOrd="2" destOrd="0" parTransId="{469269CD-F5EF-4947-801A-DCE359118E0D}" sibTransId="{27476173-8DF2-6D4D-9800-71C3F105A497}"/>
    <dgm:cxn modelId="{515CF37F-5F94-894B-A280-44C280C64045}" type="presParOf" srcId="{7185B79D-D9E5-3F47-A1DD-3AED169E9FED}" destId="{F99A2A86-211C-FE42-B495-D5B99770FC45}" srcOrd="0" destOrd="0" presId="urn:microsoft.com/office/officeart/2005/8/layout/vList3"/>
    <dgm:cxn modelId="{168809C2-8896-0E4F-A39F-5F96B869F5F9}" type="presParOf" srcId="{F99A2A86-211C-FE42-B495-D5B99770FC45}" destId="{C8B09C81-52A6-B24F-8D3B-76309298758D}" srcOrd="0" destOrd="0" presId="urn:microsoft.com/office/officeart/2005/8/layout/vList3"/>
    <dgm:cxn modelId="{2AFF3F2B-3C4B-F340-9647-4D4D54B28B11}" type="presParOf" srcId="{F99A2A86-211C-FE42-B495-D5B99770FC45}" destId="{4C3B30EA-5EA5-4E42-B99B-2B62FC26C47D}" srcOrd="1" destOrd="0" presId="urn:microsoft.com/office/officeart/2005/8/layout/vList3"/>
    <dgm:cxn modelId="{B066AF5F-27F1-1D4C-9AC0-393B02E8D6CE}" type="presParOf" srcId="{7185B79D-D9E5-3F47-A1DD-3AED169E9FED}" destId="{71C9BA4A-58E9-344F-B399-BA08D58B8D2C}" srcOrd="1" destOrd="0" presId="urn:microsoft.com/office/officeart/2005/8/layout/vList3"/>
    <dgm:cxn modelId="{CCB9582B-79FD-DE45-A037-B7C5D6C0DEA8}" type="presParOf" srcId="{7185B79D-D9E5-3F47-A1DD-3AED169E9FED}" destId="{1F558951-3539-5F4B-8925-7D31008D4D32}" srcOrd="2" destOrd="0" presId="urn:microsoft.com/office/officeart/2005/8/layout/vList3"/>
    <dgm:cxn modelId="{EF722930-70CD-AC42-BCBC-925E2B982DC0}" type="presParOf" srcId="{1F558951-3539-5F4B-8925-7D31008D4D32}" destId="{51DE3D92-DC65-9944-AB5C-E94A2756ECC6}" srcOrd="0" destOrd="0" presId="urn:microsoft.com/office/officeart/2005/8/layout/vList3"/>
    <dgm:cxn modelId="{5E3B6F29-4889-E04A-AD7A-9B904A77FD38}" type="presParOf" srcId="{1F558951-3539-5F4B-8925-7D31008D4D32}" destId="{B4FC1940-E128-8A40-9BA5-422313C565C4}" srcOrd="1" destOrd="0" presId="urn:microsoft.com/office/officeart/2005/8/layout/vList3"/>
    <dgm:cxn modelId="{F4DBFBE0-2545-C94B-A7C4-A04AD1A01C23}" type="presParOf" srcId="{7185B79D-D9E5-3F47-A1DD-3AED169E9FED}" destId="{B37DC1F2-04F1-394D-985B-39F624668EFA}" srcOrd="3" destOrd="0" presId="urn:microsoft.com/office/officeart/2005/8/layout/vList3"/>
    <dgm:cxn modelId="{737FB21B-3659-D044-B3DC-260579A8E3D5}" type="presParOf" srcId="{7185B79D-D9E5-3F47-A1DD-3AED169E9FED}" destId="{650AC875-9284-5E4D-B1FD-0E79DA87D358}" srcOrd="4" destOrd="0" presId="urn:microsoft.com/office/officeart/2005/8/layout/vList3"/>
    <dgm:cxn modelId="{75BCB20F-BD63-1649-83C1-D8CD493544A4}" type="presParOf" srcId="{650AC875-9284-5E4D-B1FD-0E79DA87D358}" destId="{74DE72E9-2057-5741-A1AF-93E8D32BFD5A}" srcOrd="0" destOrd="0" presId="urn:microsoft.com/office/officeart/2005/8/layout/vList3"/>
    <dgm:cxn modelId="{E594F45B-56B9-EB45-BA56-5724FAA29B07}" type="presParOf" srcId="{650AC875-9284-5E4D-B1FD-0E79DA87D358}" destId="{57B7B6ED-88E9-5B42-B523-5071AFEA9181}" srcOrd="1" destOrd="0" presId="urn:microsoft.com/office/officeart/2005/8/layout/vList3"/>
    <dgm:cxn modelId="{5855D0EF-1FE5-D544-841A-38B77BB28711}" type="presParOf" srcId="{7185B79D-D9E5-3F47-A1DD-3AED169E9FED}" destId="{6687B843-A0E1-D140-BC70-0DFF46ADA15D}" srcOrd="5" destOrd="0" presId="urn:microsoft.com/office/officeart/2005/8/layout/vList3"/>
    <dgm:cxn modelId="{CD2E9982-E322-0749-AD85-62E6613A997F}" type="presParOf" srcId="{7185B79D-D9E5-3F47-A1DD-3AED169E9FED}" destId="{0E3F633D-08F0-8E4D-81A0-EC56F49AF5BB}" srcOrd="6" destOrd="0" presId="urn:microsoft.com/office/officeart/2005/8/layout/vList3"/>
    <dgm:cxn modelId="{72409247-A9DF-FA4C-842C-67B5BDB1DE1A}" type="presParOf" srcId="{0E3F633D-08F0-8E4D-81A0-EC56F49AF5BB}" destId="{08FD8CDF-9D7C-F54E-9DFF-1A189C266F33}" srcOrd="0" destOrd="0" presId="urn:microsoft.com/office/officeart/2005/8/layout/vList3"/>
    <dgm:cxn modelId="{6CFFB779-1F8E-404A-962F-1CE8D2CE9E63}" type="presParOf" srcId="{0E3F633D-08F0-8E4D-81A0-EC56F49AF5BB}" destId="{6985C178-5BDE-3A4A-BE6B-E06BCB9E55EF}"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0461D7-033D-B147-A502-26C25499A7B5}">
      <dsp:nvSpPr>
        <dsp:cNvPr id="0" name=""/>
        <dsp:cNvSpPr/>
      </dsp:nvSpPr>
      <dsp:spPr>
        <a:xfrm>
          <a:off x="0" y="434063"/>
          <a:ext cx="7564618" cy="579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13100B4-3B61-1249-B607-CEB30B6F5DB4}">
      <dsp:nvSpPr>
        <dsp:cNvPr id="0" name=""/>
        <dsp:cNvSpPr/>
      </dsp:nvSpPr>
      <dsp:spPr>
        <a:xfrm>
          <a:off x="378230" y="94583"/>
          <a:ext cx="5295232" cy="67896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0147" tIns="0" rIns="200147" bIns="0" numCol="1" spcCol="1270" anchor="ctr" anchorCtr="0">
          <a:noAutofit/>
        </a:bodyPr>
        <a:lstStyle/>
        <a:p>
          <a:pPr marL="0" lvl="0" indent="0" algn="l" defTabSz="1022350">
            <a:lnSpc>
              <a:spcPct val="90000"/>
            </a:lnSpc>
            <a:spcBef>
              <a:spcPct val="0"/>
            </a:spcBef>
            <a:spcAft>
              <a:spcPct val="35000"/>
            </a:spcAft>
            <a:buNone/>
          </a:pPr>
          <a:r>
            <a:rPr lang="en-US" sz="2300" b="1" kern="1200" dirty="0">
              <a:solidFill>
                <a:schemeClr val="tx2"/>
              </a:solidFill>
            </a:rPr>
            <a:t>MISO – Midwest System Operator</a:t>
          </a:r>
        </a:p>
      </dsp:txBody>
      <dsp:txXfrm>
        <a:off x="411374" y="127727"/>
        <a:ext cx="5228944" cy="612672"/>
      </dsp:txXfrm>
    </dsp:sp>
    <dsp:sp modelId="{37AF8810-537B-424E-A9B6-9BB213F46132}">
      <dsp:nvSpPr>
        <dsp:cNvPr id="0" name=""/>
        <dsp:cNvSpPr/>
      </dsp:nvSpPr>
      <dsp:spPr>
        <a:xfrm>
          <a:off x="0" y="1477343"/>
          <a:ext cx="7564618" cy="579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87098" tIns="479044" rIns="587098" bIns="163576" numCol="1" spcCol="1270" anchor="t" anchorCtr="0">
          <a:noAutofit/>
        </a:bodyPr>
        <a:lstStyle/>
        <a:p>
          <a:pPr marL="228600" lvl="1" indent="-228600" algn="l" defTabSz="1022350">
            <a:lnSpc>
              <a:spcPct val="90000"/>
            </a:lnSpc>
            <a:spcBef>
              <a:spcPct val="0"/>
            </a:spcBef>
            <a:spcAft>
              <a:spcPct val="15000"/>
            </a:spcAft>
            <a:buChar char="•"/>
          </a:pPr>
          <a:endParaRPr lang="en-US" sz="2300" kern="1200" dirty="0">
            <a:solidFill>
              <a:schemeClr val="tx2"/>
            </a:solidFill>
          </a:endParaRPr>
        </a:p>
      </dsp:txBody>
      <dsp:txXfrm>
        <a:off x="0" y="1477343"/>
        <a:ext cx="7564618" cy="579600"/>
      </dsp:txXfrm>
    </dsp:sp>
    <dsp:sp modelId="{5B05BA6D-5B9E-4E3E-BB46-F3460A242DC3}">
      <dsp:nvSpPr>
        <dsp:cNvPr id="0" name=""/>
        <dsp:cNvSpPr/>
      </dsp:nvSpPr>
      <dsp:spPr>
        <a:xfrm>
          <a:off x="378230" y="1137863"/>
          <a:ext cx="5295232" cy="67896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0147" tIns="0" rIns="200147" bIns="0" numCol="1" spcCol="1270" anchor="ctr" anchorCtr="0">
          <a:noAutofit/>
        </a:bodyPr>
        <a:lstStyle/>
        <a:p>
          <a:pPr marL="0" lvl="0" indent="0" algn="l" defTabSz="1022350">
            <a:lnSpc>
              <a:spcPct val="90000"/>
            </a:lnSpc>
            <a:spcBef>
              <a:spcPct val="0"/>
            </a:spcBef>
            <a:spcAft>
              <a:spcPct val="35000"/>
            </a:spcAft>
            <a:buNone/>
          </a:pPr>
          <a:r>
            <a:rPr lang="en-US" sz="2300" b="1" kern="1200" dirty="0">
              <a:solidFill>
                <a:schemeClr val="tx2"/>
              </a:solidFill>
            </a:rPr>
            <a:t>ISO New England</a:t>
          </a:r>
        </a:p>
      </dsp:txBody>
      <dsp:txXfrm>
        <a:off x="411374" y="1171007"/>
        <a:ext cx="5228944" cy="612672"/>
      </dsp:txXfrm>
    </dsp:sp>
    <dsp:sp modelId="{EED2D2B4-DFEC-4D1B-AFA4-787868695FD2}">
      <dsp:nvSpPr>
        <dsp:cNvPr id="0" name=""/>
        <dsp:cNvSpPr/>
      </dsp:nvSpPr>
      <dsp:spPr>
        <a:xfrm>
          <a:off x="0" y="2520623"/>
          <a:ext cx="7564618" cy="579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87098" tIns="479044" rIns="587098" bIns="163576" numCol="1" spcCol="1270" anchor="t" anchorCtr="0">
          <a:noAutofit/>
        </a:bodyPr>
        <a:lstStyle/>
        <a:p>
          <a:pPr marL="228600" lvl="1" indent="-228600" algn="l" defTabSz="1022350">
            <a:lnSpc>
              <a:spcPct val="90000"/>
            </a:lnSpc>
            <a:spcBef>
              <a:spcPct val="0"/>
            </a:spcBef>
            <a:spcAft>
              <a:spcPct val="15000"/>
            </a:spcAft>
            <a:buChar char="•"/>
          </a:pPr>
          <a:endParaRPr lang="en-US" sz="2300" kern="1200" dirty="0">
            <a:solidFill>
              <a:schemeClr val="tx2"/>
            </a:solidFill>
          </a:endParaRPr>
        </a:p>
      </dsp:txBody>
      <dsp:txXfrm>
        <a:off x="0" y="2520623"/>
        <a:ext cx="7564618" cy="579600"/>
      </dsp:txXfrm>
    </dsp:sp>
    <dsp:sp modelId="{10511422-FAFB-4E24-8847-AEBCB672FC24}">
      <dsp:nvSpPr>
        <dsp:cNvPr id="0" name=""/>
        <dsp:cNvSpPr/>
      </dsp:nvSpPr>
      <dsp:spPr>
        <a:xfrm>
          <a:off x="378230" y="2181143"/>
          <a:ext cx="5295232" cy="67896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0147" tIns="0" rIns="200147" bIns="0" numCol="1" spcCol="1270" anchor="ctr" anchorCtr="0">
          <a:noAutofit/>
        </a:bodyPr>
        <a:lstStyle/>
        <a:p>
          <a:pPr marL="0" lvl="0" indent="0" algn="l" defTabSz="1022350">
            <a:lnSpc>
              <a:spcPct val="90000"/>
            </a:lnSpc>
            <a:spcBef>
              <a:spcPct val="0"/>
            </a:spcBef>
            <a:spcAft>
              <a:spcPct val="35000"/>
            </a:spcAft>
            <a:buNone/>
          </a:pPr>
          <a:r>
            <a:rPr lang="en-US" sz="2300" b="1" kern="1200" dirty="0">
              <a:solidFill>
                <a:schemeClr val="tx2"/>
              </a:solidFill>
            </a:rPr>
            <a:t>New York ISO</a:t>
          </a:r>
        </a:p>
      </dsp:txBody>
      <dsp:txXfrm>
        <a:off x="411374" y="2214287"/>
        <a:ext cx="5228944" cy="612672"/>
      </dsp:txXfrm>
    </dsp:sp>
    <dsp:sp modelId="{ED47D2C7-EFC9-7C40-8B54-A1B3D3F0F233}">
      <dsp:nvSpPr>
        <dsp:cNvPr id="0" name=""/>
        <dsp:cNvSpPr/>
      </dsp:nvSpPr>
      <dsp:spPr>
        <a:xfrm>
          <a:off x="0" y="3563903"/>
          <a:ext cx="7564618" cy="579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AA67B1EF-A613-4E4C-BFAE-44E7538DBA23}">
      <dsp:nvSpPr>
        <dsp:cNvPr id="0" name=""/>
        <dsp:cNvSpPr/>
      </dsp:nvSpPr>
      <dsp:spPr>
        <a:xfrm>
          <a:off x="378230" y="3224423"/>
          <a:ext cx="5295232" cy="67896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0147" tIns="0" rIns="200147" bIns="0" numCol="1" spcCol="1270" anchor="ctr" anchorCtr="0">
          <a:noAutofit/>
        </a:bodyPr>
        <a:lstStyle/>
        <a:p>
          <a:pPr marL="0" lvl="0" indent="0" algn="l" defTabSz="1022350">
            <a:lnSpc>
              <a:spcPct val="90000"/>
            </a:lnSpc>
            <a:spcBef>
              <a:spcPct val="0"/>
            </a:spcBef>
            <a:spcAft>
              <a:spcPct val="35000"/>
            </a:spcAft>
            <a:buNone/>
          </a:pPr>
          <a:r>
            <a:rPr lang="en-US" sz="2300" b="1" kern="1200" dirty="0">
              <a:solidFill>
                <a:schemeClr val="tx2"/>
              </a:solidFill>
            </a:rPr>
            <a:t>PJM</a:t>
          </a:r>
        </a:p>
      </dsp:txBody>
      <dsp:txXfrm>
        <a:off x="411374" y="3257567"/>
        <a:ext cx="5228944" cy="612672"/>
      </dsp:txXfrm>
    </dsp:sp>
    <dsp:sp modelId="{A13D8079-A311-3648-91F7-9196A876541D}">
      <dsp:nvSpPr>
        <dsp:cNvPr id="0" name=""/>
        <dsp:cNvSpPr/>
      </dsp:nvSpPr>
      <dsp:spPr>
        <a:xfrm>
          <a:off x="0" y="4607183"/>
          <a:ext cx="7564618" cy="579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9305CA0-85BB-FD40-B1B8-2A332E250E71}">
      <dsp:nvSpPr>
        <dsp:cNvPr id="0" name=""/>
        <dsp:cNvSpPr/>
      </dsp:nvSpPr>
      <dsp:spPr>
        <a:xfrm>
          <a:off x="378230" y="4267703"/>
          <a:ext cx="6140245" cy="67896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0147" tIns="0" rIns="200147" bIns="0" numCol="1" spcCol="1270" anchor="ctr" anchorCtr="0">
          <a:noAutofit/>
        </a:bodyPr>
        <a:lstStyle/>
        <a:p>
          <a:pPr marL="0" lvl="0" indent="0" algn="l" defTabSz="1022350">
            <a:lnSpc>
              <a:spcPct val="90000"/>
            </a:lnSpc>
            <a:spcBef>
              <a:spcPct val="0"/>
            </a:spcBef>
            <a:spcAft>
              <a:spcPct val="35000"/>
            </a:spcAft>
            <a:buNone/>
          </a:pPr>
          <a:r>
            <a:rPr lang="en-US" sz="2300" b="1" kern="1200" dirty="0">
              <a:solidFill>
                <a:schemeClr val="tx2"/>
              </a:solidFill>
            </a:rPr>
            <a:t>Southwest Power Pool (in progress)</a:t>
          </a:r>
        </a:p>
      </dsp:txBody>
      <dsp:txXfrm>
        <a:off x="411374" y="4300847"/>
        <a:ext cx="6073957" cy="6126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07DD19-D95E-48FD-AE7B-C693414CE5A3}">
      <dsp:nvSpPr>
        <dsp:cNvPr id="0" name=""/>
        <dsp:cNvSpPr/>
      </dsp:nvSpPr>
      <dsp:spPr>
        <a:xfrm>
          <a:off x="0" y="372593"/>
          <a:ext cx="7564618" cy="79695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87098" tIns="229108" rIns="587098"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a:solidFill>
                <a:schemeClr val="tx2"/>
              </a:solidFill>
            </a:rPr>
            <a:t>Quarterly analysis of expected demand and resources</a:t>
          </a:r>
        </a:p>
        <a:p>
          <a:pPr marL="57150" lvl="1" indent="-57150" algn="l" defTabSz="488950">
            <a:lnSpc>
              <a:spcPct val="90000"/>
            </a:lnSpc>
            <a:spcBef>
              <a:spcPct val="0"/>
            </a:spcBef>
            <a:spcAft>
              <a:spcPct val="15000"/>
            </a:spcAft>
            <a:buChar char="•"/>
          </a:pPr>
          <a:r>
            <a:rPr lang="en-US" sz="1100" kern="1200" dirty="0">
              <a:solidFill>
                <a:schemeClr val="tx2"/>
              </a:solidFill>
            </a:rPr>
            <a:t>Includes base and risk scenarios</a:t>
          </a:r>
        </a:p>
        <a:p>
          <a:pPr marL="57150" lvl="1" indent="-57150" algn="l" defTabSz="488950">
            <a:lnSpc>
              <a:spcPct val="90000"/>
            </a:lnSpc>
            <a:spcBef>
              <a:spcPct val="0"/>
            </a:spcBef>
            <a:spcAft>
              <a:spcPct val="15000"/>
            </a:spcAft>
            <a:buChar char="•"/>
          </a:pPr>
          <a:r>
            <a:rPr lang="en-US" sz="1100" kern="1200" dirty="0">
              <a:solidFill>
                <a:schemeClr val="tx2"/>
              </a:solidFill>
            </a:rPr>
            <a:t>Provides guidance to state leadership and other stakeholders on seasonal risk of load shed</a:t>
          </a:r>
        </a:p>
      </dsp:txBody>
      <dsp:txXfrm>
        <a:off x="0" y="372593"/>
        <a:ext cx="7564618" cy="796950"/>
      </dsp:txXfrm>
    </dsp:sp>
    <dsp:sp modelId="{1EF2E655-F0F0-4279-8977-C0BB93EB1762}">
      <dsp:nvSpPr>
        <dsp:cNvPr id="0" name=""/>
        <dsp:cNvSpPr/>
      </dsp:nvSpPr>
      <dsp:spPr>
        <a:xfrm>
          <a:off x="378230" y="210233"/>
          <a:ext cx="5295232" cy="32472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0147" tIns="0" rIns="200147" bIns="0" numCol="1" spcCol="1270" anchor="ctr" anchorCtr="0">
          <a:noAutofit/>
        </a:bodyPr>
        <a:lstStyle/>
        <a:p>
          <a:pPr marL="0" lvl="0" indent="0" algn="l" defTabSz="488950">
            <a:lnSpc>
              <a:spcPct val="90000"/>
            </a:lnSpc>
            <a:spcBef>
              <a:spcPct val="0"/>
            </a:spcBef>
            <a:spcAft>
              <a:spcPct val="35000"/>
            </a:spcAft>
            <a:buNone/>
          </a:pPr>
          <a:r>
            <a:rPr lang="en-US" sz="1100" b="1" kern="1200" dirty="0">
              <a:solidFill>
                <a:schemeClr val="tx2"/>
              </a:solidFill>
            </a:rPr>
            <a:t>Seasonal Assessment of Resource Adequacy (SARA)</a:t>
          </a:r>
        </a:p>
      </dsp:txBody>
      <dsp:txXfrm>
        <a:off x="394082" y="226085"/>
        <a:ext cx="5263528" cy="293016"/>
      </dsp:txXfrm>
    </dsp:sp>
    <dsp:sp modelId="{37AF8810-537B-424E-A9B6-9BB213F46132}">
      <dsp:nvSpPr>
        <dsp:cNvPr id="0" name=""/>
        <dsp:cNvSpPr/>
      </dsp:nvSpPr>
      <dsp:spPr>
        <a:xfrm>
          <a:off x="0" y="1391303"/>
          <a:ext cx="7564618" cy="79695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87098" tIns="229108" rIns="587098"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a:solidFill>
                <a:schemeClr val="tx2"/>
              </a:solidFill>
            </a:rPr>
            <a:t>Process to facilitate and approve transmission and generation maintenance outages</a:t>
          </a:r>
        </a:p>
        <a:p>
          <a:pPr marL="57150" lvl="1" indent="-57150" algn="l" defTabSz="488950">
            <a:lnSpc>
              <a:spcPct val="90000"/>
            </a:lnSpc>
            <a:spcBef>
              <a:spcPct val="0"/>
            </a:spcBef>
            <a:spcAft>
              <a:spcPct val="15000"/>
            </a:spcAft>
            <a:buChar char="•"/>
          </a:pPr>
          <a:r>
            <a:rPr lang="en-US" sz="1100" kern="1200" dirty="0">
              <a:solidFill>
                <a:schemeClr val="tx2"/>
              </a:solidFill>
            </a:rPr>
            <a:t>Identification of reliability risk and mitigation for forced outages</a:t>
          </a:r>
        </a:p>
        <a:p>
          <a:pPr marL="57150" lvl="1" indent="-57150" algn="l" defTabSz="488950">
            <a:lnSpc>
              <a:spcPct val="90000"/>
            </a:lnSpc>
            <a:spcBef>
              <a:spcPct val="0"/>
            </a:spcBef>
            <a:spcAft>
              <a:spcPct val="15000"/>
            </a:spcAft>
            <a:buChar char="•"/>
          </a:pPr>
          <a:r>
            <a:rPr lang="en-US" sz="1100" kern="1200" dirty="0">
              <a:solidFill>
                <a:schemeClr val="tx2"/>
              </a:solidFill>
            </a:rPr>
            <a:t>Includes 90-, 45-, 9-, 4-, and 3-Day Ahead reliability studies</a:t>
          </a:r>
        </a:p>
      </dsp:txBody>
      <dsp:txXfrm>
        <a:off x="0" y="1391303"/>
        <a:ext cx="7564618" cy="796950"/>
      </dsp:txXfrm>
    </dsp:sp>
    <dsp:sp modelId="{5B05BA6D-5B9E-4E3E-BB46-F3460A242DC3}">
      <dsp:nvSpPr>
        <dsp:cNvPr id="0" name=""/>
        <dsp:cNvSpPr/>
      </dsp:nvSpPr>
      <dsp:spPr>
        <a:xfrm>
          <a:off x="378230" y="1228943"/>
          <a:ext cx="5295232" cy="32472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0147" tIns="0" rIns="200147" bIns="0" numCol="1" spcCol="1270" anchor="ctr" anchorCtr="0">
          <a:noAutofit/>
        </a:bodyPr>
        <a:lstStyle/>
        <a:p>
          <a:pPr marL="0" lvl="0" indent="0" algn="l" defTabSz="488950">
            <a:lnSpc>
              <a:spcPct val="90000"/>
            </a:lnSpc>
            <a:spcBef>
              <a:spcPct val="0"/>
            </a:spcBef>
            <a:spcAft>
              <a:spcPct val="35000"/>
            </a:spcAft>
            <a:buNone/>
          </a:pPr>
          <a:r>
            <a:rPr lang="en-US" sz="1100" b="1" kern="1200" dirty="0">
              <a:solidFill>
                <a:schemeClr val="tx2"/>
              </a:solidFill>
            </a:rPr>
            <a:t>Outage Coordination</a:t>
          </a:r>
        </a:p>
      </dsp:txBody>
      <dsp:txXfrm>
        <a:off x="394082" y="1244795"/>
        <a:ext cx="5263528" cy="293016"/>
      </dsp:txXfrm>
    </dsp:sp>
    <dsp:sp modelId="{EED2D2B4-DFEC-4D1B-AFA4-787868695FD2}">
      <dsp:nvSpPr>
        <dsp:cNvPr id="0" name=""/>
        <dsp:cNvSpPr/>
      </dsp:nvSpPr>
      <dsp:spPr>
        <a:xfrm>
          <a:off x="0" y="2410013"/>
          <a:ext cx="7564618" cy="79695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87098" tIns="229108" rIns="587098"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a:solidFill>
                <a:schemeClr val="tx2"/>
              </a:solidFill>
            </a:rPr>
            <a:t>Rolling 168-hour assessment of resource adequacy based on known outages and weather forecasts</a:t>
          </a:r>
        </a:p>
        <a:p>
          <a:pPr marL="57150" lvl="1" indent="-57150" algn="l" defTabSz="488950">
            <a:lnSpc>
              <a:spcPct val="90000"/>
            </a:lnSpc>
            <a:spcBef>
              <a:spcPct val="0"/>
            </a:spcBef>
            <a:spcAft>
              <a:spcPct val="15000"/>
            </a:spcAft>
            <a:buChar char="•"/>
          </a:pPr>
          <a:r>
            <a:rPr lang="en-US" sz="1100" kern="1200" dirty="0">
              <a:solidFill>
                <a:schemeClr val="tx2"/>
              </a:solidFill>
            </a:rPr>
            <a:t>May result in rescheduling transmission or generation outages</a:t>
          </a:r>
        </a:p>
        <a:p>
          <a:pPr marL="57150" lvl="1" indent="-57150" algn="l" defTabSz="488950">
            <a:lnSpc>
              <a:spcPct val="90000"/>
            </a:lnSpc>
            <a:spcBef>
              <a:spcPct val="0"/>
            </a:spcBef>
            <a:spcAft>
              <a:spcPct val="15000"/>
            </a:spcAft>
            <a:buChar char="•"/>
          </a:pPr>
          <a:r>
            <a:rPr lang="en-US" sz="1100" kern="1200" dirty="0">
              <a:solidFill>
                <a:schemeClr val="tx2"/>
              </a:solidFill>
            </a:rPr>
            <a:t>Used to inform state leadership of impending reliability threats</a:t>
          </a:r>
        </a:p>
      </dsp:txBody>
      <dsp:txXfrm>
        <a:off x="0" y="2410013"/>
        <a:ext cx="7564618" cy="796950"/>
      </dsp:txXfrm>
    </dsp:sp>
    <dsp:sp modelId="{10511422-FAFB-4E24-8847-AEBCB672FC24}">
      <dsp:nvSpPr>
        <dsp:cNvPr id="0" name=""/>
        <dsp:cNvSpPr/>
      </dsp:nvSpPr>
      <dsp:spPr>
        <a:xfrm>
          <a:off x="378230" y="2247653"/>
          <a:ext cx="5295232" cy="32472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0147" tIns="0" rIns="200147" bIns="0" numCol="1" spcCol="1270" anchor="ctr" anchorCtr="0">
          <a:noAutofit/>
        </a:bodyPr>
        <a:lstStyle/>
        <a:p>
          <a:pPr marL="0" lvl="0" indent="0" algn="l" defTabSz="488950">
            <a:lnSpc>
              <a:spcPct val="90000"/>
            </a:lnSpc>
            <a:spcBef>
              <a:spcPct val="0"/>
            </a:spcBef>
            <a:spcAft>
              <a:spcPct val="35000"/>
            </a:spcAft>
            <a:buNone/>
          </a:pPr>
          <a:r>
            <a:rPr lang="en-US" sz="1100" b="1" kern="1200" dirty="0">
              <a:solidFill>
                <a:schemeClr val="tx2"/>
              </a:solidFill>
            </a:rPr>
            <a:t>7-Day Risk Assessment</a:t>
          </a:r>
        </a:p>
      </dsp:txBody>
      <dsp:txXfrm>
        <a:off x="394082" y="2263505"/>
        <a:ext cx="5263528" cy="293016"/>
      </dsp:txXfrm>
    </dsp:sp>
    <dsp:sp modelId="{5AED1945-F890-4065-8C33-CCCAB5A43A4E}">
      <dsp:nvSpPr>
        <dsp:cNvPr id="0" name=""/>
        <dsp:cNvSpPr/>
      </dsp:nvSpPr>
      <dsp:spPr>
        <a:xfrm>
          <a:off x="0" y="3428723"/>
          <a:ext cx="7564618" cy="79695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87098" tIns="229108" rIns="587098"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a:solidFill>
                <a:schemeClr val="tx2"/>
              </a:solidFill>
            </a:rPr>
            <a:t>Next-day and intra-day analysis of reliability risks</a:t>
          </a:r>
        </a:p>
        <a:p>
          <a:pPr marL="57150" lvl="1" indent="-57150" algn="l" defTabSz="488950">
            <a:lnSpc>
              <a:spcPct val="90000"/>
            </a:lnSpc>
            <a:spcBef>
              <a:spcPct val="0"/>
            </a:spcBef>
            <a:spcAft>
              <a:spcPct val="15000"/>
            </a:spcAft>
            <a:buChar char="•"/>
          </a:pPr>
          <a:r>
            <a:rPr lang="en-US" sz="1100" kern="1200" dirty="0">
              <a:solidFill>
                <a:schemeClr val="tx2"/>
              </a:solidFill>
            </a:rPr>
            <a:t>May result in bringing online additional generation to maintain demand-resource balance plus reserves</a:t>
          </a:r>
        </a:p>
        <a:p>
          <a:pPr marL="57150" lvl="1" indent="-57150" algn="l" defTabSz="488950">
            <a:lnSpc>
              <a:spcPct val="90000"/>
            </a:lnSpc>
            <a:spcBef>
              <a:spcPct val="0"/>
            </a:spcBef>
            <a:spcAft>
              <a:spcPct val="15000"/>
            </a:spcAft>
            <a:buChar char="•"/>
          </a:pPr>
          <a:r>
            <a:rPr lang="en-US" sz="1100" kern="1200" dirty="0">
              <a:solidFill>
                <a:schemeClr val="tx2"/>
              </a:solidFill>
            </a:rPr>
            <a:t>Used to inform state leadership of impending reliability threats</a:t>
          </a:r>
        </a:p>
      </dsp:txBody>
      <dsp:txXfrm>
        <a:off x="0" y="3428723"/>
        <a:ext cx="7564618" cy="796950"/>
      </dsp:txXfrm>
    </dsp:sp>
    <dsp:sp modelId="{6B54CB94-EA53-4C37-AF4C-4DB1238D8266}">
      <dsp:nvSpPr>
        <dsp:cNvPr id="0" name=""/>
        <dsp:cNvSpPr/>
      </dsp:nvSpPr>
      <dsp:spPr>
        <a:xfrm>
          <a:off x="378230" y="3266363"/>
          <a:ext cx="5295232" cy="32472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0147" tIns="0" rIns="200147" bIns="0" numCol="1" spcCol="1270" anchor="ctr" anchorCtr="0">
          <a:noAutofit/>
        </a:bodyPr>
        <a:lstStyle/>
        <a:p>
          <a:pPr marL="0" lvl="0" indent="0" algn="l" defTabSz="488950">
            <a:lnSpc>
              <a:spcPct val="90000"/>
            </a:lnSpc>
            <a:spcBef>
              <a:spcPct val="0"/>
            </a:spcBef>
            <a:spcAft>
              <a:spcPct val="35000"/>
            </a:spcAft>
            <a:buNone/>
          </a:pPr>
          <a:r>
            <a:rPr lang="en-US" sz="1100" b="1" kern="1200" dirty="0">
              <a:solidFill>
                <a:schemeClr val="tx2"/>
              </a:solidFill>
            </a:rPr>
            <a:t>Day Ahead and Operating Day Studies</a:t>
          </a:r>
        </a:p>
      </dsp:txBody>
      <dsp:txXfrm>
        <a:off x="394082" y="3282215"/>
        <a:ext cx="5263528" cy="293016"/>
      </dsp:txXfrm>
    </dsp:sp>
    <dsp:sp modelId="{8FE263C0-5BD9-4882-94BE-CAAD4FB1EF22}">
      <dsp:nvSpPr>
        <dsp:cNvPr id="0" name=""/>
        <dsp:cNvSpPr/>
      </dsp:nvSpPr>
      <dsp:spPr>
        <a:xfrm>
          <a:off x="0" y="4447433"/>
          <a:ext cx="7564618" cy="6237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87098" tIns="229108" rIns="587098"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a:solidFill>
                <a:schemeClr val="tx2"/>
              </a:solidFill>
            </a:rPr>
            <a:t>Ongoing situational awareness of transmission system reliability and resource adequacy</a:t>
          </a:r>
        </a:p>
        <a:p>
          <a:pPr marL="57150" lvl="1" indent="-57150" algn="l" defTabSz="488950">
            <a:lnSpc>
              <a:spcPct val="90000"/>
            </a:lnSpc>
            <a:spcBef>
              <a:spcPct val="0"/>
            </a:spcBef>
            <a:spcAft>
              <a:spcPct val="15000"/>
            </a:spcAft>
            <a:buChar char="•"/>
          </a:pPr>
          <a:r>
            <a:rPr lang="en-US" sz="1100" kern="1200" dirty="0">
              <a:solidFill>
                <a:schemeClr val="tx2"/>
              </a:solidFill>
            </a:rPr>
            <a:t>Includes real-time analysis of unexpected system changes, such as the outage of generation</a:t>
          </a:r>
        </a:p>
      </dsp:txBody>
      <dsp:txXfrm>
        <a:off x="0" y="4447433"/>
        <a:ext cx="7564618" cy="623700"/>
      </dsp:txXfrm>
    </dsp:sp>
    <dsp:sp modelId="{786EE377-41E6-4C08-B4DC-EEF6E14F0BB3}">
      <dsp:nvSpPr>
        <dsp:cNvPr id="0" name=""/>
        <dsp:cNvSpPr/>
      </dsp:nvSpPr>
      <dsp:spPr>
        <a:xfrm>
          <a:off x="378230" y="4285073"/>
          <a:ext cx="5295232" cy="32472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0147" tIns="0" rIns="200147" bIns="0" numCol="1" spcCol="1270" anchor="ctr" anchorCtr="0">
          <a:noAutofit/>
        </a:bodyPr>
        <a:lstStyle/>
        <a:p>
          <a:pPr marL="0" lvl="0" indent="0" algn="l" defTabSz="488950">
            <a:lnSpc>
              <a:spcPct val="90000"/>
            </a:lnSpc>
            <a:spcBef>
              <a:spcPct val="0"/>
            </a:spcBef>
            <a:spcAft>
              <a:spcPct val="35000"/>
            </a:spcAft>
            <a:buNone/>
          </a:pPr>
          <a:r>
            <a:rPr lang="en-US" sz="1100" b="1" kern="1200" dirty="0">
              <a:solidFill>
                <a:schemeClr val="tx2"/>
              </a:solidFill>
            </a:rPr>
            <a:t>Real-Time Monitoring and Analysis</a:t>
          </a:r>
        </a:p>
      </dsp:txBody>
      <dsp:txXfrm>
        <a:off x="394082" y="4300925"/>
        <a:ext cx="5263528" cy="2930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3B30EA-5EA5-4E42-B99B-2B62FC26C47D}">
      <dsp:nvSpPr>
        <dsp:cNvPr id="0" name=""/>
        <dsp:cNvSpPr/>
      </dsp:nvSpPr>
      <dsp:spPr>
        <a:xfrm rot="10800000">
          <a:off x="1725029" y="651"/>
          <a:ext cx="6030087" cy="824691"/>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3666" tIns="91440" rIns="170688" bIns="91440" numCol="1" spcCol="1270" anchor="ctr" anchorCtr="0">
          <a:noAutofit/>
        </a:bodyPr>
        <a:lstStyle/>
        <a:p>
          <a:pPr marL="0" lvl="0" indent="0" algn="ctr" defTabSz="1066800">
            <a:lnSpc>
              <a:spcPct val="90000"/>
            </a:lnSpc>
            <a:spcBef>
              <a:spcPct val="0"/>
            </a:spcBef>
            <a:spcAft>
              <a:spcPct val="35000"/>
            </a:spcAft>
            <a:buNone/>
          </a:pPr>
          <a:r>
            <a:rPr lang="en-US" sz="2400" kern="1200" dirty="0"/>
            <a:t>Short-term and long-term status of fuel supplies </a:t>
          </a:r>
          <a:r>
            <a:rPr lang="en-US" sz="2400" kern="1200" dirty="0">
              <a:solidFill>
                <a:schemeClr val="accent6"/>
              </a:solidFill>
            </a:rPr>
            <a:t>or pipeline availability</a:t>
          </a:r>
        </a:p>
      </dsp:txBody>
      <dsp:txXfrm rot="10800000">
        <a:off x="1931202" y="651"/>
        <a:ext cx="5823914" cy="824691"/>
      </dsp:txXfrm>
    </dsp:sp>
    <dsp:sp modelId="{C8B09C81-52A6-B24F-8D3B-76309298758D}">
      <dsp:nvSpPr>
        <dsp:cNvPr id="0" name=""/>
        <dsp:cNvSpPr/>
      </dsp:nvSpPr>
      <dsp:spPr>
        <a:xfrm>
          <a:off x="914398" y="651"/>
          <a:ext cx="824691" cy="824691"/>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4FC1940-E128-8A40-9BA5-422313C565C4}">
      <dsp:nvSpPr>
        <dsp:cNvPr id="0" name=""/>
        <dsp:cNvSpPr/>
      </dsp:nvSpPr>
      <dsp:spPr>
        <a:xfrm rot="10800000">
          <a:off x="1725029" y="1071520"/>
          <a:ext cx="6030087" cy="824691"/>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3666" tIns="91440" rIns="170688" bIns="914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accent6"/>
              </a:solidFill>
            </a:rPr>
            <a:t>Impending curtailments or other issues on the gas system until they happen </a:t>
          </a:r>
        </a:p>
      </dsp:txBody>
      <dsp:txXfrm rot="10800000">
        <a:off x="1931202" y="1071520"/>
        <a:ext cx="5823914" cy="824691"/>
      </dsp:txXfrm>
    </dsp:sp>
    <dsp:sp modelId="{51DE3D92-DC65-9944-AB5C-E94A2756ECC6}">
      <dsp:nvSpPr>
        <dsp:cNvPr id="0" name=""/>
        <dsp:cNvSpPr/>
      </dsp:nvSpPr>
      <dsp:spPr>
        <a:xfrm>
          <a:off x="914398" y="1071520"/>
          <a:ext cx="824691" cy="824691"/>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7B7B6ED-88E9-5B42-B523-5071AFEA9181}">
      <dsp:nvSpPr>
        <dsp:cNvPr id="0" name=""/>
        <dsp:cNvSpPr/>
      </dsp:nvSpPr>
      <dsp:spPr>
        <a:xfrm rot="10800000">
          <a:off x="1725029" y="2142388"/>
          <a:ext cx="6030087" cy="824691"/>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3666" tIns="91440" rIns="170688" bIns="91440" numCol="1" spcCol="1270" anchor="ctr" anchorCtr="0">
          <a:noAutofit/>
        </a:bodyPr>
        <a:lstStyle/>
        <a:p>
          <a:pPr marL="0" lvl="0" indent="0" algn="ctr" defTabSz="1066800">
            <a:lnSpc>
              <a:spcPct val="90000"/>
            </a:lnSpc>
            <a:spcBef>
              <a:spcPct val="0"/>
            </a:spcBef>
            <a:spcAft>
              <a:spcPct val="35000"/>
            </a:spcAft>
            <a:buNone/>
          </a:pPr>
          <a:r>
            <a:rPr lang="en-US" sz="2400" kern="1200" dirty="0"/>
            <a:t>Coal stockpiles</a:t>
          </a:r>
        </a:p>
      </dsp:txBody>
      <dsp:txXfrm rot="10800000">
        <a:off x="1931202" y="2142388"/>
        <a:ext cx="5823914" cy="824691"/>
      </dsp:txXfrm>
    </dsp:sp>
    <dsp:sp modelId="{74DE72E9-2057-5741-A1AF-93E8D32BFD5A}">
      <dsp:nvSpPr>
        <dsp:cNvPr id="0" name=""/>
        <dsp:cNvSpPr/>
      </dsp:nvSpPr>
      <dsp:spPr>
        <a:xfrm>
          <a:off x="914398" y="2142388"/>
          <a:ext cx="824691" cy="824691"/>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85C178-5BDE-3A4A-BE6B-E06BCB9E55EF}">
      <dsp:nvSpPr>
        <dsp:cNvPr id="0" name=""/>
        <dsp:cNvSpPr/>
      </dsp:nvSpPr>
      <dsp:spPr>
        <a:xfrm rot="10800000">
          <a:off x="1725029" y="3213256"/>
          <a:ext cx="6030087" cy="824691"/>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3666" tIns="91440" rIns="170688" bIns="91440" numCol="1" spcCol="1270" anchor="ctr" anchorCtr="0">
          <a:noAutofit/>
        </a:bodyPr>
        <a:lstStyle/>
        <a:p>
          <a:pPr marL="0" lvl="0" indent="0" algn="ctr" defTabSz="1066800">
            <a:lnSpc>
              <a:spcPct val="90000"/>
            </a:lnSpc>
            <a:spcBef>
              <a:spcPct val="0"/>
            </a:spcBef>
            <a:spcAft>
              <a:spcPct val="35000"/>
            </a:spcAft>
            <a:buNone/>
          </a:pPr>
          <a:r>
            <a:rPr lang="en-US" sz="2400" kern="1200" dirty="0"/>
            <a:t>Coal supply chain interruptions</a:t>
          </a:r>
        </a:p>
      </dsp:txBody>
      <dsp:txXfrm rot="10800000">
        <a:off x="1931202" y="3213256"/>
        <a:ext cx="5823914" cy="824691"/>
      </dsp:txXfrm>
    </dsp:sp>
    <dsp:sp modelId="{08FD8CDF-9D7C-F54E-9DFF-1A189C266F33}">
      <dsp:nvSpPr>
        <dsp:cNvPr id="0" name=""/>
        <dsp:cNvSpPr/>
      </dsp:nvSpPr>
      <dsp:spPr>
        <a:xfrm>
          <a:off x="914398" y="3214122"/>
          <a:ext cx="824691" cy="822959"/>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1/23/2023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1/23/2023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1208505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3351446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things we do daily to keep the grid reliable – short term, medium term, long term.</a:t>
            </a:r>
          </a:p>
          <a:p>
            <a:endParaRPr lang="en-US" dirty="0"/>
          </a:p>
          <a:p>
            <a:r>
              <a:rPr lang="en-US" dirty="0"/>
              <a:t>These are data sets ERCOT needs to ensure reliability.</a:t>
            </a:r>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39143731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the Fuel Supply Resource Desk.</a:t>
            </a:r>
          </a:p>
          <a:p>
            <a:endParaRPr lang="en-US" dirty="0"/>
          </a:p>
          <a:p>
            <a:r>
              <a:rPr lang="en-US" dirty="0"/>
              <a:t>What will this desk do and why it’s additive and needed</a:t>
            </a:r>
          </a:p>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25395408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3047700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587413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4233472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16</a:t>
            </a:fld>
            <a:endParaRPr lang="en-US" dirty="0"/>
          </a:p>
        </p:txBody>
      </p:sp>
    </p:spTree>
    <p:extLst>
      <p:ext uri="{BB962C8B-B14F-4D97-AF65-F5344CB8AC3E}">
        <p14:creationId xmlns:p14="http://schemas.microsoft.com/office/powerpoint/2010/main" val="31109898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17</a:t>
            </a:fld>
            <a:endParaRPr lang="en-US" dirty="0"/>
          </a:p>
        </p:txBody>
      </p:sp>
    </p:spTree>
    <p:extLst>
      <p:ext uri="{BB962C8B-B14F-4D97-AF65-F5344CB8AC3E}">
        <p14:creationId xmlns:p14="http://schemas.microsoft.com/office/powerpoint/2010/main" val="1230393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Tree>
    <p:extLst>
      <p:ext uri="{BB962C8B-B14F-4D97-AF65-F5344CB8AC3E}">
        <p14:creationId xmlns:p14="http://schemas.microsoft.com/office/powerpoint/2010/main" val="2790084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33040" y="6538044"/>
            <a:ext cx="4038600" cy="228600"/>
          </a:xfrm>
          <a:prstGeom prst="rect">
            <a:avLst/>
          </a:prstGeom>
        </p:spPr>
        <p:txBody>
          <a:bodyPr vert="horz" lIns="91440" tIns="45720" rIns="91440" bIns="45720" rtlCol="0" anchor="ctr"/>
          <a:lstStyle>
            <a:lvl1pPr algn="ctr">
              <a:defRPr sz="1200">
                <a:solidFill>
                  <a:schemeClr val="tx2"/>
                </a:solidFill>
              </a:defRPr>
            </a:lvl1pPr>
          </a:lstStyle>
          <a:p>
            <a:r>
              <a:rPr lang="en-US" dirty="0"/>
              <a:t>Footer text goes here.</a:t>
            </a:r>
          </a:p>
        </p:txBody>
      </p:sp>
      <p:sp>
        <p:nvSpPr>
          <p:cNvPr id="6" name="Slide Number Placeholder 5"/>
          <p:cNvSpPr>
            <a:spLocks noGrp="1"/>
          </p:cNvSpPr>
          <p:nvPr>
            <p:ph type="sldNum" sz="quarter" idx="4"/>
          </p:nvPr>
        </p:nvSpPr>
        <p:spPr>
          <a:xfrm>
            <a:off x="8448040" y="6461844"/>
            <a:ext cx="6096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008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008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172200"/>
            <a:ext cx="1181868" cy="457200"/>
          </a:xfrm>
          <a:prstGeom prst="rect">
            <a:avLst/>
          </a:prstGeom>
        </p:spPr>
      </p:pic>
      <p:sp>
        <p:nvSpPr>
          <p:cNvPr id="9" name="TextBox 8"/>
          <p:cNvSpPr txBox="1"/>
          <p:nvPr userDrawn="1"/>
        </p:nvSpPr>
        <p:spPr>
          <a:xfrm>
            <a:off x="0" y="6595390"/>
            <a:ext cx="2840925" cy="246221"/>
          </a:xfrm>
          <a:prstGeom prst="rect">
            <a:avLst/>
          </a:prstGeom>
          <a:noFill/>
        </p:spPr>
        <p:txBody>
          <a:bodyPr wrap="square" rtlCol="0">
            <a:spAutoFit/>
          </a:bodyPr>
          <a:lstStyle/>
          <a:p>
            <a:pPr algn="l"/>
            <a:r>
              <a:rPr lang="en-US" sz="1000" b="0" baseline="0" dirty="0">
                <a:solidFill>
                  <a:schemeClr val="tx1"/>
                </a:solidFill>
              </a:rPr>
              <a:t>ERCOT Public</a:t>
            </a:r>
            <a:endParaRPr lang="en-US" sz="1000" b="0"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1843951"/>
            <a:ext cx="5553740" cy="3816429"/>
          </a:xfrm>
          <a:prstGeom prst="rect">
            <a:avLst/>
          </a:prstGeom>
          <a:noFill/>
        </p:spPr>
        <p:txBody>
          <a:bodyPr wrap="square" rtlCol="0">
            <a:spAutoFit/>
          </a:bodyPr>
          <a:lstStyle/>
          <a:p>
            <a:r>
              <a:rPr lang="en-US" sz="3600" b="1" dirty="0"/>
              <a:t>Fuel Supply Risk Desk</a:t>
            </a:r>
          </a:p>
          <a:p>
            <a:endParaRPr lang="en-US" sz="2000" b="1" dirty="0"/>
          </a:p>
          <a:p>
            <a:r>
              <a:rPr lang="en-US" sz="2000" b="1" dirty="0"/>
              <a:t>What it is.</a:t>
            </a:r>
          </a:p>
          <a:p>
            <a:endParaRPr lang="en-US" sz="2000" b="1" dirty="0"/>
          </a:p>
          <a:p>
            <a:r>
              <a:rPr lang="en-US" sz="2000" b="1" dirty="0"/>
              <a:t>Why it’s needed. </a:t>
            </a:r>
          </a:p>
          <a:p>
            <a:endParaRPr lang="en-US" b="1" dirty="0"/>
          </a:p>
          <a:p>
            <a:endParaRPr lang="en-US" i="1" dirty="0"/>
          </a:p>
          <a:p>
            <a:endParaRPr lang="en-US" i="1" dirty="0"/>
          </a:p>
          <a:p>
            <a:endParaRPr lang="en-US" dirty="0"/>
          </a:p>
          <a:p>
            <a:r>
              <a:rPr lang="en-US" dirty="0"/>
              <a:t>Gas Electric Working Group</a:t>
            </a:r>
          </a:p>
          <a:p>
            <a:r>
              <a:rPr lang="en-US" dirty="0"/>
              <a:t>ERCOT — Public</a:t>
            </a:r>
            <a:endParaRPr lang="en-US" b="1" dirty="0">
              <a:solidFill>
                <a:srgbClr val="C00000"/>
              </a:solidFill>
            </a:endParaRPr>
          </a:p>
          <a:p>
            <a:r>
              <a:rPr lang="en-US" dirty="0"/>
              <a:t>January 25, 2022</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93713-A3AE-4BF9-9643-4371726EA0F0}"/>
              </a:ext>
            </a:extLst>
          </p:cNvPr>
          <p:cNvSpPr>
            <a:spLocks noGrp="1"/>
          </p:cNvSpPr>
          <p:nvPr>
            <p:ph type="title"/>
          </p:nvPr>
        </p:nvSpPr>
        <p:spPr>
          <a:xfrm>
            <a:off x="381000" y="243682"/>
            <a:ext cx="8458200" cy="833644"/>
          </a:xfrm>
        </p:spPr>
        <p:txBody>
          <a:bodyPr/>
          <a:lstStyle/>
          <a:p>
            <a:r>
              <a:rPr lang="en-US" dirty="0"/>
              <a:t>Current-Day Planning vs. Desired Outcomes:</a:t>
            </a:r>
            <a:br>
              <a:rPr lang="en-US" dirty="0"/>
            </a:br>
            <a:r>
              <a:rPr lang="en-US" sz="2200" dirty="0"/>
              <a:t>Seasonal Assessment of Resource Adequacy</a:t>
            </a:r>
            <a:br>
              <a:rPr lang="en-US" dirty="0"/>
            </a:br>
            <a:br>
              <a:rPr lang="en-US" dirty="0"/>
            </a:br>
            <a:endParaRPr lang="en-US" dirty="0"/>
          </a:p>
        </p:txBody>
      </p:sp>
      <p:sp>
        <p:nvSpPr>
          <p:cNvPr id="4" name="Slide Number Placeholder 3">
            <a:extLst>
              <a:ext uri="{FF2B5EF4-FFF2-40B4-BE49-F238E27FC236}">
                <a16:creationId xmlns:a16="http://schemas.microsoft.com/office/drawing/2014/main" id="{0652F30B-0A28-4E0A-A92A-8A910A0E4AA1}"/>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7" name="Content Placeholder 39">
            <a:extLst>
              <a:ext uri="{FF2B5EF4-FFF2-40B4-BE49-F238E27FC236}">
                <a16:creationId xmlns:a16="http://schemas.microsoft.com/office/drawing/2014/main" id="{8B6FD794-8E1D-2E67-B1B5-B3C05331A5A0}"/>
              </a:ext>
            </a:extLst>
          </p:cNvPr>
          <p:cNvSpPr>
            <a:spLocks noGrp="1"/>
          </p:cNvSpPr>
          <p:nvPr>
            <p:ph idx="1"/>
          </p:nvPr>
        </p:nvSpPr>
        <p:spPr>
          <a:xfrm>
            <a:off x="838200" y="5168041"/>
            <a:ext cx="5707743" cy="1008921"/>
          </a:xfrm>
        </p:spPr>
        <p:txBody>
          <a:bodyPr/>
          <a:lstStyle/>
          <a:p>
            <a:pPr marL="0" indent="0">
              <a:buNone/>
            </a:pPr>
            <a:r>
              <a:rPr lang="en-US" dirty="0"/>
              <a:t> </a:t>
            </a:r>
          </a:p>
        </p:txBody>
      </p:sp>
      <p:sp>
        <p:nvSpPr>
          <p:cNvPr id="8" name="TextBox 7">
            <a:extLst>
              <a:ext uri="{FF2B5EF4-FFF2-40B4-BE49-F238E27FC236}">
                <a16:creationId xmlns:a16="http://schemas.microsoft.com/office/drawing/2014/main" id="{7C2FEC0F-D930-480A-3CFA-A565F96EE924}"/>
              </a:ext>
            </a:extLst>
          </p:cNvPr>
          <p:cNvSpPr txBox="1"/>
          <p:nvPr/>
        </p:nvSpPr>
        <p:spPr>
          <a:xfrm>
            <a:off x="298049" y="990600"/>
            <a:ext cx="2305451" cy="954107"/>
          </a:xfrm>
          <a:prstGeom prst="rect">
            <a:avLst/>
          </a:prstGeom>
          <a:noFill/>
        </p:spPr>
        <p:txBody>
          <a:bodyPr wrap="square" lIns="91440" tIns="45720" rIns="91440" bIns="45720" rtlCol="0" anchor="t">
            <a:spAutoFit/>
          </a:bodyPr>
          <a:lstStyle/>
          <a:p>
            <a:endParaRPr lang="en-US"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r>
              <a:rPr lang="en-US" sz="20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Current Day</a:t>
            </a:r>
          </a:p>
          <a:p>
            <a:endParaRPr lang="en-US" dirty="0">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12" name="Chevron 11">
            <a:extLst>
              <a:ext uri="{FF2B5EF4-FFF2-40B4-BE49-F238E27FC236}">
                <a16:creationId xmlns:a16="http://schemas.microsoft.com/office/drawing/2014/main" id="{4DD20580-962F-CE68-2AEF-79FD640B733D}"/>
              </a:ext>
            </a:extLst>
          </p:cNvPr>
          <p:cNvSpPr/>
          <p:nvPr/>
        </p:nvSpPr>
        <p:spPr>
          <a:xfrm>
            <a:off x="2521869" y="1870506"/>
            <a:ext cx="333758" cy="948894"/>
          </a:xfrm>
          <a:prstGeom prst="chevron">
            <a:avLst>
              <a:gd name="adj" fmla="val 5125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TextBox 12">
            <a:extLst>
              <a:ext uri="{FF2B5EF4-FFF2-40B4-BE49-F238E27FC236}">
                <a16:creationId xmlns:a16="http://schemas.microsoft.com/office/drawing/2014/main" id="{A603DDE3-F2F1-3945-40F3-2EF12AE90AB2}"/>
              </a:ext>
            </a:extLst>
          </p:cNvPr>
          <p:cNvSpPr txBox="1"/>
          <p:nvPr/>
        </p:nvSpPr>
        <p:spPr>
          <a:xfrm>
            <a:off x="298048" y="2137161"/>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Process</a:t>
            </a:r>
          </a:p>
        </p:txBody>
      </p:sp>
      <p:sp>
        <p:nvSpPr>
          <p:cNvPr id="14" name="TextBox 13">
            <a:extLst>
              <a:ext uri="{FF2B5EF4-FFF2-40B4-BE49-F238E27FC236}">
                <a16:creationId xmlns:a16="http://schemas.microsoft.com/office/drawing/2014/main" id="{F36F63D2-3149-8047-6793-DE0753B4B196}"/>
              </a:ext>
            </a:extLst>
          </p:cNvPr>
          <p:cNvSpPr txBox="1"/>
          <p:nvPr/>
        </p:nvSpPr>
        <p:spPr>
          <a:xfrm>
            <a:off x="3166058" y="2137161"/>
            <a:ext cx="5673142" cy="1169551"/>
          </a:xfrm>
          <a:prstGeom prst="rect">
            <a:avLst/>
          </a:prstGeom>
          <a:noFill/>
        </p:spPr>
        <p:txBody>
          <a:bodyPr wrap="square" lIns="91440" tIns="45720" rIns="91440" bIns="45720" rtlCol="0" anchor="t">
            <a:spAutoFit/>
          </a:bodyPr>
          <a:lstStyle/>
          <a:p>
            <a:pPr marL="0" indent="0">
              <a:buNone/>
            </a:pPr>
            <a:r>
              <a:rPr lang="en-US" sz="1400" dirty="0">
                <a:solidFill>
                  <a:schemeClr val="tx2"/>
                </a:solidFill>
              </a:rPr>
              <a:t>Prepare seasonal assessment of resource adequacy</a:t>
            </a:r>
          </a:p>
          <a:p>
            <a:pPr marL="0" indent="0">
              <a:buNone/>
            </a:pPr>
            <a:endParaRPr lang="en-US" sz="1400" dirty="0">
              <a:solidFill>
                <a:schemeClr val="tx2"/>
              </a:solidFill>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cxnSp>
        <p:nvCxnSpPr>
          <p:cNvPr id="15" name="Straight Connector 14">
            <a:extLst>
              <a:ext uri="{FF2B5EF4-FFF2-40B4-BE49-F238E27FC236}">
                <a16:creationId xmlns:a16="http://schemas.microsoft.com/office/drawing/2014/main" id="{D3F79887-411E-E637-4E1B-D1F1EA074DE4}"/>
              </a:ext>
            </a:extLst>
          </p:cNvPr>
          <p:cNvCxnSpPr>
            <a:cxnSpLocks/>
          </p:cNvCxnSpPr>
          <p:nvPr/>
        </p:nvCxnSpPr>
        <p:spPr>
          <a:xfrm>
            <a:off x="298049" y="2971800"/>
            <a:ext cx="8577158"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6" name="Chevron 15">
            <a:extLst>
              <a:ext uri="{FF2B5EF4-FFF2-40B4-BE49-F238E27FC236}">
                <a16:creationId xmlns:a16="http://schemas.microsoft.com/office/drawing/2014/main" id="{CA20418B-1FD6-27C3-AD00-8D54441BA213}"/>
              </a:ext>
            </a:extLst>
          </p:cNvPr>
          <p:cNvSpPr/>
          <p:nvPr/>
        </p:nvSpPr>
        <p:spPr>
          <a:xfrm>
            <a:off x="2521869" y="3132682"/>
            <a:ext cx="333758" cy="948894"/>
          </a:xfrm>
          <a:prstGeom prst="chevron">
            <a:avLst>
              <a:gd name="adj" fmla="val 5125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32" name="Straight Connector 31">
            <a:extLst>
              <a:ext uri="{FF2B5EF4-FFF2-40B4-BE49-F238E27FC236}">
                <a16:creationId xmlns:a16="http://schemas.microsoft.com/office/drawing/2014/main" id="{FB486A3E-6D17-36F7-A61C-E3BEAEC11EEE}"/>
              </a:ext>
            </a:extLst>
          </p:cNvPr>
          <p:cNvCxnSpPr>
            <a:cxnSpLocks/>
          </p:cNvCxnSpPr>
          <p:nvPr/>
        </p:nvCxnSpPr>
        <p:spPr>
          <a:xfrm>
            <a:off x="304800" y="4267200"/>
            <a:ext cx="8577158"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3" name="Chevron 32">
            <a:extLst>
              <a:ext uri="{FF2B5EF4-FFF2-40B4-BE49-F238E27FC236}">
                <a16:creationId xmlns:a16="http://schemas.microsoft.com/office/drawing/2014/main" id="{C4827E67-038B-80BA-BD0E-EBF17DFF3856}"/>
              </a:ext>
            </a:extLst>
          </p:cNvPr>
          <p:cNvSpPr/>
          <p:nvPr/>
        </p:nvSpPr>
        <p:spPr>
          <a:xfrm>
            <a:off x="2528620" y="4428082"/>
            <a:ext cx="333758" cy="948894"/>
          </a:xfrm>
          <a:prstGeom prst="chevron">
            <a:avLst>
              <a:gd name="adj" fmla="val 5125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4" name="TextBox 33">
            <a:extLst>
              <a:ext uri="{FF2B5EF4-FFF2-40B4-BE49-F238E27FC236}">
                <a16:creationId xmlns:a16="http://schemas.microsoft.com/office/drawing/2014/main" id="{F1871045-11AD-16B5-8A8A-C3EED9A9ED3C}"/>
              </a:ext>
            </a:extLst>
          </p:cNvPr>
          <p:cNvSpPr txBox="1"/>
          <p:nvPr/>
        </p:nvSpPr>
        <p:spPr>
          <a:xfrm>
            <a:off x="304800" y="3465493"/>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Deficiency</a:t>
            </a:r>
          </a:p>
        </p:txBody>
      </p:sp>
      <p:sp>
        <p:nvSpPr>
          <p:cNvPr id="35" name="TextBox 34">
            <a:extLst>
              <a:ext uri="{FF2B5EF4-FFF2-40B4-BE49-F238E27FC236}">
                <a16:creationId xmlns:a16="http://schemas.microsoft.com/office/drawing/2014/main" id="{449BCA1C-0C81-B7DC-FAE6-2E1AD0486654}"/>
              </a:ext>
            </a:extLst>
          </p:cNvPr>
          <p:cNvSpPr txBox="1"/>
          <p:nvPr/>
        </p:nvSpPr>
        <p:spPr>
          <a:xfrm>
            <a:off x="3172810" y="3421828"/>
            <a:ext cx="5673142" cy="1169551"/>
          </a:xfrm>
          <a:prstGeom prst="rect">
            <a:avLst/>
          </a:prstGeom>
          <a:noFill/>
        </p:spPr>
        <p:txBody>
          <a:bodyPr wrap="square" lIns="91440" tIns="45720" rIns="91440" bIns="45720" rtlCol="0" anchor="t">
            <a:spAutoFit/>
          </a:bodyPr>
          <a:lstStyle/>
          <a:p>
            <a:pPr marL="0" indent="0">
              <a:buNone/>
            </a:pPr>
            <a:r>
              <a:rPr lang="en-US" sz="1400" dirty="0">
                <a:solidFill>
                  <a:schemeClr val="tx2"/>
                </a:solidFill>
              </a:rPr>
              <a:t>Current process does not account for fuel supply outages affecting generators.</a:t>
            </a: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36" name="TextBox 35">
            <a:extLst>
              <a:ext uri="{FF2B5EF4-FFF2-40B4-BE49-F238E27FC236}">
                <a16:creationId xmlns:a16="http://schemas.microsoft.com/office/drawing/2014/main" id="{D562DA4C-41CE-BEDD-C84C-24C3356C2CBD}"/>
              </a:ext>
            </a:extLst>
          </p:cNvPr>
          <p:cNvSpPr txBox="1"/>
          <p:nvPr/>
        </p:nvSpPr>
        <p:spPr>
          <a:xfrm>
            <a:off x="304800" y="4684693"/>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Current Outcome</a:t>
            </a:r>
          </a:p>
        </p:txBody>
      </p:sp>
      <p:sp>
        <p:nvSpPr>
          <p:cNvPr id="37" name="TextBox 36">
            <a:extLst>
              <a:ext uri="{FF2B5EF4-FFF2-40B4-BE49-F238E27FC236}">
                <a16:creationId xmlns:a16="http://schemas.microsoft.com/office/drawing/2014/main" id="{4847A596-55D6-F130-AA61-2C3E68922C5C}"/>
              </a:ext>
            </a:extLst>
          </p:cNvPr>
          <p:cNvSpPr txBox="1"/>
          <p:nvPr/>
        </p:nvSpPr>
        <p:spPr>
          <a:xfrm>
            <a:off x="3172810" y="4684693"/>
            <a:ext cx="5673142" cy="954107"/>
          </a:xfrm>
          <a:prstGeom prst="rect">
            <a:avLst/>
          </a:prstGeom>
          <a:noFill/>
        </p:spPr>
        <p:txBody>
          <a:bodyPr wrap="square" lIns="91440" tIns="45720" rIns="91440" bIns="45720" rtlCol="0" anchor="t">
            <a:spAutoFit/>
          </a:bodyPr>
          <a:lstStyle/>
          <a:p>
            <a:pPr marL="0" indent="0">
              <a:buNone/>
            </a:pPr>
            <a:r>
              <a:rPr lang="en-US" sz="1400" dirty="0">
                <a:solidFill>
                  <a:schemeClr val="tx2"/>
                </a:solidFill>
              </a:rPr>
              <a:t>Incomplete data for resource adequacy – limits planning outcomes</a:t>
            </a: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cxnSp>
        <p:nvCxnSpPr>
          <p:cNvPr id="3" name="Straight Connector 2">
            <a:extLst>
              <a:ext uri="{FF2B5EF4-FFF2-40B4-BE49-F238E27FC236}">
                <a16:creationId xmlns:a16="http://schemas.microsoft.com/office/drawing/2014/main" id="{06B1122F-41B6-30B6-993E-867F8095472D}"/>
              </a:ext>
            </a:extLst>
          </p:cNvPr>
          <p:cNvCxnSpPr>
            <a:cxnSpLocks/>
          </p:cNvCxnSpPr>
          <p:nvPr/>
        </p:nvCxnSpPr>
        <p:spPr>
          <a:xfrm>
            <a:off x="304800" y="1295400"/>
            <a:ext cx="8541151"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 name="Straight Connector 4">
            <a:extLst>
              <a:ext uri="{FF2B5EF4-FFF2-40B4-BE49-F238E27FC236}">
                <a16:creationId xmlns:a16="http://schemas.microsoft.com/office/drawing/2014/main" id="{BA0C9172-21F2-AE24-0CC6-F9CC77547905}"/>
              </a:ext>
            </a:extLst>
          </p:cNvPr>
          <p:cNvCxnSpPr>
            <a:cxnSpLocks/>
          </p:cNvCxnSpPr>
          <p:nvPr/>
        </p:nvCxnSpPr>
        <p:spPr>
          <a:xfrm>
            <a:off x="304800" y="1726632"/>
            <a:ext cx="8570407"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852910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93713-A3AE-4BF9-9643-4371726EA0F0}"/>
              </a:ext>
            </a:extLst>
          </p:cNvPr>
          <p:cNvSpPr>
            <a:spLocks noGrp="1"/>
          </p:cNvSpPr>
          <p:nvPr>
            <p:ph type="title"/>
          </p:nvPr>
        </p:nvSpPr>
        <p:spPr/>
        <p:txBody>
          <a:bodyPr/>
          <a:lstStyle/>
          <a:p>
            <a:r>
              <a:rPr lang="en-US" dirty="0"/>
              <a:t>Current-Day Planning vs. Desired Outcomes:</a:t>
            </a:r>
            <a:br>
              <a:rPr lang="en-US" dirty="0"/>
            </a:br>
            <a:r>
              <a:rPr lang="en-US" sz="2200" dirty="0"/>
              <a:t>Seasonal Assessment of Resource Adequacy</a:t>
            </a:r>
            <a:br>
              <a:rPr lang="en-US" dirty="0"/>
            </a:br>
            <a:br>
              <a:rPr lang="en-US" dirty="0"/>
            </a:br>
            <a:endParaRPr lang="en-US" dirty="0"/>
          </a:p>
        </p:txBody>
      </p:sp>
      <p:sp>
        <p:nvSpPr>
          <p:cNvPr id="4" name="Slide Number Placeholder 3">
            <a:extLst>
              <a:ext uri="{FF2B5EF4-FFF2-40B4-BE49-F238E27FC236}">
                <a16:creationId xmlns:a16="http://schemas.microsoft.com/office/drawing/2014/main" id="{0652F30B-0A28-4E0A-A92A-8A910A0E4AA1}"/>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
        <p:nvSpPr>
          <p:cNvPr id="7" name="Content Placeholder 39">
            <a:extLst>
              <a:ext uri="{FF2B5EF4-FFF2-40B4-BE49-F238E27FC236}">
                <a16:creationId xmlns:a16="http://schemas.microsoft.com/office/drawing/2014/main" id="{8B6FD794-8E1D-2E67-B1B5-B3C05331A5A0}"/>
              </a:ext>
            </a:extLst>
          </p:cNvPr>
          <p:cNvSpPr>
            <a:spLocks noGrp="1"/>
          </p:cNvSpPr>
          <p:nvPr>
            <p:ph idx="1"/>
          </p:nvPr>
        </p:nvSpPr>
        <p:spPr>
          <a:xfrm>
            <a:off x="838200" y="5168041"/>
            <a:ext cx="5707743" cy="1008921"/>
          </a:xfrm>
        </p:spPr>
        <p:txBody>
          <a:bodyPr/>
          <a:lstStyle/>
          <a:p>
            <a:pPr marL="0" indent="0">
              <a:buNone/>
            </a:pPr>
            <a:r>
              <a:rPr lang="en-US" dirty="0"/>
              <a:t> </a:t>
            </a:r>
          </a:p>
        </p:txBody>
      </p:sp>
      <p:sp>
        <p:nvSpPr>
          <p:cNvPr id="8" name="TextBox 7">
            <a:extLst>
              <a:ext uri="{FF2B5EF4-FFF2-40B4-BE49-F238E27FC236}">
                <a16:creationId xmlns:a16="http://schemas.microsoft.com/office/drawing/2014/main" id="{7C2FEC0F-D930-480A-3CFA-A565F96EE924}"/>
              </a:ext>
            </a:extLst>
          </p:cNvPr>
          <p:cNvSpPr txBox="1"/>
          <p:nvPr/>
        </p:nvSpPr>
        <p:spPr>
          <a:xfrm>
            <a:off x="298049" y="990600"/>
            <a:ext cx="2305451" cy="677108"/>
          </a:xfrm>
          <a:prstGeom prst="rect">
            <a:avLst/>
          </a:prstGeom>
          <a:noFill/>
        </p:spPr>
        <p:txBody>
          <a:bodyPr wrap="square" lIns="91440" tIns="45720" rIns="91440" bIns="45720" rtlCol="0" anchor="t">
            <a:spAutoFit/>
          </a:bodyPr>
          <a:lstStyle/>
          <a:p>
            <a:endParaRPr lang="en-US"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r>
              <a:rPr lang="en-US" sz="20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Desired Outcome</a:t>
            </a:r>
          </a:p>
        </p:txBody>
      </p:sp>
      <p:cxnSp>
        <p:nvCxnSpPr>
          <p:cNvPr id="10" name="Straight Connector 9">
            <a:extLst>
              <a:ext uri="{FF2B5EF4-FFF2-40B4-BE49-F238E27FC236}">
                <a16:creationId xmlns:a16="http://schemas.microsoft.com/office/drawing/2014/main" id="{16D71832-08DB-F76F-5F45-00859D45D064}"/>
              </a:ext>
            </a:extLst>
          </p:cNvPr>
          <p:cNvCxnSpPr>
            <a:cxnSpLocks/>
          </p:cNvCxnSpPr>
          <p:nvPr/>
        </p:nvCxnSpPr>
        <p:spPr>
          <a:xfrm>
            <a:off x="304800" y="1269339"/>
            <a:ext cx="8541151"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1" name="Straight Connector 10">
            <a:extLst>
              <a:ext uri="{FF2B5EF4-FFF2-40B4-BE49-F238E27FC236}">
                <a16:creationId xmlns:a16="http://schemas.microsoft.com/office/drawing/2014/main" id="{ADBA468F-2AD0-EFA1-E960-BB4E1820C69C}"/>
              </a:ext>
            </a:extLst>
          </p:cNvPr>
          <p:cNvCxnSpPr>
            <a:cxnSpLocks/>
          </p:cNvCxnSpPr>
          <p:nvPr/>
        </p:nvCxnSpPr>
        <p:spPr>
          <a:xfrm>
            <a:off x="304800" y="1726632"/>
            <a:ext cx="8570407"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5" name="Straight Connector 14">
            <a:extLst>
              <a:ext uri="{FF2B5EF4-FFF2-40B4-BE49-F238E27FC236}">
                <a16:creationId xmlns:a16="http://schemas.microsoft.com/office/drawing/2014/main" id="{D3F79887-411E-E637-4E1B-D1F1EA074DE4}"/>
              </a:ext>
            </a:extLst>
          </p:cNvPr>
          <p:cNvCxnSpPr>
            <a:cxnSpLocks/>
          </p:cNvCxnSpPr>
          <p:nvPr/>
        </p:nvCxnSpPr>
        <p:spPr>
          <a:xfrm>
            <a:off x="298049" y="2971800"/>
            <a:ext cx="8577158"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6" name="Chevron 15">
            <a:extLst>
              <a:ext uri="{FF2B5EF4-FFF2-40B4-BE49-F238E27FC236}">
                <a16:creationId xmlns:a16="http://schemas.microsoft.com/office/drawing/2014/main" id="{CA20418B-1FD6-27C3-AD00-8D54441BA213}"/>
              </a:ext>
            </a:extLst>
          </p:cNvPr>
          <p:cNvSpPr/>
          <p:nvPr/>
        </p:nvSpPr>
        <p:spPr>
          <a:xfrm>
            <a:off x="2521869" y="3132682"/>
            <a:ext cx="333758" cy="948894"/>
          </a:xfrm>
          <a:prstGeom prst="chevron">
            <a:avLst>
              <a:gd name="adj" fmla="val 51255"/>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32" name="Straight Connector 31">
            <a:extLst>
              <a:ext uri="{FF2B5EF4-FFF2-40B4-BE49-F238E27FC236}">
                <a16:creationId xmlns:a16="http://schemas.microsoft.com/office/drawing/2014/main" id="{FB486A3E-6D17-36F7-A61C-E3BEAEC11EEE}"/>
              </a:ext>
            </a:extLst>
          </p:cNvPr>
          <p:cNvCxnSpPr>
            <a:cxnSpLocks/>
          </p:cNvCxnSpPr>
          <p:nvPr/>
        </p:nvCxnSpPr>
        <p:spPr>
          <a:xfrm>
            <a:off x="304800" y="5029200"/>
            <a:ext cx="8577158"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3" name="Chevron 32">
            <a:extLst>
              <a:ext uri="{FF2B5EF4-FFF2-40B4-BE49-F238E27FC236}">
                <a16:creationId xmlns:a16="http://schemas.microsoft.com/office/drawing/2014/main" id="{C4827E67-038B-80BA-BD0E-EBF17DFF3856}"/>
              </a:ext>
            </a:extLst>
          </p:cNvPr>
          <p:cNvSpPr/>
          <p:nvPr/>
        </p:nvSpPr>
        <p:spPr>
          <a:xfrm>
            <a:off x="2528620" y="5190082"/>
            <a:ext cx="333758" cy="948894"/>
          </a:xfrm>
          <a:prstGeom prst="chevron">
            <a:avLst>
              <a:gd name="adj" fmla="val 5125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4" name="TextBox 33">
            <a:extLst>
              <a:ext uri="{FF2B5EF4-FFF2-40B4-BE49-F238E27FC236}">
                <a16:creationId xmlns:a16="http://schemas.microsoft.com/office/drawing/2014/main" id="{F1871045-11AD-16B5-8A8A-C3EED9A9ED3C}"/>
              </a:ext>
            </a:extLst>
          </p:cNvPr>
          <p:cNvSpPr txBox="1"/>
          <p:nvPr/>
        </p:nvSpPr>
        <p:spPr>
          <a:xfrm>
            <a:off x="304800" y="3465493"/>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New Data Needed</a:t>
            </a:r>
          </a:p>
        </p:txBody>
      </p:sp>
      <p:sp>
        <p:nvSpPr>
          <p:cNvPr id="35" name="TextBox 34">
            <a:extLst>
              <a:ext uri="{FF2B5EF4-FFF2-40B4-BE49-F238E27FC236}">
                <a16:creationId xmlns:a16="http://schemas.microsoft.com/office/drawing/2014/main" id="{449BCA1C-0C81-B7DC-FAE6-2E1AD0486654}"/>
              </a:ext>
            </a:extLst>
          </p:cNvPr>
          <p:cNvSpPr txBox="1"/>
          <p:nvPr/>
        </p:nvSpPr>
        <p:spPr>
          <a:xfrm>
            <a:off x="3089858" y="2994845"/>
            <a:ext cx="5977942" cy="2462213"/>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sz="1400" b="1" dirty="0">
                <a:solidFill>
                  <a:schemeClr val="tx2"/>
                </a:solidFill>
              </a:rPr>
              <a:t>From Generators</a:t>
            </a:r>
            <a:r>
              <a:rPr lang="en-US" sz="1400" dirty="0">
                <a:solidFill>
                  <a:schemeClr val="tx2"/>
                </a:solidFill>
              </a:rPr>
              <a:t>: None</a:t>
            </a:r>
          </a:p>
          <a:p>
            <a:pPr marL="285750" indent="-285750">
              <a:buFont typeface="Arial" panose="020B0604020202020204" pitchFamily="34" charset="0"/>
              <a:buChar char="•"/>
            </a:pPr>
            <a:r>
              <a:rPr lang="en-US" sz="1400" b="1" dirty="0">
                <a:solidFill>
                  <a:schemeClr val="tx2"/>
                </a:solidFill>
              </a:rPr>
              <a:t>From Solar</a:t>
            </a:r>
            <a:r>
              <a:rPr lang="en-US" sz="1400" dirty="0">
                <a:solidFill>
                  <a:schemeClr val="tx2"/>
                </a:solidFill>
              </a:rPr>
              <a:t>: None</a:t>
            </a:r>
          </a:p>
          <a:p>
            <a:pPr marL="285750" indent="-285750">
              <a:buFont typeface="Arial" panose="020B0604020202020204" pitchFamily="34" charset="0"/>
              <a:buChar char="•"/>
            </a:pPr>
            <a:r>
              <a:rPr lang="en-US" sz="1400" b="1" dirty="0">
                <a:solidFill>
                  <a:schemeClr val="tx2"/>
                </a:solidFill>
              </a:rPr>
              <a:t>From Wind</a:t>
            </a:r>
            <a:r>
              <a:rPr lang="en-US" sz="1400" dirty="0">
                <a:solidFill>
                  <a:schemeClr val="tx2"/>
                </a:solidFill>
              </a:rPr>
              <a:t>: None</a:t>
            </a:r>
          </a:p>
          <a:p>
            <a:pPr marL="285750" indent="-285750">
              <a:buFont typeface="Arial" panose="020B0604020202020204" pitchFamily="34" charset="0"/>
              <a:buChar char="•"/>
            </a:pPr>
            <a:r>
              <a:rPr lang="en-US" sz="1400" b="1" dirty="0">
                <a:solidFill>
                  <a:schemeClr val="tx2"/>
                </a:solidFill>
              </a:rPr>
              <a:t>From Coal</a:t>
            </a:r>
            <a:r>
              <a:rPr lang="en-US" sz="1400" dirty="0">
                <a:solidFill>
                  <a:schemeClr val="tx2"/>
                </a:solidFill>
              </a:rPr>
              <a:t>: Update on-site reserves and contingency supply chain faults</a:t>
            </a:r>
          </a:p>
          <a:p>
            <a:pPr marL="285750" indent="-285750">
              <a:buFont typeface="Arial" panose="020B0604020202020204" pitchFamily="34" charset="0"/>
              <a:buChar char="•"/>
            </a:pPr>
            <a:r>
              <a:rPr lang="en-US" sz="1400" b="1" dirty="0">
                <a:solidFill>
                  <a:schemeClr val="tx2"/>
                </a:solidFill>
              </a:rPr>
              <a:t>From Gas Pipelines</a:t>
            </a:r>
            <a:r>
              <a:rPr lang="en-US" sz="1400" dirty="0">
                <a:solidFill>
                  <a:schemeClr val="tx2"/>
                </a:solidFill>
              </a:rPr>
              <a:t>: Planned pipeline outages affecting generators with pipelines to identify outages affecting multiple generators. Establish collaborative relationship between ERCOT and pipelines</a:t>
            </a: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36" name="TextBox 35">
            <a:extLst>
              <a:ext uri="{FF2B5EF4-FFF2-40B4-BE49-F238E27FC236}">
                <a16:creationId xmlns:a16="http://schemas.microsoft.com/office/drawing/2014/main" id="{D562DA4C-41CE-BEDD-C84C-24C3356C2CBD}"/>
              </a:ext>
            </a:extLst>
          </p:cNvPr>
          <p:cNvSpPr txBox="1"/>
          <p:nvPr/>
        </p:nvSpPr>
        <p:spPr>
          <a:xfrm>
            <a:off x="304800" y="5446693"/>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New Process</a:t>
            </a:r>
          </a:p>
        </p:txBody>
      </p:sp>
      <p:sp>
        <p:nvSpPr>
          <p:cNvPr id="37" name="TextBox 36">
            <a:extLst>
              <a:ext uri="{FF2B5EF4-FFF2-40B4-BE49-F238E27FC236}">
                <a16:creationId xmlns:a16="http://schemas.microsoft.com/office/drawing/2014/main" id="{4847A596-55D6-F130-AA61-2C3E68922C5C}"/>
              </a:ext>
            </a:extLst>
          </p:cNvPr>
          <p:cNvSpPr txBox="1"/>
          <p:nvPr/>
        </p:nvSpPr>
        <p:spPr>
          <a:xfrm>
            <a:off x="3172810" y="5446693"/>
            <a:ext cx="5673142" cy="1600438"/>
          </a:xfrm>
          <a:prstGeom prst="rect">
            <a:avLst/>
          </a:prstGeom>
          <a:noFill/>
        </p:spPr>
        <p:txBody>
          <a:bodyPr wrap="square" lIns="91440" tIns="45720" rIns="91440" bIns="45720" rtlCol="0" anchor="t">
            <a:spAutoFit/>
          </a:bodyPr>
          <a:lstStyle/>
          <a:p>
            <a:r>
              <a:rPr lang="en-US" sz="1400" dirty="0">
                <a:solidFill>
                  <a:schemeClr val="tx2"/>
                </a:solidFill>
              </a:rPr>
              <a:t>Review planned pipeline outages affecting generators with pipelines to identify any pipeline outages affecting multiple generators. Quarterly analysis of expected demand and resources</a:t>
            </a:r>
          </a:p>
          <a:p>
            <a:pPr marL="0" indent="0">
              <a:buNone/>
            </a:pPr>
            <a:endParaRPr lang="en-US" sz="1400" dirty="0">
              <a:solidFill>
                <a:schemeClr val="tx2"/>
              </a:solidFill>
              <a:highlight>
                <a:srgbClr val="FFFF00"/>
              </a:highlight>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3" name="Rectangle 2">
            <a:extLst>
              <a:ext uri="{FF2B5EF4-FFF2-40B4-BE49-F238E27FC236}">
                <a16:creationId xmlns:a16="http://schemas.microsoft.com/office/drawing/2014/main" id="{183FC217-0345-AC59-C677-4E28136F6B0E}"/>
              </a:ext>
            </a:extLst>
          </p:cNvPr>
          <p:cNvSpPr/>
          <p:nvPr/>
        </p:nvSpPr>
        <p:spPr>
          <a:xfrm>
            <a:off x="304800" y="1732594"/>
            <a:ext cx="8577158" cy="1239206"/>
          </a:xfrm>
          <a:prstGeom prst="rect">
            <a:avLst/>
          </a:prstGeom>
          <a:solidFill>
            <a:srgbClr val="DEEBF7">
              <a:alpha val="6941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FFCB23FB-3F07-5D78-87BF-B70D811C3E8A}"/>
              </a:ext>
            </a:extLst>
          </p:cNvPr>
          <p:cNvSpPr txBox="1"/>
          <p:nvPr/>
        </p:nvSpPr>
        <p:spPr>
          <a:xfrm>
            <a:off x="762000" y="1919187"/>
            <a:ext cx="7543800" cy="830997"/>
          </a:xfrm>
          <a:prstGeom prst="rect">
            <a:avLst/>
          </a:prstGeom>
          <a:noFill/>
        </p:spPr>
        <p:txBody>
          <a:bodyPr wrap="square">
            <a:spAutoFit/>
          </a:bodyPr>
          <a:lstStyle/>
          <a:p>
            <a:pPr marL="57150" indent="0" algn="ctr">
              <a:buNone/>
            </a:pPr>
            <a:r>
              <a:rPr lang="en-US" sz="2400" dirty="0">
                <a:solidFill>
                  <a:schemeClr val="tx2"/>
                </a:solidFill>
              </a:rPr>
              <a:t>Better data for resource adequacy.</a:t>
            </a:r>
            <a:br>
              <a:rPr lang="en-US" sz="2400" dirty="0">
                <a:solidFill>
                  <a:schemeClr val="tx2"/>
                </a:solidFill>
              </a:rPr>
            </a:br>
            <a:r>
              <a:rPr lang="en-US" sz="2400" dirty="0">
                <a:solidFill>
                  <a:schemeClr val="tx2"/>
                </a:solidFill>
              </a:rPr>
              <a:t> Better planning. Better reliability.</a:t>
            </a:r>
          </a:p>
        </p:txBody>
      </p:sp>
      <p:sp>
        <p:nvSpPr>
          <p:cNvPr id="18" name="TextBox 17">
            <a:extLst>
              <a:ext uri="{FF2B5EF4-FFF2-40B4-BE49-F238E27FC236}">
                <a16:creationId xmlns:a16="http://schemas.microsoft.com/office/drawing/2014/main" id="{935B4FA7-4CCF-4025-BF57-1E90177C0598}"/>
              </a:ext>
            </a:extLst>
          </p:cNvPr>
          <p:cNvSpPr txBox="1"/>
          <p:nvPr/>
        </p:nvSpPr>
        <p:spPr>
          <a:xfrm>
            <a:off x="5664673" y="3127682"/>
            <a:ext cx="1762539" cy="523220"/>
          </a:xfrm>
          <a:prstGeom prst="rect">
            <a:avLst/>
          </a:prstGeom>
          <a:noFill/>
        </p:spPr>
        <p:txBody>
          <a:bodyPr wrap="square" rtlCol="0">
            <a:spAutoFit/>
          </a:bodyPr>
          <a:lstStyle/>
          <a:p>
            <a:r>
              <a:rPr lang="en-US" sz="1400" i="1" dirty="0">
                <a:solidFill>
                  <a:schemeClr val="accent6"/>
                </a:solidFill>
              </a:rPr>
              <a:t>Handled by current process</a:t>
            </a:r>
          </a:p>
        </p:txBody>
      </p:sp>
      <p:sp>
        <p:nvSpPr>
          <p:cNvPr id="19" name="Right Brace 18">
            <a:extLst>
              <a:ext uri="{FF2B5EF4-FFF2-40B4-BE49-F238E27FC236}">
                <a16:creationId xmlns:a16="http://schemas.microsoft.com/office/drawing/2014/main" id="{48AC7F08-DA80-4CAD-A4D3-62917E3F7C75}"/>
              </a:ext>
            </a:extLst>
          </p:cNvPr>
          <p:cNvSpPr/>
          <p:nvPr/>
        </p:nvSpPr>
        <p:spPr>
          <a:xfrm>
            <a:off x="5479143" y="3059849"/>
            <a:ext cx="152400" cy="597746"/>
          </a:xfrm>
          <a:prstGeom prst="righ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47615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93713-A3AE-4BF9-9643-4371726EA0F0}"/>
              </a:ext>
            </a:extLst>
          </p:cNvPr>
          <p:cNvSpPr>
            <a:spLocks noGrp="1"/>
          </p:cNvSpPr>
          <p:nvPr>
            <p:ph type="title"/>
          </p:nvPr>
        </p:nvSpPr>
        <p:spPr>
          <a:xfrm>
            <a:off x="381000" y="243682"/>
            <a:ext cx="8458200" cy="774188"/>
          </a:xfrm>
        </p:spPr>
        <p:txBody>
          <a:bodyPr/>
          <a:lstStyle/>
          <a:p>
            <a:r>
              <a:rPr lang="en-US" dirty="0"/>
              <a:t>Current-Day Planning vs. Desired Outcomes:</a:t>
            </a:r>
            <a:br>
              <a:rPr lang="en-US" dirty="0"/>
            </a:br>
            <a:r>
              <a:rPr lang="en-US" sz="2200" dirty="0"/>
              <a:t>Outage Coordination</a:t>
            </a:r>
            <a:br>
              <a:rPr lang="en-US" dirty="0"/>
            </a:br>
            <a:br>
              <a:rPr lang="en-US" dirty="0"/>
            </a:br>
            <a:endParaRPr lang="en-US" dirty="0"/>
          </a:p>
        </p:txBody>
      </p:sp>
      <p:sp>
        <p:nvSpPr>
          <p:cNvPr id="4" name="Slide Number Placeholder 3">
            <a:extLst>
              <a:ext uri="{FF2B5EF4-FFF2-40B4-BE49-F238E27FC236}">
                <a16:creationId xmlns:a16="http://schemas.microsoft.com/office/drawing/2014/main" id="{0652F30B-0A28-4E0A-A92A-8A910A0E4AA1}"/>
              </a:ext>
            </a:extLst>
          </p:cNvPr>
          <p:cNvSpPr>
            <a:spLocks noGrp="1"/>
          </p:cNvSpPr>
          <p:nvPr>
            <p:ph type="sldNum" sz="quarter" idx="4"/>
          </p:nvPr>
        </p:nvSpPr>
        <p:spPr/>
        <p:txBody>
          <a:bodyPr/>
          <a:lstStyle/>
          <a:p>
            <a:fld id="{1D93BD3E-1E9A-4970-A6F7-E7AC52762E0C}" type="slidenum">
              <a:rPr lang="en-US" smtClean="0"/>
              <a:pPr/>
              <a:t>12</a:t>
            </a:fld>
            <a:endParaRPr lang="en-US" dirty="0"/>
          </a:p>
        </p:txBody>
      </p:sp>
      <p:sp>
        <p:nvSpPr>
          <p:cNvPr id="7" name="Content Placeholder 39">
            <a:extLst>
              <a:ext uri="{FF2B5EF4-FFF2-40B4-BE49-F238E27FC236}">
                <a16:creationId xmlns:a16="http://schemas.microsoft.com/office/drawing/2014/main" id="{8B6FD794-8E1D-2E67-B1B5-B3C05331A5A0}"/>
              </a:ext>
            </a:extLst>
          </p:cNvPr>
          <p:cNvSpPr>
            <a:spLocks noGrp="1"/>
          </p:cNvSpPr>
          <p:nvPr>
            <p:ph idx="1"/>
          </p:nvPr>
        </p:nvSpPr>
        <p:spPr>
          <a:xfrm>
            <a:off x="838200" y="5168041"/>
            <a:ext cx="5707743" cy="1008921"/>
          </a:xfrm>
        </p:spPr>
        <p:txBody>
          <a:bodyPr/>
          <a:lstStyle/>
          <a:p>
            <a:pPr marL="0" indent="0">
              <a:buNone/>
            </a:pPr>
            <a:r>
              <a:rPr lang="en-US" dirty="0"/>
              <a:t> </a:t>
            </a:r>
          </a:p>
        </p:txBody>
      </p:sp>
      <p:sp>
        <p:nvSpPr>
          <p:cNvPr id="8" name="TextBox 7">
            <a:extLst>
              <a:ext uri="{FF2B5EF4-FFF2-40B4-BE49-F238E27FC236}">
                <a16:creationId xmlns:a16="http://schemas.microsoft.com/office/drawing/2014/main" id="{7C2FEC0F-D930-480A-3CFA-A565F96EE924}"/>
              </a:ext>
            </a:extLst>
          </p:cNvPr>
          <p:cNvSpPr txBox="1"/>
          <p:nvPr/>
        </p:nvSpPr>
        <p:spPr>
          <a:xfrm>
            <a:off x="298049" y="990600"/>
            <a:ext cx="2305451" cy="954107"/>
          </a:xfrm>
          <a:prstGeom prst="rect">
            <a:avLst/>
          </a:prstGeom>
          <a:noFill/>
        </p:spPr>
        <p:txBody>
          <a:bodyPr wrap="square" lIns="91440" tIns="45720" rIns="91440" bIns="45720" rtlCol="0" anchor="t">
            <a:spAutoFit/>
          </a:bodyPr>
          <a:lstStyle/>
          <a:p>
            <a:endParaRPr lang="en-US"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r>
              <a:rPr lang="en-US" sz="20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Current Day</a:t>
            </a:r>
          </a:p>
          <a:p>
            <a:endParaRPr lang="en-US" dirty="0">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12" name="Chevron 11">
            <a:extLst>
              <a:ext uri="{FF2B5EF4-FFF2-40B4-BE49-F238E27FC236}">
                <a16:creationId xmlns:a16="http://schemas.microsoft.com/office/drawing/2014/main" id="{4DD20580-962F-CE68-2AEF-79FD640B733D}"/>
              </a:ext>
            </a:extLst>
          </p:cNvPr>
          <p:cNvSpPr/>
          <p:nvPr/>
        </p:nvSpPr>
        <p:spPr>
          <a:xfrm>
            <a:off x="2521869" y="1870506"/>
            <a:ext cx="333758" cy="948894"/>
          </a:xfrm>
          <a:prstGeom prst="chevron">
            <a:avLst>
              <a:gd name="adj" fmla="val 51255"/>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TextBox 12">
            <a:extLst>
              <a:ext uri="{FF2B5EF4-FFF2-40B4-BE49-F238E27FC236}">
                <a16:creationId xmlns:a16="http://schemas.microsoft.com/office/drawing/2014/main" id="{A603DDE3-F2F1-3945-40F3-2EF12AE90AB2}"/>
              </a:ext>
            </a:extLst>
          </p:cNvPr>
          <p:cNvSpPr txBox="1"/>
          <p:nvPr/>
        </p:nvSpPr>
        <p:spPr>
          <a:xfrm>
            <a:off x="298048" y="2137161"/>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Process</a:t>
            </a:r>
          </a:p>
        </p:txBody>
      </p:sp>
      <p:sp>
        <p:nvSpPr>
          <p:cNvPr id="14" name="TextBox 13">
            <a:extLst>
              <a:ext uri="{FF2B5EF4-FFF2-40B4-BE49-F238E27FC236}">
                <a16:creationId xmlns:a16="http://schemas.microsoft.com/office/drawing/2014/main" id="{F36F63D2-3149-8047-6793-DE0753B4B196}"/>
              </a:ext>
            </a:extLst>
          </p:cNvPr>
          <p:cNvSpPr txBox="1"/>
          <p:nvPr/>
        </p:nvSpPr>
        <p:spPr>
          <a:xfrm>
            <a:off x="3166058" y="1981200"/>
            <a:ext cx="5673142" cy="1169551"/>
          </a:xfrm>
          <a:prstGeom prst="rect">
            <a:avLst/>
          </a:prstGeom>
          <a:noFill/>
        </p:spPr>
        <p:txBody>
          <a:bodyPr wrap="square" lIns="91440" tIns="45720" rIns="91440" bIns="45720" rtlCol="0" anchor="t">
            <a:spAutoFit/>
          </a:bodyPr>
          <a:lstStyle/>
          <a:p>
            <a:pPr marL="0" indent="0">
              <a:buNone/>
            </a:pPr>
            <a:r>
              <a:rPr lang="en-US" sz="1400" dirty="0">
                <a:solidFill>
                  <a:schemeClr val="tx2"/>
                </a:solidFill>
              </a:rPr>
              <a:t>Evaluate combinations of requested transmission and generation outages for system reliability</a:t>
            </a: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cxnSp>
        <p:nvCxnSpPr>
          <p:cNvPr id="15" name="Straight Connector 14">
            <a:extLst>
              <a:ext uri="{FF2B5EF4-FFF2-40B4-BE49-F238E27FC236}">
                <a16:creationId xmlns:a16="http://schemas.microsoft.com/office/drawing/2014/main" id="{D3F79887-411E-E637-4E1B-D1F1EA074DE4}"/>
              </a:ext>
            </a:extLst>
          </p:cNvPr>
          <p:cNvCxnSpPr>
            <a:cxnSpLocks/>
          </p:cNvCxnSpPr>
          <p:nvPr/>
        </p:nvCxnSpPr>
        <p:spPr>
          <a:xfrm>
            <a:off x="298049" y="2971800"/>
            <a:ext cx="8577158"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6" name="Chevron 15">
            <a:extLst>
              <a:ext uri="{FF2B5EF4-FFF2-40B4-BE49-F238E27FC236}">
                <a16:creationId xmlns:a16="http://schemas.microsoft.com/office/drawing/2014/main" id="{CA20418B-1FD6-27C3-AD00-8D54441BA213}"/>
              </a:ext>
            </a:extLst>
          </p:cNvPr>
          <p:cNvSpPr/>
          <p:nvPr/>
        </p:nvSpPr>
        <p:spPr>
          <a:xfrm>
            <a:off x="2521869" y="3311157"/>
            <a:ext cx="333758" cy="948894"/>
          </a:xfrm>
          <a:prstGeom prst="chevron">
            <a:avLst>
              <a:gd name="adj" fmla="val 5125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32" name="Straight Connector 31">
            <a:extLst>
              <a:ext uri="{FF2B5EF4-FFF2-40B4-BE49-F238E27FC236}">
                <a16:creationId xmlns:a16="http://schemas.microsoft.com/office/drawing/2014/main" id="{FB486A3E-6D17-36F7-A61C-E3BEAEC11EEE}"/>
              </a:ext>
            </a:extLst>
          </p:cNvPr>
          <p:cNvCxnSpPr>
            <a:cxnSpLocks/>
          </p:cNvCxnSpPr>
          <p:nvPr/>
        </p:nvCxnSpPr>
        <p:spPr>
          <a:xfrm>
            <a:off x="304800" y="4605224"/>
            <a:ext cx="8577158"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3" name="Chevron 32">
            <a:extLst>
              <a:ext uri="{FF2B5EF4-FFF2-40B4-BE49-F238E27FC236}">
                <a16:creationId xmlns:a16="http://schemas.microsoft.com/office/drawing/2014/main" id="{C4827E67-038B-80BA-BD0E-EBF17DFF3856}"/>
              </a:ext>
            </a:extLst>
          </p:cNvPr>
          <p:cNvSpPr/>
          <p:nvPr/>
        </p:nvSpPr>
        <p:spPr>
          <a:xfrm>
            <a:off x="2528620" y="4766106"/>
            <a:ext cx="333758" cy="948894"/>
          </a:xfrm>
          <a:prstGeom prst="chevron">
            <a:avLst>
              <a:gd name="adj" fmla="val 5125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4" name="TextBox 33">
            <a:extLst>
              <a:ext uri="{FF2B5EF4-FFF2-40B4-BE49-F238E27FC236}">
                <a16:creationId xmlns:a16="http://schemas.microsoft.com/office/drawing/2014/main" id="{F1871045-11AD-16B5-8A8A-C3EED9A9ED3C}"/>
              </a:ext>
            </a:extLst>
          </p:cNvPr>
          <p:cNvSpPr txBox="1"/>
          <p:nvPr/>
        </p:nvSpPr>
        <p:spPr>
          <a:xfrm>
            <a:off x="304800" y="3643968"/>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Deficiency</a:t>
            </a:r>
          </a:p>
        </p:txBody>
      </p:sp>
      <p:sp>
        <p:nvSpPr>
          <p:cNvPr id="35" name="TextBox 34">
            <a:extLst>
              <a:ext uri="{FF2B5EF4-FFF2-40B4-BE49-F238E27FC236}">
                <a16:creationId xmlns:a16="http://schemas.microsoft.com/office/drawing/2014/main" id="{449BCA1C-0C81-B7DC-FAE6-2E1AD0486654}"/>
              </a:ext>
            </a:extLst>
          </p:cNvPr>
          <p:cNvSpPr txBox="1"/>
          <p:nvPr/>
        </p:nvSpPr>
        <p:spPr>
          <a:xfrm>
            <a:off x="3172810" y="3124200"/>
            <a:ext cx="5513990" cy="2031325"/>
          </a:xfrm>
          <a:prstGeom prst="rect">
            <a:avLst/>
          </a:prstGeom>
          <a:noFill/>
        </p:spPr>
        <p:txBody>
          <a:bodyPr wrap="square" lIns="91440" tIns="45720" rIns="91440" bIns="45720" rtlCol="0" anchor="t">
            <a:spAutoFit/>
          </a:bodyPr>
          <a:lstStyle/>
          <a:p>
            <a:pPr marL="0" indent="0">
              <a:buNone/>
            </a:pPr>
            <a:r>
              <a:rPr lang="en-US" sz="1400" dirty="0">
                <a:solidFill>
                  <a:schemeClr val="tx2"/>
                </a:solidFill>
              </a:rPr>
              <a:t>The current analyses only includes generation outages or derates due to pipeline outages that are known to generators. Pipeline outages that are not known to the generator, may cause ERCOT to approve transmission or generation outages that would not be reliable in the event of a pipeline outage. Some information is posted for interstate pipelines but not for in-state. </a:t>
            </a: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36" name="TextBox 35">
            <a:extLst>
              <a:ext uri="{FF2B5EF4-FFF2-40B4-BE49-F238E27FC236}">
                <a16:creationId xmlns:a16="http://schemas.microsoft.com/office/drawing/2014/main" id="{D562DA4C-41CE-BEDD-C84C-24C3356C2CBD}"/>
              </a:ext>
            </a:extLst>
          </p:cNvPr>
          <p:cNvSpPr txBox="1"/>
          <p:nvPr/>
        </p:nvSpPr>
        <p:spPr>
          <a:xfrm>
            <a:off x="304800" y="5022717"/>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Current Outcome</a:t>
            </a:r>
          </a:p>
        </p:txBody>
      </p:sp>
      <p:sp>
        <p:nvSpPr>
          <p:cNvPr id="37" name="TextBox 36">
            <a:extLst>
              <a:ext uri="{FF2B5EF4-FFF2-40B4-BE49-F238E27FC236}">
                <a16:creationId xmlns:a16="http://schemas.microsoft.com/office/drawing/2014/main" id="{4847A596-55D6-F130-AA61-2C3E68922C5C}"/>
              </a:ext>
            </a:extLst>
          </p:cNvPr>
          <p:cNvSpPr txBox="1"/>
          <p:nvPr/>
        </p:nvSpPr>
        <p:spPr>
          <a:xfrm>
            <a:off x="3172810" y="5022717"/>
            <a:ext cx="5673142" cy="523220"/>
          </a:xfrm>
          <a:prstGeom prst="rect">
            <a:avLst/>
          </a:prstGeom>
          <a:noFill/>
        </p:spPr>
        <p:txBody>
          <a:bodyPr wrap="square" lIns="91440" tIns="45720" rIns="91440" bIns="45720" rtlCol="0" anchor="t">
            <a:spAutoFit/>
          </a:bodyPr>
          <a:lstStyle/>
          <a:p>
            <a:pPr marL="0" indent="0">
              <a:buNone/>
            </a:pPr>
            <a:r>
              <a:rPr lang="en-US" sz="1400" dirty="0">
                <a:solidFill>
                  <a:schemeClr val="tx2"/>
                </a:solidFill>
              </a:rPr>
              <a:t>Incomplete data for fuel adequacy – Risk for reliability increases</a:t>
            </a: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cxnSp>
        <p:nvCxnSpPr>
          <p:cNvPr id="3" name="Straight Connector 2">
            <a:extLst>
              <a:ext uri="{FF2B5EF4-FFF2-40B4-BE49-F238E27FC236}">
                <a16:creationId xmlns:a16="http://schemas.microsoft.com/office/drawing/2014/main" id="{5D980815-1625-CA15-EAFE-F4E96E831544}"/>
              </a:ext>
            </a:extLst>
          </p:cNvPr>
          <p:cNvCxnSpPr>
            <a:cxnSpLocks/>
          </p:cNvCxnSpPr>
          <p:nvPr/>
        </p:nvCxnSpPr>
        <p:spPr>
          <a:xfrm>
            <a:off x="304800" y="1726632"/>
            <a:ext cx="8570407"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 name="Straight Connector 4">
            <a:extLst>
              <a:ext uri="{FF2B5EF4-FFF2-40B4-BE49-F238E27FC236}">
                <a16:creationId xmlns:a16="http://schemas.microsoft.com/office/drawing/2014/main" id="{2B6E7C00-4BAD-FA5D-CB06-549EA64A6DA7}"/>
              </a:ext>
            </a:extLst>
          </p:cNvPr>
          <p:cNvCxnSpPr>
            <a:cxnSpLocks/>
          </p:cNvCxnSpPr>
          <p:nvPr/>
        </p:nvCxnSpPr>
        <p:spPr>
          <a:xfrm>
            <a:off x="304800" y="1295400"/>
            <a:ext cx="8541151"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38660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93713-A3AE-4BF9-9643-4371726EA0F0}"/>
              </a:ext>
            </a:extLst>
          </p:cNvPr>
          <p:cNvSpPr>
            <a:spLocks noGrp="1"/>
          </p:cNvSpPr>
          <p:nvPr>
            <p:ph type="title"/>
          </p:nvPr>
        </p:nvSpPr>
        <p:spPr>
          <a:xfrm>
            <a:off x="381000" y="243682"/>
            <a:ext cx="8458200" cy="791095"/>
          </a:xfrm>
        </p:spPr>
        <p:txBody>
          <a:bodyPr/>
          <a:lstStyle/>
          <a:p>
            <a:r>
              <a:rPr lang="en-US" dirty="0"/>
              <a:t>Current-Day Planning vs. Desired Outcomes:</a:t>
            </a:r>
            <a:br>
              <a:rPr lang="en-US" dirty="0"/>
            </a:br>
            <a:r>
              <a:rPr lang="en-US" sz="2200" dirty="0"/>
              <a:t>Outage Coordination</a:t>
            </a:r>
          </a:p>
        </p:txBody>
      </p:sp>
      <p:sp>
        <p:nvSpPr>
          <p:cNvPr id="4" name="Slide Number Placeholder 3">
            <a:extLst>
              <a:ext uri="{FF2B5EF4-FFF2-40B4-BE49-F238E27FC236}">
                <a16:creationId xmlns:a16="http://schemas.microsoft.com/office/drawing/2014/main" id="{0652F30B-0A28-4E0A-A92A-8A910A0E4AA1}"/>
              </a:ext>
            </a:extLst>
          </p:cNvPr>
          <p:cNvSpPr>
            <a:spLocks noGrp="1"/>
          </p:cNvSpPr>
          <p:nvPr>
            <p:ph type="sldNum" sz="quarter" idx="4"/>
          </p:nvPr>
        </p:nvSpPr>
        <p:spPr/>
        <p:txBody>
          <a:bodyPr/>
          <a:lstStyle/>
          <a:p>
            <a:fld id="{1D93BD3E-1E9A-4970-A6F7-E7AC52762E0C}" type="slidenum">
              <a:rPr lang="en-US" smtClean="0"/>
              <a:pPr/>
              <a:t>13</a:t>
            </a:fld>
            <a:endParaRPr lang="en-US" dirty="0"/>
          </a:p>
        </p:txBody>
      </p:sp>
      <p:sp>
        <p:nvSpPr>
          <p:cNvPr id="7" name="Content Placeholder 39">
            <a:extLst>
              <a:ext uri="{FF2B5EF4-FFF2-40B4-BE49-F238E27FC236}">
                <a16:creationId xmlns:a16="http://schemas.microsoft.com/office/drawing/2014/main" id="{8B6FD794-8E1D-2E67-B1B5-B3C05331A5A0}"/>
              </a:ext>
            </a:extLst>
          </p:cNvPr>
          <p:cNvSpPr>
            <a:spLocks noGrp="1"/>
          </p:cNvSpPr>
          <p:nvPr>
            <p:ph idx="1"/>
          </p:nvPr>
        </p:nvSpPr>
        <p:spPr>
          <a:xfrm>
            <a:off x="838200" y="4939441"/>
            <a:ext cx="5707743" cy="1008921"/>
          </a:xfrm>
        </p:spPr>
        <p:txBody>
          <a:bodyPr/>
          <a:lstStyle/>
          <a:p>
            <a:pPr marL="0" indent="0">
              <a:buNone/>
            </a:pPr>
            <a:r>
              <a:rPr lang="en-US" dirty="0"/>
              <a:t> </a:t>
            </a:r>
          </a:p>
        </p:txBody>
      </p:sp>
      <p:sp>
        <p:nvSpPr>
          <p:cNvPr id="8" name="TextBox 7">
            <a:extLst>
              <a:ext uri="{FF2B5EF4-FFF2-40B4-BE49-F238E27FC236}">
                <a16:creationId xmlns:a16="http://schemas.microsoft.com/office/drawing/2014/main" id="{7C2FEC0F-D930-480A-3CFA-A565F96EE924}"/>
              </a:ext>
            </a:extLst>
          </p:cNvPr>
          <p:cNvSpPr txBox="1"/>
          <p:nvPr/>
        </p:nvSpPr>
        <p:spPr>
          <a:xfrm>
            <a:off x="298049" y="762000"/>
            <a:ext cx="2305451" cy="677108"/>
          </a:xfrm>
          <a:prstGeom prst="rect">
            <a:avLst/>
          </a:prstGeom>
          <a:noFill/>
        </p:spPr>
        <p:txBody>
          <a:bodyPr wrap="square" lIns="91440" tIns="45720" rIns="91440" bIns="45720" rtlCol="0" anchor="t">
            <a:spAutoFit/>
          </a:bodyPr>
          <a:lstStyle/>
          <a:p>
            <a:endParaRPr lang="en-US"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r>
              <a:rPr lang="en-US" sz="20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Desired Outcome</a:t>
            </a:r>
          </a:p>
        </p:txBody>
      </p:sp>
      <p:cxnSp>
        <p:nvCxnSpPr>
          <p:cNvPr id="10" name="Straight Connector 9">
            <a:extLst>
              <a:ext uri="{FF2B5EF4-FFF2-40B4-BE49-F238E27FC236}">
                <a16:creationId xmlns:a16="http://schemas.microsoft.com/office/drawing/2014/main" id="{16D71832-08DB-F76F-5F45-00859D45D064}"/>
              </a:ext>
            </a:extLst>
          </p:cNvPr>
          <p:cNvCxnSpPr>
            <a:cxnSpLocks/>
          </p:cNvCxnSpPr>
          <p:nvPr/>
        </p:nvCxnSpPr>
        <p:spPr>
          <a:xfrm>
            <a:off x="304800" y="1040739"/>
            <a:ext cx="8541151"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1" name="Straight Connector 10">
            <a:extLst>
              <a:ext uri="{FF2B5EF4-FFF2-40B4-BE49-F238E27FC236}">
                <a16:creationId xmlns:a16="http://schemas.microsoft.com/office/drawing/2014/main" id="{ADBA468F-2AD0-EFA1-E960-BB4E1820C69C}"/>
              </a:ext>
            </a:extLst>
          </p:cNvPr>
          <p:cNvCxnSpPr>
            <a:cxnSpLocks/>
          </p:cNvCxnSpPr>
          <p:nvPr/>
        </p:nvCxnSpPr>
        <p:spPr>
          <a:xfrm>
            <a:off x="304800" y="1498032"/>
            <a:ext cx="8570407"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5" name="Straight Connector 14">
            <a:extLst>
              <a:ext uri="{FF2B5EF4-FFF2-40B4-BE49-F238E27FC236}">
                <a16:creationId xmlns:a16="http://schemas.microsoft.com/office/drawing/2014/main" id="{D3F79887-411E-E637-4E1B-D1F1EA074DE4}"/>
              </a:ext>
            </a:extLst>
          </p:cNvPr>
          <p:cNvCxnSpPr>
            <a:cxnSpLocks/>
          </p:cNvCxnSpPr>
          <p:nvPr/>
        </p:nvCxnSpPr>
        <p:spPr>
          <a:xfrm>
            <a:off x="298049" y="2743200"/>
            <a:ext cx="8577158"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6" name="Chevron 15">
            <a:extLst>
              <a:ext uri="{FF2B5EF4-FFF2-40B4-BE49-F238E27FC236}">
                <a16:creationId xmlns:a16="http://schemas.microsoft.com/office/drawing/2014/main" id="{CA20418B-1FD6-27C3-AD00-8D54441BA213}"/>
              </a:ext>
            </a:extLst>
          </p:cNvPr>
          <p:cNvSpPr/>
          <p:nvPr/>
        </p:nvSpPr>
        <p:spPr>
          <a:xfrm>
            <a:off x="2521869" y="2904082"/>
            <a:ext cx="333758" cy="948894"/>
          </a:xfrm>
          <a:prstGeom prst="chevron">
            <a:avLst>
              <a:gd name="adj" fmla="val 5125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32" name="Straight Connector 31">
            <a:extLst>
              <a:ext uri="{FF2B5EF4-FFF2-40B4-BE49-F238E27FC236}">
                <a16:creationId xmlns:a16="http://schemas.microsoft.com/office/drawing/2014/main" id="{FB486A3E-6D17-36F7-A61C-E3BEAEC11EEE}"/>
              </a:ext>
            </a:extLst>
          </p:cNvPr>
          <p:cNvCxnSpPr>
            <a:cxnSpLocks/>
          </p:cNvCxnSpPr>
          <p:nvPr/>
        </p:nvCxnSpPr>
        <p:spPr>
          <a:xfrm>
            <a:off x="268793" y="5016041"/>
            <a:ext cx="8577158"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3" name="Chevron 32">
            <a:extLst>
              <a:ext uri="{FF2B5EF4-FFF2-40B4-BE49-F238E27FC236}">
                <a16:creationId xmlns:a16="http://schemas.microsoft.com/office/drawing/2014/main" id="{C4827E67-038B-80BA-BD0E-EBF17DFF3856}"/>
              </a:ext>
            </a:extLst>
          </p:cNvPr>
          <p:cNvSpPr/>
          <p:nvPr/>
        </p:nvSpPr>
        <p:spPr>
          <a:xfrm>
            <a:off x="2494621" y="5092642"/>
            <a:ext cx="333758" cy="948894"/>
          </a:xfrm>
          <a:prstGeom prst="chevron">
            <a:avLst>
              <a:gd name="adj" fmla="val 5125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4" name="TextBox 33">
            <a:extLst>
              <a:ext uri="{FF2B5EF4-FFF2-40B4-BE49-F238E27FC236}">
                <a16:creationId xmlns:a16="http://schemas.microsoft.com/office/drawing/2014/main" id="{F1871045-11AD-16B5-8A8A-C3EED9A9ED3C}"/>
              </a:ext>
            </a:extLst>
          </p:cNvPr>
          <p:cNvSpPr txBox="1"/>
          <p:nvPr/>
        </p:nvSpPr>
        <p:spPr>
          <a:xfrm>
            <a:off x="304800" y="3236893"/>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New Data Needed</a:t>
            </a:r>
          </a:p>
        </p:txBody>
      </p:sp>
      <p:sp>
        <p:nvSpPr>
          <p:cNvPr id="35" name="TextBox 34">
            <a:extLst>
              <a:ext uri="{FF2B5EF4-FFF2-40B4-BE49-F238E27FC236}">
                <a16:creationId xmlns:a16="http://schemas.microsoft.com/office/drawing/2014/main" id="{449BCA1C-0C81-B7DC-FAE6-2E1AD0486654}"/>
              </a:ext>
            </a:extLst>
          </p:cNvPr>
          <p:cNvSpPr txBox="1"/>
          <p:nvPr/>
        </p:nvSpPr>
        <p:spPr>
          <a:xfrm>
            <a:off x="3089858" y="2766245"/>
            <a:ext cx="6130342" cy="2893100"/>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sz="1400" b="1" dirty="0">
                <a:solidFill>
                  <a:schemeClr val="tx2"/>
                </a:solidFill>
              </a:rPr>
              <a:t>From Generators</a:t>
            </a:r>
            <a:r>
              <a:rPr lang="en-US" sz="1400" dirty="0">
                <a:solidFill>
                  <a:schemeClr val="tx2"/>
                </a:solidFill>
              </a:rPr>
              <a:t>: None</a:t>
            </a:r>
          </a:p>
          <a:p>
            <a:pPr marL="285750" indent="-285750">
              <a:buFont typeface="Arial" panose="020B0604020202020204" pitchFamily="34" charset="0"/>
              <a:buChar char="•"/>
            </a:pPr>
            <a:r>
              <a:rPr lang="en-US" sz="1400" b="1" dirty="0">
                <a:solidFill>
                  <a:schemeClr val="tx2"/>
                </a:solidFill>
              </a:rPr>
              <a:t>From Solar</a:t>
            </a:r>
            <a:r>
              <a:rPr lang="en-US" sz="1400" dirty="0">
                <a:solidFill>
                  <a:schemeClr val="tx2"/>
                </a:solidFill>
              </a:rPr>
              <a:t>: None</a:t>
            </a:r>
          </a:p>
          <a:p>
            <a:pPr marL="285750" indent="-285750">
              <a:buFont typeface="Arial" panose="020B0604020202020204" pitchFamily="34" charset="0"/>
              <a:buChar char="•"/>
            </a:pPr>
            <a:r>
              <a:rPr lang="en-US" sz="1400" b="1" dirty="0">
                <a:solidFill>
                  <a:schemeClr val="tx2"/>
                </a:solidFill>
              </a:rPr>
              <a:t>From Wind</a:t>
            </a:r>
            <a:r>
              <a:rPr lang="en-US" sz="1400" dirty="0">
                <a:solidFill>
                  <a:schemeClr val="tx2"/>
                </a:solidFill>
              </a:rPr>
              <a:t>: None</a:t>
            </a:r>
          </a:p>
          <a:p>
            <a:pPr marL="285750" indent="-285750">
              <a:buFont typeface="Arial" panose="020B0604020202020204" pitchFamily="34" charset="0"/>
              <a:buChar char="•"/>
            </a:pPr>
            <a:r>
              <a:rPr lang="en-US" sz="1400" b="1" dirty="0">
                <a:solidFill>
                  <a:schemeClr val="tx2"/>
                </a:solidFill>
              </a:rPr>
              <a:t>From Nuclear: </a:t>
            </a:r>
            <a:r>
              <a:rPr lang="en-US" sz="1400" dirty="0">
                <a:solidFill>
                  <a:schemeClr val="tx2"/>
                </a:solidFill>
              </a:rPr>
              <a:t>None</a:t>
            </a:r>
          </a:p>
          <a:p>
            <a:pPr marL="285750" indent="-285750">
              <a:buFont typeface="Arial" panose="020B0604020202020204" pitchFamily="34" charset="0"/>
              <a:buChar char="•"/>
            </a:pPr>
            <a:r>
              <a:rPr lang="en-US" sz="1400" b="1" dirty="0">
                <a:solidFill>
                  <a:schemeClr val="tx2"/>
                </a:solidFill>
              </a:rPr>
              <a:t>From Coal: </a:t>
            </a:r>
            <a:r>
              <a:rPr lang="en-US" sz="1400" dirty="0">
                <a:solidFill>
                  <a:schemeClr val="tx2"/>
                </a:solidFill>
              </a:rPr>
              <a:t>Update on-site reserves and contingency supply chain faults</a:t>
            </a:r>
          </a:p>
          <a:p>
            <a:pPr marL="285750" indent="-285750">
              <a:buFont typeface="Arial" panose="020B0604020202020204" pitchFamily="34" charset="0"/>
              <a:buChar char="•"/>
            </a:pPr>
            <a:r>
              <a:rPr lang="en-US" sz="1400" b="1" dirty="0">
                <a:solidFill>
                  <a:schemeClr val="tx2"/>
                </a:solidFill>
              </a:rPr>
              <a:t>From Gas Pipelines: </a:t>
            </a:r>
            <a:r>
              <a:rPr lang="en-US" sz="1400" dirty="0">
                <a:solidFill>
                  <a:schemeClr val="tx2"/>
                </a:solidFill>
              </a:rPr>
              <a:t>Review planned pipeline outages affecting generators with pipelines to identify any pipeline outages affecting multiple generators. Establish collaborative relationship between ERCOT and pipelines</a:t>
            </a: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36" name="TextBox 35">
            <a:extLst>
              <a:ext uri="{FF2B5EF4-FFF2-40B4-BE49-F238E27FC236}">
                <a16:creationId xmlns:a16="http://schemas.microsoft.com/office/drawing/2014/main" id="{D562DA4C-41CE-BEDD-C84C-24C3356C2CBD}"/>
              </a:ext>
            </a:extLst>
          </p:cNvPr>
          <p:cNvSpPr txBox="1"/>
          <p:nvPr/>
        </p:nvSpPr>
        <p:spPr>
          <a:xfrm>
            <a:off x="268793" y="5433534"/>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New Process</a:t>
            </a:r>
          </a:p>
        </p:txBody>
      </p:sp>
      <p:sp>
        <p:nvSpPr>
          <p:cNvPr id="37" name="TextBox 36">
            <a:extLst>
              <a:ext uri="{FF2B5EF4-FFF2-40B4-BE49-F238E27FC236}">
                <a16:creationId xmlns:a16="http://schemas.microsoft.com/office/drawing/2014/main" id="{4847A596-55D6-F130-AA61-2C3E68922C5C}"/>
              </a:ext>
            </a:extLst>
          </p:cNvPr>
          <p:cNvSpPr txBox="1"/>
          <p:nvPr/>
        </p:nvSpPr>
        <p:spPr>
          <a:xfrm>
            <a:off x="3104580" y="5290078"/>
            <a:ext cx="5673142" cy="954107"/>
          </a:xfrm>
          <a:prstGeom prst="rect">
            <a:avLst/>
          </a:prstGeom>
          <a:noFill/>
        </p:spPr>
        <p:txBody>
          <a:bodyPr wrap="square" lIns="91440" tIns="45720" rIns="91440" bIns="45720" rtlCol="0" anchor="t">
            <a:spAutoFit/>
          </a:bodyPr>
          <a:lstStyle/>
          <a:p>
            <a:pPr marL="0" indent="0">
              <a:buNone/>
            </a:pPr>
            <a:r>
              <a:rPr lang="en-US" sz="1400" dirty="0">
                <a:solidFill>
                  <a:schemeClr val="tx2"/>
                </a:solidFill>
              </a:rPr>
              <a:t>ERCOT coordinates with pipelines to ensure pipeline outages are accounted for in generation outage scheduling</a:t>
            </a:r>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3" name="Rectangle 2">
            <a:extLst>
              <a:ext uri="{FF2B5EF4-FFF2-40B4-BE49-F238E27FC236}">
                <a16:creationId xmlns:a16="http://schemas.microsoft.com/office/drawing/2014/main" id="{183FC217-0345-AC59-C677-4E28136F6B0E}"/>
              </a:ext>
            </a:extLst>
          </p:cNvPr>
          <p:cNvSpPr/>
          <p:nvPr/>
        </p:nvSpPr>
        <p:spPr>
          <a:xfrm>
            <a:off x="304800" y="1503994"/>
            <a:ext cx="8577158" cy="1239206"/>
          </a:xfrm>
          <a:prstGeom prst="rect">
            <a:avLst/>
          </a:prstGeom>
          <a:solidFill>
            <a:srgbClr val="DEEBF7">
              <a:alpha val="6941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FFCB23FB-3F07-5D78-87BF-B70D811C3E8A}"/>
              </a:ext>
            </a:extLst>
          </p:cNvPr>
          <p:cNvSpPr txBox="1"/>
          <p:nvPr/>
        </p:nvSpPr>
        <p:spPr>
          <a:xfrm>
            <a:off x="762000" y="1690587"/>
            <a:ext cx="7543800" cy="830997"/>
          </a:xfrm>
          <a:prstGeom prst="rect">
            <a:avLst/>
          </a:prstGeom>
          <a:noFill/>
        </p:spPr>
        <p:txBody>
          <a:bodyPr wrap="square">
            <a:spAutoFit/>
          </a:bodyPr>
          <a:lstStyle/>
          <a:p>
            <a:pPr marL="57150" indent="0" algn="ctr">
              <a:buNone/>
            </a:pPr>
            <a:r>
              <a:rPr lang="en-US" sz="2400" dirty="0">
                <a:solidFill>
                  <a:schemeClr val="tx2"/>
                </a:solidFill>
              </a:rPr>
              <a:t>Better data for fuel adequacy.</a:t>
            </a:r>
            <a:br>
              <a:rPr lang="en-US" sz="2400" dirty="0">
                <a:solidFill>
                  <a:schemeClr val="tx2"/>
                </a:solidFill>
              </a:rPr>
            </a:br>
            <a:r>
              <a:rPr lang="en-US" sz="2400" dirty="0">
                <a:solidFill>
                  <a:schemeClr val="tx2"/>
                </a:solidFill>
              </a:rPr>
              <a:t> Better planning. Better reliability.</a:t>
            </a:r>
          </a:p>
        </p:txBody>
      </p:sp>
      <p:sp>
        <p:nvSpPr>
          <p:cNvPr id="5" name="TextBox 4">
            <a:extLst>
              <a:ext uri="{FF2B5EF4-FFF2-40B4-BE49-F238E27FC236}">
                <a16:creationId xmlns:a16="http://schemas.microsoft.com/office/drawing/2014/main" id="{06589A67-0BC6-E64D-8849-F7B9703CD001}"/>
              </a:ext>
            </a:extLst>
          </p:cNvPr>
          <p:cNvSpPr txBox="1"/>
          <p:nvPr/>
        </p:nvSpPr>
        <p:spPr>
          <a:xfrm>
            <a:off x="6781800" y="2994445"/>
            <a:ext cx="1762539" cy="523220"/>
          </a:xfrm>
          <a:prstGeom prst="rect">
            <a:avLst/>
          </a:prstGeom>
          <a:noFill/>
        </p:spPr>
        <p:txBody>
          <a:bodyPr wrap="square" rtlCol="0">
            <a:spAutoFit/>
          </a:bodyPr>
          <a:lstStyle/>
          <a:p>
            <a:r>
              <a:rPr lang="en-US" sz="1400" i="1" dirty="0">
                <a:solidFill>
                  <a:schemeClr val="tx2"/>
                </a:solidFill>
              </a:rPr>
              <a:t>Handled by current outage process</a:t>
            </a:r>
          </a:p>
        </p:txBody>
      </p:sp>
      <p:sp>
        <p:nvSpPr>
          <p:cNvPr id="6" name="Right Brace 5">
            <a:extLst>
              <a:ext uri="{FF2B5EF4-FFF2-40B4-BE49-F238E27FC236}">
                <a16:creationId xmlns:a16="http://schemas.microsoft.com/office/drawing/2014/main" id="{7FCE580D-CA7D-844F-B10E-1B5836E7B960}"/>
              </a:ext>
            </a:extLst>
          </p:cNvPr>
          <p:cNvSpPr/>
          <p:nvPr/>
        </p:nvSpPr>
        <p:spPr>
          <a:xfrm>
            <a:off x="6545943" y="2819400"/>
            <a:ext cx="152400" cy="753518"/>
          </a:xfrm>
          <a:prstGeom prst="righ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3598555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93713-A3AE-4BF9-9643-4371726EA0F0}"/>
              </a:ext>
            </a:extLst>
          </p:cNvPr>
          <p:cNvSpPr>
            <a:spLocks noGrp="1"/>
          </p:cNvSpPr>
          <p:nvPr>
            <p:ph type="title"/>
          </p:nvPr>
        </p:nvSpPr>
        <p:spPr>
          <a:xfrm>
            <a:off x="381000" y="243682"/>
            <a:ext cx="8458200" cy="774189"/>
          </a:xfrm>
        </p:spPr>
        <p:txBody>
          <a:bodyPr/>
          <a:lstStyle/>
          <a:p>
            <a:r>
              <a:rPr lang="en-US" dirty="0"/>
              <a:t>Current-Day Planning vs. Desired Outcomes:</a:t>
            </a:r>
            <a:br>
              <a:rPr lang="en-US" dirty="0"/>
            </a:br>
            <a:r>
              <a:rPr lang="en-US" sz="2200" dirty="0"/>
              <a:t>7-Day Risk Assessment</a:t>
            </a:r>
          </a:p>
        </p:txBody>
      </p:sp>
      <p:sp>
        <p:nvSpPr>
          <p:cNvPr id="4" name="Slide Number Placeholder 3">
            <a:extLst>
              <a:ext uri="{FF2B5EF4-FFF2-40B4-BE49-F238E27FC236}">
                <a16:creationId xmlns:a16="http://schemas.microsoft.com/office/drawing/2014/main" id="{0652F30B-0A28-4E0A-A92A-8A910A0E4AA1}"/>
              </a:ext>
            </a:extLst>
          </p:cNvPr>
          <p:cNvSpPr>
            <a:spLocks noGrp="1"/>
          </p:cNvSpPr>
          <p:nvPr>
            <p:ph type="sldNum" sz="quarter" idx="4"/>
          </p:nvPr>
        </p:nvSpPr>
        <p:spPr/>
        <p:txBody>
          <a:bodyPr/>
          <a:lstStyle/>
          <a:p>
            <a:fld id="{1D93BD3E-1E9A-4970-A6F7-E7AC52762E0C}" type="slidenum">
              <a:rPr lang="en-US" smtClean="0"/>
              <a:pPr/>
              <a:t>14</a:t>
            </a:fld>
            <a:endParaRPr lang="en-US" dirty="0"/>
          </a:p>
        </p:txBody>
      </p:sp>
      <p:sp>
        <p:nvSpPr>
          <p:cNvPr id="7" name="Content Placeholder 39">
            <a:extLst>
              <a:ext uri="{FF2B5EF4-FFF2-40B4-BE49-F238E27FC236}">
                <a16:creationId xmlns:a16="http://schemas.microsoft.com/office/drawing/2014/main" id="{8B6FD794-8E1D-2E67-B1B5-B3C05331A5A0}"/>
              </a:ext>
            </a:extLst>
          </p:cNvPr>
          <p:cNvSpPr>
            <a:spLocks noGrp="1"/>
          </p:cNvSpPr>
          <p:nvPr>
            <p:ph idx="1"/>
          </p:nvPr>
        </p:nvSpPr>
        <p:spPr>
          <a:xfrm>
            <a:off x="838200" y="5168041"/>
            <a:ext cx="5707743" cy="1008921"/>
          </a:xfrm>
        </p:spPr>
        <p:txBody>
          <a:bodyPr/>
          <a:lstStyle/>
          <a:p>
            <a:pPr marL="0" indent="0">
              <a:buNone/>
            </a:pPr>
            <a:r>
              <a:rPr lang="en-US" dirty="0"/>
              <a:t> </a:t>
            </a:r>
          </a:p>
        </p:txBody>
      </p:sp>
      <p:sp>
        <p:nvSpPr>
          <p:cNvPr id="8" name="TextBox 7">
            <a:extLst>
              <a:ext uri="{FF2B5EF4-FFF2-40B4-BE49-F238E27FC236}">
                <a16:creationId xmlns:a16="http://schemas.microsoft.com/office/drawing/2014/main" id="{7C2FEC0F-D930-480A-3CFA-A565F96EE924}"/>
              </a:ext>
            </a:extLst>
          </p:cNvPr>
          <p:cNvSpPr txBox="1"/>
          <p:nvPr/>
        </p:nvSpPr>
        <p:spPr>
          <a:xfrm>
            <a:off x="298049" y="990600"/>
            <a:ext cx="2305451" cy="954107"/>
          </a:xfrm>
          <a:prstGeom prst="rect">
            <a:avLst/>
          </a:prstGeom>
          <a:noFill/>
        </p:spPr>
        <p:txBody>
          <a:bodyPr wrap="square" lIns="91440" tIns="45720" rIns="91440" bIns="45720" rtlCol="0" anchor="t">
            <a:spAutoFit/>
          </a:bodyPr>
          <a:lstStyle/>
          <a:p>
            <a:endParaRPr lang="en-US"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r>
              <a:rPr lang="en-US" sz="20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Current Day</a:t>
            </a:r>
          </a:p>
          <a:p>
            <a:endParaRPr lang="en-US" dirty="0">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12" name="Chevron 11">
            <a:extLst>
              <a:ext uri="{FF2B5EF4-FFF2-40B4-BE49-F238E27FC236}">
                <a16:creationId xmlns:a16="http://schemas.microsoft.com/office/drawing/2014/main" id="{4DD20580-962F-CE68-2AEF-79FD640B733D}"/>
              </a:ext>
            </a:extLst>
          </p:cNvPr>
          <p:cNvSpPr/>
          <p:nvPr/>
        </p:nvSpPr>
        <p:spPr>
          <a:xfrm>
            <a:off x="2521869" y="1870506"/>
            <a:ext cx="333758" cy="948894"/>
          </a:xfrm>
          <a:prstGeom prst="chevron">
            <a:avLst>
              <a:gd name="adj" fmla="val 5125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TextBox 12">
            <a:extLst>
              <a:ext uri="{FF2B5EF4-FFF2-40B4-BE49-F238E27FC236}">
                <a16:creationId xmlns:a16="http://schemas.microsoft.com/office/drawing/2014/main" id="{A603DDE3-F2F1-3945-40F3-2EF12AE90AB2}"/>
              </a:ext>
            </a:extLst>
          </p:cNvPr>
          <p:cNvSpPr txBox="1"/>
          <p:nvPr/>
        </p:nvSpPr>
        <p:spPr>
          <a:xfrm>
            <a:off x="298048" y="2137161"/>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Process</a:t>
            </a:r>
          </a:p>
        </p:txBody>
      </p:sp>
      <p:sp>
        <p:nvSpPr>
          <p:cNvPr id="14" name="TextBox 13">
            <a:extLst>
              <a:ext uri="{FF2B5EF4-FFF2-40B4-BE49-F238E27FC236}">
                <a16:creationId xmlns:a16="http://schemas.microsoft.com/office/drawing/2014/main" id="{F36F63D2-3149-8047-6793-DE0753B4B196}"/>
              </a:ext>
            </a:extLst>
          </p:cNvPr>
          <p:cNvSpPr txBox="1"/>
          <p:nvPr/>
        </p:nvSpPr>
        <p:spPr>
          <a:xfrm>
            <a:off x="3166058" y="1981200"/>
            <a:ext cx="5673142" cy="954107"/>
          </a:xfrm>
          <a:prstGeom prst="rect">
            <a:avLst/>
          </a:prstGeom>
          <a:noFill/>
        </p:spPr>
        <p:txBody>
          <a:bodyPr wrap="square" lIns="91440" tIns="45720" rIns="91440" bIns="45720" rtlCol="0" anchor="t">
            <a:spAutoFit/>
          </a:bodyPr>
          <a:lstStyle/>
          <a:p>
            <a:pPr marL="0" indent="0">
              <a:buNone/>
            </a:pPr>
            <a:r>
              <a:rPr lang="en-US" sz="1400" dirty="0">
                <a:solidFill>
                  <a:schemeClr val="tx2"/>
                </a:solidFill>
              </a:rPr>
              <a:t>Evaluate, mitigate, and communicate resource adequacy risks for the next seven days</a:t>
            </a:r>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cxnSp>
        <p:nvCxnSpPr>
          <p:cNvPr id="15" name="Straight Connector 14">
            <a:extLst>
              <a:ext uri="{FF2B5EF4-FFF2-40B4-BE49-F238E27FC236}">
                <a16:creationId xmlns:a16="http://schemas.microsoft.com/office/drawing/2014/main" id="{D3F79887-411E-E637-4E1B-D1F1EA074DE4}"/>
              </a:ext>
            </a:extLst>
          </p:cNvPr>
          <p:cNvCxnSpPr>
            <a:cxnSpLocks/>
          </p:cNvCxnSpPr>
          <p:nvPr/>
        </p:nvCxnSpPr>
        <p:spPr>
          <a:xfrm>
            <a:off x="298049" y="2971800"/>
            <a:ext cx="8577158"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6" name="Chevron 15">
            <a:extLst>
              <a:ext uri="{FF2B5EF4-FFF2-40B4-BE49-F238E27FC236}">
                <a16:creationId xmlns:a16="http://schemas.microsoft.com/office/drawing/2014/main" id="{CA20418B-1FD6-27C3-AD00-8D54441BA213}"/>
              </a:ext>
            </a:extLst>
          </p:cNvPr>
          <p:cNvSpPr/>
          <p:nvPr/>
        </p:nvSpPr>
        <p:spPr>
          <a:xfrm>
            <a:off x="2521869" y="3311157"/>
            <a:ext cx="333758" cy="948894"/>
          </a:xfrm>
          <a:prstGeom prst="chevron">
            <a:avLst>
              <a:gd name="adj" fmla="val 5125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32" name="Straight Connector 31">
            <a:extLst>
              <a:ext uri="{FF2B5EF4-FFF2-40B4-BE49-F238E27FC236}">
                <a16:creationId xmlns:a16="http://schemas.microsoft.com/office/drawing/2014/main" id="{FB486A3E-6D17-36F7-A61C-E3BEAEC11EEE}"/>
              </a:ext>
            </a:extLst>
          </p:cNvPr>
          <p:cNvCxnSpPr>
            <a:cxnSpLocks/>
          </p:cNvCxnSpPr>
          <p:nvPr/>
        </p:nvCxnSpPr>
        <p:spPr>
          <a:xfrm>
            <a:off x="304800" y="4757624"/>
            <a:ext cx="8577158"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3" name="Chevron 32">
            <a:extLst>
              <a:ext uri="{FF2B5EF4-FFF2-40B4-BE49-F238E27FC236}">
                <a16:creationId xmlns:a16="http://schemas.microsoft.com/office/drawing/2014/main" id="{C4827E67-038B-80BA-BD0E-EBF17DFF3856}"/>
              </a:ext>
            </a:extLst>
          </p:cNvPr>
          <p:cNvSpPr/>
          <p:nvPr/>
        </p:nvSpPr>
        <p:spPr>
          <a:xfrm>
            <a:off x="2528620" y="4918506"/>
            <a:ext cx="333758" cy="948894"/>
          </a:xfrm>
          <a:prstGeom prst="chevron">
            <a:avLst>
              <a:gd name="adj" fmla="val 5125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4" name="TextBox 33">
            <a:extLst>
              <a:ext uri="{FF2B5EF4-FFF2-40B4-BE49-F238E27FC236}">
                <a16:creationId xmlns:a16="http://schemas.microsoft.com/office/drawing/2014/main" id="{F1871045-11AD-16B5-8A8A-C3EED9A9ED3C}"/>
              </a:ext>
            </a:extLst>
          </p:cNvPr>
          <p:cNvSpPr txBox="1"/>
          <p:nvPr/>
        </p:nvSpPr>
        <p:spPr>
          <a:xfrm>
            <a:off x="304800" y="3643968"/>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Deficiency</a:t>
            </a:r>
          </a:p>
        </p:txBody>
      </p:sp>
      <p:sp>
        <p:nvSpPr>
          <p:cNvPr id="35" name="TextBox 34">
            <a:extLst>
              <a:ext uri="{FF2B5EF4-FFF2-40B4-BE49-F238E27FC236}">
                <a16:creationId xmlns:a16="http://schemas.microsoft.com/office/drawing/2014/main" id="{449BCA1C-0C81-B7DC-FAE6-2E1AD0486654}"/>
              </a:ext>
            </a:extLst>
          </p:cNvPr>
          <p:cNvSpPr txBox="1"/>
          <p:nvPr/>
        </p:nvSpPr>
        <p:spPr>
          <a:xfrm>
            <a:off x="3172810" y="3087231"/>
            <a:ext cx="5894990" cy="2246769"/>
          </a:xfrm>
          <a:prstGeom prst="rect">
            <a:avLst/>
          </a:prstGeom>
          <a:noFill/>
        </p:spPr>
        <p:txBody>
          <a:bodyPr wrap="square" lIns="91440" tIns="45720" rIns="91440" bIns="45720" rtlCol="0" anchor="t">
            <a:spAutoFit/>
          </a:bodyPr>
          <a:lstStyle/>
          <a:p>
            <a:pPr marL="0" indent="0">
              <a:buNone/>
            </a:pPr>
            <a:r>
              <a:rPr lang="en-US" sz="1400" dirty="0">
                <a:solidFill>
                  <a:schemeClr val="tx2"/>
                </a:solidFill>
              </a:rPr>
              <a:t>The current analysis only includes generation outages or derates due to pipeline outages that are known to generator; if there are planned pipeline outages or other limitations that are not known to the generator, ERCOT may have a false sense of resource adequacy and fail to take appropriate mitigation actions or communicate risks to state leadership and other stakeholders. Some information is posted for interstate pipelines but not for intrastate</a:t>
            </a: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36" name="TextBox 35">
            <a:extLst>
              <a:ext uri="{FF2B5EF4-FFF2-40B4-BE49-F238E27FC236}">
                <a16:creationId xmlns:a16="http://schemas.microsoft.com/office/drawing/2014/main" id="{D562DA4C-41CE-BEDD-C84C-24C3356C2CBD}"/>
              </a:ext>
            </a:extLst>
          </p:cNvPr>
          <p:cNvSpPr txBox="1"/>
          <p:nvPr/>
        </p:nvSpPr>
        <p:spPr>
          <a:xfrm>
            <a:off x="304800" y="5175117"/>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Current Outcome</a:t>
            </a:r>
          </a:p>
        </p:txBody>
      </p:sp>
      <p:sp>
        <p:nvSpPr>
          <p:cNvPr id="37" name="TextBox 36">
            <a:extLst>
              <a:ext uri="{FF2B5EF4-FFF2-40B4-BE49-F238E27FC236}">
                <a16:creationId xmlns:a16="http://schemas.microsoft.com/office/drawing/2014/main" id="{4847A596-55D6-F130-AA61-2C3E68922C5C}"/>
              </a:ext>
            </a:extLst>
          </p:cNvPr>
          <p:cNvSpPr txBox="1"/>
          <p:nvPr/>
        </p:nvSpPr>
        <p:spPr>
          <a:xfrm>
            <a:off x="3172810" y="5175117"/>
            <a:ext cx="5673142" cy="307777"/>
          </a:xfrm>
          <a:prstGeom prst="rect">
            <a:avLst/>
          </a:prstGeom>
          <a:noFill/>
        </p:spPr>
        <p:txBody>
          <a:bodyPr wrap="square" lIns="91440" tIns="45720" rIns="91440" bIns="45720" rtlCol="0" anchor="t">
            <a:spAutoFit/>
          </a:bodyPr>
          <a:lstStyle/>
          <a:p>
            <a:pPr marL="0" indent="0">
              <a:buNone/>
            </a:pPr>
            <a:r>
              <a:rPr lang="en-US" sz="1400" dirty="0">
                <a:solidFill>
                  <a:schemeClr val="tx2"/>
                </a:solidFill>
              </a:rPr>
              <a:t>Incomplete data for 7-Day Risk Planning – limits planning outcomes</a:t>
            </a:r>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cxnSp>
        <p:nvCxnSpPr>
          <p:cNvPr id="3" name="Straight Connector 2">
            <a:extLst>
              <a:ext uri="{FF2B5EF4-FFF2-40B4-BE49-F238E27FC236}">
                <a16:creationId xmlns:a16="http://schemas.microsoft.com/office/drawing/2014/main" id="{FF24274C-1C6B-9FA0-AC78-8665887E6369}"/>
              </a:ext>
            </a:extLst>
          </p:cNvPr>
          <p:cNvCxnSpPr>
            <a:cxnSpLocks/>
          </p:cNvCxnSpPr>
          <p:nvPr/>
        </p:nvCxnSpPr>
        <p:spPr>
          <a:xfrm>
            <a:off x="304800" y="1726632"/>
            <a:ext cx="8570407"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 name="Straight Connector 4">
            <a:extLst>
              <a:ext uri="{FF2B5EF4-FFF2-40B4-BE49-F238E27FC236}">
                <a16:creationId xmlns:a16="http://schemas.microsoft.com/office/drawing/2014/main" id="{0A79CB00-FA5A-1A3A-4EB8-718C3D2BC776}"/>
              </a:ext>
            </a:extLst>
          </p:cNvPr>
          <p:cNvCxnSpPr>
            <a:cxnSpLocks/>
          </p:cNvCxnSpPr>
          <p:nvPr/>
        </p:nvCxnSpPr>
        <p:spPr>
          <a:xfrm>
            <a:off x="304800" y="1295400"/>
            <a:ext cx="8541151"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4094144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93713-A3AE-4BF9-9643-4371726EA0F0}"/>
              </a:ext>
            </a:extLst>
          </p:cNvPr>
          <p:cNvSpPr>
            <a:spLocks noGrp="1"/>
          </p:cNvSpPr>
          <p:nvPr>
            <p:ph type="title"/>
          </p:nvPr>
        </p:nvSpPr>
        <p:spPr>
          <a:xfrm>
            <a:off x="381000" y="243682"/>
            <a:ext cx="8458200" cy="768500"/>
          </a:xfrm>
        </p:spPr>
        <p:txBody>
          <a:bodyPr/>
          <a:lstStyle/>
          <a:p>
            <a:r>
              <a:rPr lang="en-US" dirty="0"/>
              <a:t>Current-Day Planning vs. Desired Outcomes:</a:t>
            </a:r>
            <a:br>
              <a:rPr lang="en-US" dirty="0"/>
            </a:br>
            <a:r>
              <a:rPr lang="en-US" sz="2200" dirty="0"/>
              <a:t>7-Day Risk Assessment</a:t>
            </a:r>
          </a:p>
        </p:txBody>
      </p:sp>
      <p:sp>
        <p:nvSpPr>
          <p:cNvPr id="4" name="Slide Number Placeholder 3">
            <a:extLst>
              <a:ext uri="{FF2B5EF4-FFF2-40B4-BE49-F238E27FC236}">
                <a16:creationId xmlns:a16="http://schemas.microsoft.com/office/drawing/2014/main" id="{0652F30B-0A28-4E0A-A92A-8A910A0E4AA1}"/>
              </a:ext>
            </a:extLst>
          </p:cNvPr>
          <p:cNvSpPr>
            <a:spLocks noGrp="1"/>
          </p:cNvSpPr>
          <p:nvPr>
            <p:ph type="sldNum" sz="quarter" idx="4"/>
          </p:nvPr>
        </p:nvSpPr>
        <p:spPr/>
        <p:txBody>
          <a:bodyPr/>
          <a:lstStyle/>
          <a:p>
            <a:fld id="{1D93BD3E-1E9A-4970-A6F7-E7AC52762E0C}" type="slidenum">
              <a:rPr lang="en-US" smtClean="0"/>
              <a:pPr/>
              <a:t>15</a:t>
            </a:fld>
            <a:endParaRPr lang="en-US" dirty="0"/>
          </a:p>
        </p:txBody>
      </p:sp>
      <p:sp>
        <p:nvSpPr>
          <p:cNvPr id="7" name="Content Placeholder 39">
            <a:extLst>
              <a:ext uri="{FF2B5EF4-FFF2-40B4-BE49-F238E27FC236}">
                <a16:creationId xmlns:a16="http://schemas.microsoft.com/office/drawing/2014/main" id="{8B6FD794-8E1D-2E67-B1B5-B3C05331A5A0}"/>
              </a:ext>
            </a:extLst>
          </p:cNvPr>
          <p:cNvSpPr>
            <a:spLocks noGrp="1"/>
          </p:cNvSpPr>
          <p:nvPr>
            <p:ph idx="1"/>
          </p:nvPr>
        </p:nvSpPr>
        <p:spPr>
          <a:xfrm>
            <a:off x="838200" y="5168041"/>
            <a:ext cx="5707743" cy="1008921"/>
          </a:xfrm>
        </p:spPr>
        <p:txBody>
          <a:bodyPr/>
          <a:lstStyle/>
          <a:p>
            <a:pPr marL="0" indent="0">
              <a:buNone/>
            </a:pPr>
            <a:r>
              <a:rPr lang="en-US" dirty="0"/>
              <a:t> </a:t>
            </a:r>
          </a:p>
        </p:txBody>
      </p:sp>
      <p:sp>
        <p:nvSpPr>
          <p:cNvPr id="8" name="TextBox 7">
            <a:extLst>
              <a:ext uri="{FF2B5EF4-FFF2-40B4-BE49-F238E27FC236}">
                <a16:creationId xmlns:a16="http://schemas.microsoft.com/office/drawing/2014/main" id="{7C2FEC0F-D930-480A-3CFA-A565F96EE924}"/>
              </a:ext>
            </a:extLst>
          </p:cNvPr>
          <p:cNvSpPr txBox="1"/>
          <p:nvPr/>
        </p:nvSpPr>
        <p:spPr>
          <a:xfrm>
            <a:off x="298049" y="990600"/>
            <a:ext cx="2305451" cy="677108"/>
          </a:xfrm>
          <a:prstGeom prst="rect">
            <a:avLst/>
          </a:prstGeom>
          <a:noFill/>
        </p:spPr>
        <p:txBody>
          <a:bodyPr wrap="square" lIns="91440" tIns="45720" rIns="91440" bIns="45720" rtlCol="0" anchor="t">
            <a:spAutoFit/>
          </a:bodyPr>
          <a:lstStyle/>
          <a:p>
            <a:endParaRPr lang="en-US"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r>
              <a:rPr lang="en-US" sz="20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Desired Outcome</a:t>
            </a:r>
          </a:p>
        </p:txBody>
      </p:sp>
      <p:cxnSp>
        <p:nvCxnSpPr>
          <p:cNvPr id="10" name="Straight Connector 9">
            <a:extLst>
              <a:ext uri="{FF2B5EF4-FFF2-40B4-BE49-F238E27FC236}">
                <a16:creationId xmlns:a16="http://schemas.microsoft.com/office/drawing/2014/main" id="{16D71832-08DB-F76F-5F45-00859D45D064}"/>
              </a:ext>
            </a:extLst>
          </p:cNvPr>
          <p:cNvCxnSpPr>
            <a:cxnSpLocks/>
          </p:cNvCxnSpPr>
          <p:nvPr/>
        </p:nvCxnSpPr>
        <p:spPr>
          <a:xfrm>
            <a:off x="304800" y="1269339"/>
            <a:ext cx="8541151"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1" name="Straight Connector 10">
            <a:extLst>
              <a:ext uri="{FF2B5EF4-FFF2-40B4-BE49-F238E27FC236}">
                <a16:creationId xmlns:a16="http://schemas.microsoft.com/office/drawing/2014/main" id="{ADBA468F-2AD0-EFA1-E960-BB4E1820C69C}"/>
              </a:ext>
            </a:extLst>
          </p:cNvPr>
          <p:cNvCxnSpPr>
            <a:cxnSpLocks/>
          </p:cNvCxnSpPr>
          <p:nvPr/>
        </p:nvCxnSpPr>
        <p:spPr>
          <a:xfrm>
            <a:off x="304800" y="1726632"/>
            <a:ext cx="8570407"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5" name="Straight Connector 14">
            <a:extLst>
              <a:ext uri="{FF2B5EF4-FFF2-40B4-BE49-F238E27FC236}">
                <a16:creationId xmlns:a16="http://schemas.microsoft.com/office/drawing/2014/main" id="{D3F79887-411E-E637-4E1B-D1F1EA074DE4}"/>
              </a:ext>
            </a:extLst>
          </p:cNvPr>
          <p:cNvCxnSpPr>
            <a:cxnSpLocks/>
          </p:cNvCxnSpPr>
          <p:nvPr/>
        </p:nvCxnSpPr>
        <p:spPr>
          <a:xfrm>
            <a:off x="298049" y="2971800"/>
            <a:ext cx="8577158"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6" name="Chevron 15">
            <a:extLst>
              <a:ext uri="{FF2B5EF4-FFF2-40B4-BE49-F238E27FC236}">
                <a16:creationId xmlns:a16="http://schemas.microsoft.com/office/drawing/2014/main" id="{CA20418B-1FD6-27C3-AD00-8D54441BA213}"/>
              </a:ext>
            </a:extLst>
          </p:cNvPr>
          <p:cNvSpPr/>
          <p:nvPr/>
        </p:nvSpPr>
        <p:spPr>
          <a:xfrm>
            <a:off x="2521869" y="3132682"/>
            <a:ext cx="333758" cy="948894"/>
          </a:xfrm>
          <a:prstGeom prst="chevron">
            <a:avLst>
              <a:gd name="adj" fmla="val 5125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32" name="Straight Connector 31">
            <a:extLst>
              <a:ext uri="{FF2B5EF4-FFF2-40B4-BE49-F238E27FC236}">
                <a16:creationId xmlns:a16="http://schemas.microsoft.com/office/drawing/2014/main" id="{FB486A3E-6D17-36F7-A61C-E3BEAEC11EEE}"/>
              </a:ext>
            </a:extLst>
          </p:cNvPr>
          <p:cNvCxnSpPr>
            <a:cxnSpLocks/>
          </p:cNvCxnSpPr>
          <p:nvPr/>
        </p:nvCxnSpPr>
        <p:spPr>
          <a:xfrm>
            <a:off x="304800" y="5029200"/>
            <a:ext cx="8577158"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3" name="Chevron 32">
            <a:extLst>
              <a:ext uri="{FF2B5EF4-FFF2-40B4-BE49-F238E27FC236}">
                <a16:creationId xmlns:a16="http://schemas.microsoft.com/office/drawing/2014/main" id="{C4827E67-038B-80BA-BD0E-EBF17DFF3856}"/>
              </a:ext>
            </a:extLst>
          </p:cNvPr>
          <p:cNvSpPr/>
          <p:nvPr/>
        </p:nvSpPr>
        <p:spPr>
          <a:xfrm>
            <a:off x="2528620" y="5190082"/>
            <a:ext cx="333758" cy="948894"/>
          </a:xfrm>
          <a:prstGeom prst="chevron">
            <a:avLst>
              <a:gd name="adj" fmla="val 5125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4" name="TextBox 33">
            <a:extLst>
              <a:ext uri="{FF2B5EF4-FFF2-40B4-BE49-F238E27FC236}">
                <a16:creationId xmlns:a16="http://schemas.microsoft.com/office/drawing/2014/main" id="{F1871045-11AD-16B5-8A8A-C3EED9A9ED3C}"/>
              </a:ext>
            </a:extLst>
          </p:cNvPr>
          <p:cNvSpPr txBox="1"/>
          <p:nvPr/>
        </p:nvSpPr>
        <p:spPr>
          <a:xfrm>
            <a:off x="304800" y="3465493"/>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New Data Needed</a:t>
            </a:r>
          </a:p>
        </p:txBody>
      </p:sp>
      <p:sp>
        <p:nvSpPr>
          <p:cNvPr id="35" name="TextBox 34">
            <a:extLst>
              <a:ext uri="{FF2B5EF4-FFF2-40B4-BE49-F238E27FC236}">
                <a16:creationId xmlns:a16="http://schemas.microsoft.com/office/drawing/2014/main" id="{449BCA1C-0C81-B7DC-FAE6-2E1AD0486654}"/>
              </a:ext>
            </a:extLst>
          </p:cNvPr>
          <p:cNvSpPr txBox="1"/>
          <p:nvPr/>
        </p:nvSpPr>
        <p:spPr>
          <a:xfrm>
            <a:off x="3089858" y="2994845"/>
            <a:ext cx="5977942" cy="2677656"/>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sz="1400" b="1" dirty="0">
                <a:solidFill>
                  <a:schemeClr val="tx2"/>
                </a:solidFill>
              </a:rPr>
              <a:t>From Generators</a:t>
            </a:r>
            <a:r>
              <a:rPr lang="en-US" sz="1400" dirty="0">
                <a:solidFill>
                  <a:schemeClr val="tx2"/>
                </a:solidFill>
              </a:rPr>
              <a:t>: None</a:t>
            </a:r>
          </a:p>
          <a:p>
            <a:pPr marL="285750" indent="-285750">
              <a:buFont typeface="Arial" panose="020B0604020202020204" pitchFamily="34" charset="0"/>
              <a:buChar char="•"/>
            </a:pPr>
            <a:r>
              <a:rPr lang="en-US" sz="1400" b="1" dirty="0">
                <a:solidFill>
                  <a:schemeClr val="tx2"/>
                </a:solidFill>
              </a:rPr>
              <a:t>From Solar</a:t>
            </a:r>
            <a:r>
              <a:rPr lang="en-US" sz="1400" dirty="0">
                <a:solidFill>
                  <a:schemeClr val="tx2"/>
                </a:solidFill>
              </a:rPr>
              <a:t>: None</a:t>
            </a:r>
          </a:p>
          <a:p>
            <a:pPr marL="285750" indent="-285750">
              <a:buFont typeface="Arial" panose="020B0604020202020204" pitchFamily="34" charset="0"/>
              <a:buChar char="•"/>
            </a:pPr>
            <a:r>
              <a:rPr lang="en-US" sz="1400" b="1" dirty="0">
                <a:solidFill>
                  <a:schemeClr val="tx2"/>
                </a:solidFill>
              </a:rPr>
              <a:t>From Wind</a:t>
            </a:r>
            <a:r>
              <a:rPr lang="en-US" sz="1400" dirty="0">
                <a:solidFill>
                  <a:schemeClr val="tx2"/>
                </a:solidFill>
              </a:rPr>
              <a:t>: None</a:t>
            </a:r>
          </a:p>
          <a:p>
            <a:pPr marL="285750" indent="-285750">
              <a:buFont typeface="Arial" panose="020B0604020202020204" pitchFamily="34" charset="0"/>
              <a:buChar char="•"/>
            </a:pPr>
            <a:r>
              <a:rPr lang="en-US" sz="1400" b="1" dirty="0">
                <a:solidFill>
                  <a:schemeClr val="tx2"/>
                </a:solidFill>
              </a:rPr>
              <a:t>From Coal</a:t>
            </a:r>
            <a:r>
              <a:rPr lang="en-US" sz="1400" dirty="0">
                <a:solidFill>
                  <a:schemeClr val="tx2"/>
                </a:solidFill>
              </a:rPr>
              <a:t>: Update on-site reserves and contingency supply chain faults</a:t>
            </a:r>
          </a:p>
          <a:p>
            <a:pPr marL="285750" indent="-285750">
              <a:buFont typeface="Arial" panose="020B0604020202020204" pitchFamily="34" charset="0"/>
              <a:buChar char="•"/>
            </a:pPr>
            <a:r>
              <a:rPr lang="en-US" sz="1400" b="1" dirty="0">
                <a:solidFill>
                  <a:schemeClr val="tx2"/>
                </a:solidFill>
              </a:rPr>
              <a:t>From Gas Pipelines</a:t>
            </a:r>
            <a:r>
              <a:rPr lang="en-US" sz="1400" dirty="0">
                <a:solidFill>
                  <a:schemeClr val="tx2"/>
                </a:solidFill>
              </a:rPr>
              <a:t>: Review planned pipeline outages affecting generators with pipelines to identify any pipeline outages affecting multiple generators. Establish collaborative relationship between ERCOT and pipelines</a:t>
            </a: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36" name="TextBox 35">
            <a:extLst>
              <a:ext uri="{FF2B5EF4-FFF2-40B4-BE49-F238E27FC236}">
                <a16:creationId xmlns:a16="http://schemas.microsoft.com/office/drawing/2014/main" id="{D562DA4C-41CE-BEDD-C84C-24C3356C2CBD}"/>
              </a:ext>
            </a:extLst>
          </p:cNvPr>
          <p:cNvSpPr txBox="1"/>
          <p:nvPr/>
        </p:nvSpPr>
        <p:spPr>
          <a:xfrm>
            <a:off x="304800" y="5446693"/>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New Process</a:t>
            </a:r>
          </a:p>
        </p:txBody>
      </p:sp>
      <p:sp>
        <p:nvSpPr>
          <p:cNvPr id="37" name="TextBox 36">
            <a:extLst>
              <a:ext uri="{FF2B5EF4-FFF2-40B4-BE49-F238E27FC236}">
                <a16:creationId xmlns:a16="http://schemas.microsoft.com/office/drawing/2014/main" id="{4847A596-55D6-F130-AA61-2C3E68922C5C}"/>
              </a:ext>
            </a:extLst>
          </p:cNvPr>
          <p:cNvSpPr txBox="1"/>
          <p:nvPr/>
        </p:nvSpPr>
        <p:spPr>
          <a:xfrm>
            <a:off x="3172810" y="5257800"/>
            <a:ext cx="5673142" cy="954107"/>
          </a:xfrm>
          <a:prstGeom prst="rect">
            <a:avLst/>
          </a:prstGeom>
          <a:noFill/>
        </p:spPr>
        <p:txBody>
          <a:bodyPr wrap="square" lIns="91440" tIns="45720" rIns="91440" bIns="45720" rtlCol="0" anchor="t">
            <a:spAutoFit/>
          </a:bodyPr>
          <a:lstStyle/>
          <a:p>
            <a:pPr marL="0" indent="0">
              <a:buNone/>
            </a:pPr>
            <a:r>
              <a:rPr lang="en-US" sz="1400" dirty="0">
                <a:solidFill>
                  <a:schemeClr val="tx2"/>
                </a:solidFill>
              </a:rPr>
              <a:t>ERCOT to coordinate with pipelines to ensure pipeline outages and other limitations are accounted for in generation outage scheduling and Current Operation Plan (COP) submission.</a:t>
            </a:r>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3" name="Rectangle 2">
            <a:extLst>
              <a:ext uri="{FF2B5EF4-FFF2-40B4-BE49-F238E27FC236}">
                <a16:creationId xmlns:a16="http://schemas.microsoft.com/office/drawing/2014/main" id="{183FC217-0345-AC59-C677-4E28136F6B0E}"/>
              </a:ext>
            </a:extLst>
          </p:cNvPr>
          <p:cNvSpPr/>
          <p:nvPr/>
        </p:nvSpPr>
        <p:spPr>
          <a:xfrm>
            <a:off x="304800" y="1732594"/>
            <a:ext cx="8577158" cy="1239206"/>
          </a:xfrm>
          <a:prstGeom prst="rect">
            <a:avLst/>
          </a:prstGeom>
          <a:solidFill>
            <a:srgbClr val="DEEBF7">
              <a:alpha val="6941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FFCB23FB-3F07-5D78-87BF-B70D811C3E8A}"/>
              </a:ext>
            </a:extLst>
          </p:cNvPr>
          <p:cNvSpPr txBox="1"/>
          <p:nvPr/>
        </p:nvSpPr>
        <p:spPr>
          <a:xfrm>
            <a:off x="762000" y="1919187"/>
            <a:ext cx="7543800" cy="830997"/>
          </a:xfrm>
          <a:prstGeom prst="rect">
            <a:avLst/>
          </a:prstGeom>
          <a:noFill/>
        </p:spPr>
        <p:txBody>
          <a:bodyPr wrap="square">
            <a:spAutoFit/>
          </a:bodyPr>
          <a:lstStyle/>
          <a:p>
            <a:pPr marL="57150" indent="0" algn="ctr">
              <a:buNone/>
            </a:pPr>
            <a:r>
              <a:rPr lang="en-US" sz="2400" dirty="0">
                <a:solidFill>
                  <a:schemeClr val="tx2"/>
                </a:solidFill>
              </a:rPr>
              <a:t>Better data for fuel adequacy.</a:t>
            </a:r>
            <a:br>
              <a:rPr lang="en-US" sz="2400" dirty="0">
                <a:solidFill>
                  <a:schemeClr val="tx2"/>
                </a:solidFill>
              </a:rPr>
            </a:br>
            <a:r>
              <a:rPr lang="en-US" sz="2400" dirty="0">
                <a:solidFill>
                  <a:schemeClr val="tx2"/>
                </a:solidFill>
              </a:rPr>
              <a:t> Better planning. Better reliability.</a:t>
            </a:r>
          </a:p>
        </p:txBody>
      </p:sp>
      <p:sp>
        <p:nvSpPr>
          <p:cNvPr id="18" name="TextBox 17">
            <a:extLst>
              <a:ext uri="{FF2B5EF4-FFF2-40B4-BE49-F238E27FC236}">
                <a16:creationId xmlns:a16="http://schemas.microsoft.com/office/drawing/2014/main" id="{05C24C24-56D9-41EA-AECE-00E9435FF9D3}"/>
              </a:ext>
            </a:extLst>
          </p:cNvPr>
          <p:cNvSpPr txBox="1"/>
          <p:nvPr/>
        </p:nvSpPr>
        <p:spPr>
          <a:xfrm>
            <a:off x="5791200" y="3132682"/>
            <a:ext cx="1762539" cy="523220"/>
          </a:xfrm>
          <a:prstGeom prst="rect">
            <a:avLst/>
          </a:prstGeom>
          <a:noFill/>
        </p:spPr>
        <p:txBody>
          <a:bodyPr wrap="square" rtlCol="0">
            <a:spAutoFit/>
          </a:bodyPr>
          <a:lstStyle/>
          <a:p>
            <a:r>
              <a:rPr lang="en-US" sz="1400" i="1" dirty="0">
                <a:solidFill>
                  <a:schemeClr val="accent6"/>
                </a:solidFill>
              </a:rPr>
              <a:t>Handled by current process</a:t>
            </a:r>
          </a:p>
        </p:txBody>
      </p:sp>
      <p:sp>
        <p:nvSpPr>
          <p:cNvPr id="19" name="Right Brace 18">
            <a:extLst>
              <a:ext uri="{FF2B5EF4-FFF2-40B4-BE49-F238E27FC236}">
                <a16:creationId xmlns:a16="http://schemas.microsoft.com/office/drawing/2014/main" id="{D2D398A3-9C78-4CDB-A9B5-B3757E2CF2A3}"/>
              </a:ext>
            </a:extLst>
          </p:cNvPr>
          <p:cNvSpPr/>
          <p:nvPr/>
        </p:nvSpPr>
        <p:spPr>
          <a:xfrm>
            <a:off x="5555343" y="3090204"/>
            <a:ext cx="152400" cy="565696"/>
          </a:xfrm>
          <a:prstGeom prst="righ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665034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93713-A3AE-4BF9-9643-4371726EA0F0}"/>
              </a:ext>
            </a:extLst>
          </p:cNvPr>
          <p:cNvSpPr>
            <a:spLocks noGrp="1"/>
          </p:cNvSpPr>
          <p:nvPr>
            <p:ph type="title"/>
          </p:nvPr>
        </p:nvSpPr>
        <p:spPr/>
        <p:txBody>
          <a:bodyPr/>
          <a:lstStyle/>
          <a:p>
            <a:r>
              <a:rPr lang="en-US" dirty="0"/>
              <a:t>Current-Day Planning vs. Desired Outcomes:</a:t>
            </a:r>
            <a:br>
              <a:rPr lang="en-US" sz="2200" dirty="0"/>
            </a:br>
            <a:r>
              <a:rPr lang="en-US" sz="2200" dirty="0"/>
              <a:t>Day Ahead and Operating Day Studies</a:t>
            </a:r>
          </a:p>
        </p:txBody>
      </p:sp>
      <p:sp>
        <p:nvSpPr>
          <p:cNvPr id="4" name="Slide Number Placeholder 3">
            <a:extLst>
              <a:ext uri="{FF2B5EF4-FFF2-40B4-BE49-F238E27FC236}">
                <a16:creationId xmlns:a16="http://schemas.microsoft.com/office/drawing/2014/main" id="{0652F30B-0A28-4E0A-A92A-8A910A0E4AA1}"/>
              </a:ext>
            </a:extLst>
          </p:cNvPr>
          <p:cNvSpPr>
            <a:spLocks noGrp="1"/>
          </p:cNvSpPr>
          <p:nvPr>
            <p:ph type="sldNum" sz="quarter" idx="4"/>
          </p:nvPr>
        </p:nvSpPr>
        <p:spPr/>
        <p:txBody>
          <a:bodyPr/>
          <a:lstStyle/>
          <a:p>
            <a:fld id="{1D93BD3E-1E9A-4970-A6F7-E7AC52762E0C}" type="slidenum">
              <a:rPr lang="en-US" smtClean="0"/>
              <a:pPr/>
              <a:t>16</a:t>
            </a:fld>
            <a:endParaRPr lang="en-US" dirty="0"/>
          </a:p>
        </p:txBody>
      </p:sp>
      <p:sp>
        <p:nvSpPr>
          <p:cNvPr id="7" name="Content Placeholder 39">
            <a:extLst>
              <a:ext uri="{FF2B5EF4-FFF2-40B4-BE49-F238E27FC236}">
                <a16:creationId xmlns:a16="http://schemas.microsoft.com/office/drawing/2014/main" id="{8B6FD794-8E1D-2E67-B1B5-B3C05331A5A0}"/>
              </a:ext>
            </a:extLst>
          </p:cNvPr>
          <p:cNvSpPr>
            <a:spLocks noGrp="1"/>
          </p:cNvSpPr>
          <p:nvPr>
            <p:ph idx="1"/>
          </p:nvPr>
        </p:nvSpPr>
        <p:spPr>
          <a:xfrm>
            <a:off x="838200" y="5168041"/>
            <a:ext cx="5707743" cy="1008921"/>
          </a:xfrm>
        </p:spPr>
        <p:txBody>
          <a:bodyPr/>
          <a:lstStyle/>
          <a:p>
            <a:pPr marL="0" indent="0">
              <a:buNone/>
            </a:pPr>
            <a:r>
              <a:rPr lang="en-US" dirty="0"/>
              <a:t> </a:t>
            </a:r>
          </a:p>
        </p:txBody>
      </p:sp>
      <p:sp>
        <p:nvSpPr>
          <p:cNvPr id="8" name="TextBox 7">
            <a:extLst>
              <a:ext uri="{FF2B5EF4-FFF2-40B4-BE49-F238E27FC236}">
                <a16:creationId xmlns:a16="http://schemas.microsoft.com/office/drawing/2014/main" id="{7C2FEC0F-D930-480A-3CFA-A565F96EE924}"/>
              </a:ext>
            </a:extLst>
          </p:cNvPr>
          <p:cNvSpPr txBox="1"/>
          <p:nvPr/>
        </p:nvSpPr>
        <p:spPr>
          <a:xfrm>
            <a:off x="298049" y="990600"/>
            <a:ext cx="2305451" cy="954107"/>
          </a:xfrm>
          <a:prstGeom prst="rect">
            <a:avLst/>
          </a:prstGeom>
          <a:noFill/>
        </p:spPr>
        <p:txBody>
          <a:bodyPr wrap="square" lIns="91440" tIns="45720" rIns="91440" bIns="45720" rtlCol="0" anchor="t">
            <a:spAutoFit/>
          </a:bodyPr>
          <a:lstStyle/>
          <a:p>
            <a:endParaRPr lang="en-US"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r>
              <a:rPr lang="en-US" sz="20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Current Day</a:t>
            </a:r>
          </a:p>
          <a:p>
            <a:endParaRPr lang="en-US" dirty="0">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12" name="Chevron 11">
            <a:extLst>
              <a:ext uri="{FF2B5EF4-FFF2-40B4-BE49-F238E27FC236}">
                <a16:creationId xmlns:a16="http://schemas.microsoft.com/office/drawing/2014/main" id="{4DD20580-962F-CE68-2AEF-79FD640B733D}"/>
              </a:ext>
            </a:extLst>
          </p:cNvPr>
          <p:cNvSpPr/>
          <p:nvPr/>
        </p:nvSpPr>
        <p:spPr>
          <a:xfrm>
            <a:off x="2521869" y="1870506"/>
            <a:ext cx="333758" cy="948894"/>
          </a:xfrm>
          <a:prstGeom prst="chevron">
            <a:avLst>
              <a:gd name="adj" fmla="val 5125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TextBox 12">
            <a:extLst>
              <a:ext uri="{FF2B5EF4-FFF2-40B4-BE49-F238E27FC236}">
                <a16:creationId xmlns:a16="http://schemas.microsoft.com/office/drawing/2014/main" id="{A603DDE3-F2F1-3945-40F3-2EF12AE90AB2}"/>
              </a:ext>
            </a:extLst>
          </p:cNvPr>
          <p:cNvSpPr txBox="1"/>
          <p:nvPr/>
        </p:nvSpPr>
        <p:spPr>
          <a:xfrm>
            <a:off x="298048" y="2137161"/>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Process</a:t>
            </a:r>
          </a:p>
        </p:txBody>
      </p:sp>
      <p:sp>
        <p:nvSpPr>
          <p:cNvPr id="14" name="TextBox 13">
            <a:extLst>
              <a:ext uri="{FF2B5EF4-FFF2-40B4-BE49-F238E27FC236}">
                <a16:creationId xmlns:a16="http://schemas.microsoft.com/office/drawing/2014/main" id="{F36F63D2-3149-8047-6793-DE0753B4B196}"/>
              </a:ext>
            </a:extLst>
          </p:cNvPr>
          <p:cNvSpPr txBox="1"/>
          <p:nvPr/>
        </p:nvSpPr>
        <p:spPr>
          <a:xfrm>
            <a:off x="3166058" y="1981200"/>
            <a:ext cx="5673142" cy="954107"/>
          </a:xfrm>
          <a:prstGeom prst="rect">
            <a:avLst/>
          </a:prstGeom>
          <a:noFill/>
        </p:spPr>
        <p:txBody>
          <a:bodyPr wrap="square" lIns="91440" tIns="45720" rIns="91440" bIns="45720" rtlCol="0" anchor="t">
            <a:spAutoFit/>
          </a:bodyPr>
          <a:lstStyle/>
          <a:p>
            <a:pPr marL="0" indent="0">
              <a:buNone/>
            </a:pPr>
            <a:r>
              <a:rPr lang="en-US" sz="1400" dirty="0">
                <a:solidFill>
                  <a:schemeClr val="tx2"/>
                </a:solidFill>
              </a:rPr>
              <a:t>Transmission security studies, studies of the need to commit additional generation for reliability, resource adequacy assessment for next and current day</a:t>
            </a:r>
            <a:endParaRPr lang="en-US" sz="1400" dirty="0">
              <a:solidFill>
                <a:schemeClr val="tx2"/>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cxnSp>
        <p:nvCxnSpPr>
          <p:cNvPr id="15" name="Straight Connector 14">
            <a:extLst>
              <a:ext uri="{FF2B5EF4-FFF2-40B4-BE49-F238E27FC236}">
                <a16:creationId xmlns:a16="http://schemas.microsoft.com/office/drawing/2014/main" id="{D3F79887-411E-E637-4E1B-D1F1EA074DE4}"/>
              </a:ext>
            </a:extLst>
          </p:cNvPr>
          <p:cNvCxnSpPr>
            <a:cxnSpLocks/>
          </p:cNvCxnSpPr>
          <p:nvPr/>
        </p:nvCxnSpPr>
        <p:spPr>
          <a:xfrm>
            <a:off x="298049" y="2971800"/>
            <a:ext cx="8577158"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6" name="Chevron 15">
            <a:extLst>
              <a:ext uri="{FF2B5EF4-FFF2-40B4-BE49-F238E27FC236}">
                <a16:creationId xmlns:a16="http://schemas.microsoft.com/office/drawing/2014/main" id="{CA20418B-1FD6-27C3-AD00-8D54441BA213}"/>
              </a:ext>
            </a:extLst>
          </p:cNvPr>
          <p:cNvSpPr/>
          <p:nvPr/>
        </p:nvSpPr>
        <p:spPr>
          <a:xfrm>
            <a:off x="2521869" y="3311157"/>
            <a:ext cx="333758" cy="948894"/>
          </a:xfrm>
          <a:prstGeom prst="chevron">
            <a:avLst>
              <a:gd name="adj" fmla="val 5125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32" name="Straight Connector 31">
            <a:extLst>
              <a:ext uri="{FF2B5EF4-FFF2-40B4-BE49-F238E27FC236}">
                <a16:creationId xmlns:a16="http://schemas.microsoft.com/office/drawing/2014/main" id="{FB486A3E-6D17-36F7-A61C-E3BEAEC11EEE}"/>
              </a:ext>
            </a:extLst>
          </p:cNvPr>
          <p:cNvCxnSpPr>
            <a:cxnSpLocks/>
          </p:cNvCxnSpPr>
          <p:nvPr/>
        </p:nvCxnSpPr>
        <p:spPr>
          <a:xfrm>
            <a:off x="304800" y="4648200"/>
            <a:ext cx="8577158"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3" name="Chevron 32">
            <a:extLst>
              <a:ext uri="{FF2B5EF4-FFF2-40B4-BE49-F238E27FC236}">
                <a16:creationId xmlns:a16="http://schemas.microsoft.com/office/drawing/2014/main" id="{C4827E67-038B-80BA-BD0E-EBF17DFF3856}"/>
              </a:ext>
            </a:extLst>
          </p:cNvPr>
          <p:cNvSpPr/>
          <p:nvPr/>
        </p:nvSpPr>
        <p:spPr>
          <a:xfrm>
            <a:off x="2528620" y="4809082"/>
            <a:ext cx="333758" cy="948894"/>
          </a:xfrm>
          <a:prstGeom prst="chevron">
            <a:avLst>
              <a:gd name="adj" fmla="val 5125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4" name="TextBox 33">
            <a:extLst>
              <a:ext uri="{FF2B5EF4-FFF2-40B4-BE49-F238E27FC236}">
                <a16:creationId xmlns:a16="http://schemas.microsoft.com/office/drawing/2014/main" id="{F1871045-11AD-16B5-8A8A-C3EED9A9ED3C}"/>
              </a:ext>
            </a:extLst>
          </p:cNvPr>
          <p:cNvSpPr txBox="1"/>
          <p:nvPr/>
        </p:nvSpPr>
        <p:spPr>
          <a:xfrm>
            <a:off x="304800" y="3643968"/>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Deficiency</a:t>
            </a:r>
          </a:p>
        </p:txBody>
      </p:sp>
      <p:sp>
        <p:nvSpPr>
          <p:cNvPr id="35" name="TextBox 34">
            <a:extLst>
              <a:ext uri="{FF2B5EF4-FFF2-40B4-BE49-F238E27FC236}">
                <a16:creationId xmlns:a16="http://schemas.microsoft.com/office/drawing/2014/main" id="{449BCA1C-0C81-B7DC-FAE6-2E1AD0486654}"/>
              </a:ext>
            </a:extLst>
          </p:cNvPr>
          <p:cNvSpPr txBox="1"/>
          <p:nvPr/>
        </p:nvSpPr>
        <p:spPr>
          <a:xfrm>
            <a:off x="3172810" y="3124200"/>
            <a:ext cx="5894990" cy="1815882"/>
          </a:xfrm>
          <a:prstGeom prst="rect">
            <a:avLst/>
          </a:prstGeom>
          <a:noFill/>
        </p:spPr>
        <p:txBody>
          <a:bodyPr wrap="square" lIns="91440" tIns="45720" rIns="91440" bIns="45720" rtlCol="0" anchor="t">
            <a:spAutoFit/>
          </a:bodyPr>
          <a:lstStyle/>
          <a:p>
            <a:pPr marL="0" indent="0">
              <a:buNone/>
            </a:pPr>
            <a:r>
              <a:rPr lang="en-US" sz="1400" dirty="0">
                <a:solidFill>
                  <a:schemeClr val="tx2"/>
                </a:solidFill>
              </a:rPr>
              <a:t>The current analysis only includes generation outages or derates due to pipeline outages that are known to generator and assumes that generators not on outage can obtain the gas needed to produce power at their maximum capability. If gas is not available due to either insufficient nomination or a pipeline outage it can lead to unforeseen resource adequacy problems</a:t>
            </a:r>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36" name="TextBox 35">
            <a:extLst>
              <a:ext uri="{FF2B5EF4-FFF2-40B4-BE49-F238E27FC236}">
                <a16:creationId xmlns:a16="http://schemas.microsoft.com/office/drawing/2014/main" id="{D562DA4C-41CE-BEDD-C84C-24C3356C2CBD}"/>
              </a:ext>
            </a:extLst>
          </p:cNvPr>
          <p:cNvSpPr txBox="1"/>
          <p:nvPr/>
        </p:nvSpPr>
        <p:spPr>
          <a:xfrm>
            <a:off x="304800" y="5065693"/>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Current Outcome</a:t>
            </a:r>
          </a:p>
        </p:txBody>
      </p:sp>
      <p:sp>
        <p:nvSpPr>
          <p:cNvPr id="37" name="TextBox 36">
            <a:extLst>
              <a:ext uri="{FF2B5EF4-FFF2-40B4-BE49-F238E27FC236}">
                <a16:creationId xmlns:a16="http://schemas.microsoft.com/office/drawing/2014/main" id="{4847A596-55D6-F130-AA61-2C3E68922C5C}"/>
              </a:ext>
            </a:extLst>
          </p:cNvPr>
          <p:cNvSpPr txBox="1"/>
          <p:nvPr/>
        </p:nvSpPr>
        <p:spPr>
          <a:xfrm>
            <a:off x="3172810" y="5065693"/>
            <a:ext cx="5673142" cy="307777"/>
          </a:xfrm>
          <a:prstGeom prst="rect">
            <a:avLst/>
          </a:prstGeom>
          <a:noFill/>
        </p:spPr>
        <p:txBody>
          <a:bodyPr wrap="square" lIns="91440" tIns="45720" rIns="91440" bIns="45720" rtlCol="0" anchor="t">
            <a:spAutoFit/>
          </a:bodyPr>
          <a:lstStyle/>
          <a:p>
            <a:pPr marL="0" indent="0">
              <a:buNone/>
            </a:pPr>
            <a:r>
              <a:rPr lang="en-US" sz="1400" dirty="0">
                <a:solidFill>
                  <a:schemeClr val="tx2"/>
                </a:solidFill>
              </a:rPr>
              <a:t>Incomplete data for Day Ahead and Operating Day Studies</a:t>
            </a:r>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cxnSp>
        <p:nvCxnSpPr>
          <p:cNvPr id="3" name="Straight Connector 2">
            <a:extLst>
              <a:ext uri="{FF2B5EF4-FFF2-40B4-BE49-F238E27FC236}">
                <a16:creationId xmlns:a16="http://schemas.microsoft.com/office/drawing/2014/main" id="{0F2F5333-BF6E-EE78-5B4E-2F1D4C626252}"/>
              </a:ext>
            </a:extLst>
          </p:cNvPr>
          <p:cNvCxnSpPr>
            <a:cxnSpLocks/>
          </p:cNvCxnSpPr>
          <p:nvPr/>
        </p:nvCxnSpPr>
        <p:spPr>
          <a:xfrm>
            <a:off x="304800" y="1726632"/>
            <a:ext cx="8570407"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 name="Straight Connector 4">
            <a:extLst>
              <a:ext uri="{FF2B5EF4-FFF2-40B4-BE49-F238E27FC236}">
                <a16:creationId xmlns:a16="http://schemas.microsoft.com/office/drawing/2014/main" id="{309180C6-2E05-A08B-5FA6-445AF2EA0AEE}"/>
              </a:ext>
            </a:extLst>
          </p:cNvPr>
          <p:cNvCxnSpPr>
            <a:cxnSpLocks/>
          </p:cNvCxnSpPr>
          <p:nvPr/>
        </p:nvCxnSpPr>
        <p:spPr>
          <a:xfrm>
            <a:off x="304800" y="1295400"/>
            <a:ext cx="8541151"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4569342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93713-A3AE-4BF9-9643-4371726EA0F0}"/>
              </a:ext>
            </a:extLst>
          </p:cNvPr>
          <p:cNvSpPr>
            <a:spLocks noGrp="1"/>
          </p:cNvSpPr>
          <p:nvPr>
            <p:ph type="title"/>
          </p:nvPr>
        </p:nvSpPr>
        <p:spPr/>
        <p:txBody>
          <a:bodyPr/>
          <a:lstStyle/>
          <a:p>
            <a:r>
              <a:rPr lang="en-US" dirty="0"/>
              <a:t>Current-Day Planning vs. Desired Outcomes:</a:t>
            </a:r>
            <a:br>
              <a:rPr lang="en-US" sz="2200" dirty="0"/>
            </a:br>
            <a:r>
              <a:rPr lang="en-US" sz="2200" dirty="0"/>
              <a:t>Day Ahead and Operating Day Studies</a:t>
            </a:r>
          </a:p>
        </p:txBody>
      </p:sp>
      <p:sp>
        <p:nvSpPr>
          <p:cNvPr id="4" name="Slide Number Placeholder 3">
            <a:extLst>
              <a:ext uri="{FF2B5EF4-FFF2-40B4-BE49-F238E27FC236}">
                <a16:creationId xmlns:a16="http://schemas.microsoft.com/office/drawing/2014/main" id="{0652F30B-0A28-4E0A-A92A-8A910A0E4AA1}"/>
              </a:ext>
            </a:extLst>
          </p:cNvPr>
          <p:cNvSpPr>
            <a:spLocks noGrp="1"/>
          </p:cNvSpPr>
          <p:nvPr>
            <p:ph type="sldNum" sz="quarter" idx="4"/>
          </p:nvPr>
        </p:nvSpPr>
        <p:spPr/>
        <p:txBody>
          <a:bodyPr/>
          <a:lstStyle/>
          <a:p>
            <a:fld id="{1D93BD3E-1E9A-4970-A6F7-E7AC52762E0C}" type="slidenum">
              <a:rPr lang="en-US" smtClean="0"/>
              <a:pPr/>
              <a:t>17</a:t>
            </a:fld>
            <a:endParaRPr lang="en-US" dirty="0"/>
          </a:p>
        </p:txBody>
      </p:sp>
      <p:sp>
        <p:nvSpPr>
          <p:cNvPr id="7" name="Content Placeholder 39">
            <a:extLst>
              <a:ext uri="{FF2B5EF4-FFF2-40B4-BE49-F238E27FC236}">
                <a16:creationId xmlns:a16="http://schemas.microsoft.com/office/drawing/2014/main" id="{8B6FD794-8E1D-2E67-B1B5-B3C05331A5A0}"/>
              </a:ext>
            </a:extLst>
          </p:cNvPr>
          <p:cNvSpPr>
            <a:spLocks noGrp="1"/>
          </p:cNvSpPr>
          <p:nvPr>
            <p:ph idx="1"/>
          </p:nvPr>
        </p:nvSpPr>
        <p:spPr>
          <a:xfrm>
            <a:off x="838200" y="5168041"/>
            <a:ext cx="5707743" cy="1008921"/>
          </a:xfrm>
        </p:spPr>
        <p:txBody>
          <a:bodyPr/>
          <a:lstStyle/>
          <a:p>
            <a:pPr marL="0" indent="0">
              <a:buNone/>
            </a:pPr>
            <a:r>
              <a:rPr lang="en-US" dirty="0"/>
              <a:t> </a:t>
            </a:r>
          </a:p>
        </p:txBody>
      </p:sp>
      <p:sp>
        <p:nvSpPr>
          <p:cNvPr id="8" name="TextBox 7">
            <a:extLst>
              <a:ext uri="{FF2B5EF4-FFF2-40B4-BE49-F238E27FC236}">
                <a16:creationId xmlns:a16="http://schemas.microsoft.com/office/drawing/2014/main" id="{7C2FEC0F-D930-480A-3CFA-A565F96EE924}"/>
              </a:ext>
            </a:extLst>
          </p:cNvPr>
          <p:cNvSpPr txBox="1"/>
          <p:nvPr/>
        </p:nvSpPr>
        <p:spPr>
          <a:xfrm>
            <a:off x="298049" y="990600"/>
            <a:ext cx="2305451" cy="677108"/>
          </a:xfrm>
          <a:prstGeom prst="rect">
            <a:avLst/>
          </a:prstGeom>
          <a:noFill/>
        </p:spPr>
        <p:txBody>
          <a:bodyPr wrap="square" lIns="91440" tIns="45720" rIns="91440" bIns="45720" rtlCol="0" anchor="t">
            <a:spAutoFit/>
          </a:bodyPr>
          <a:lstStyle/>
          <a:p>
            <a:endParaRPr lang="en-US"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r>
              <a:rPr lang="en-US" sz="20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Desired Outcome</a:t>
            </a:r>
          </a:p>
        </p:txBody>
      </p:sp>
      <p:cxnSp>
        <p:nvCxnSpPr>
          <p:cNvPr id="10" name="Straight Connector 9">
            <a:extLst>
              <a:ext uri="{FF2B5EF4-FFF2-40B4-BE49-F238E27FC236}">
                <a16:creationId xmlns:a16="http://schemas.microsoft.com/office/drawing/2014/main" id="{16D71832-08DB-F76F-5F45-00859D45D064}"/>
              </a:ext>
            </a:extLst>
          </p:cNvPr>
          <p:cNvCxnSpPr>
            <a:cxnSpLocks/>
          </p:cNvCxnSpPr>
          <p:nvPr/>
        </p:nvCxnSpPr>
        <p:spPr>
          <a:xfrm>
            <a:off x="304800" y="1269339"/>
            <a:ext cx="8541151"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1" name="Straight Connector 10">
            <a:extLst>
              <a:ext uri="{FF2B5EF4-FFF2-40B4-BE49-F238E27FC236}">
                <a16:creationId xmlns:a16="http://schemas.microsoft.com/office/drawing/2014/main" id="{ADBA468F-2AD0-EFA1-E960-BB4E1820C69C}"/>
              </a:ext>
            </a:extLst>
          </p:cNvPr>
          <p:cNvCxnSpPr>
            <a:cxnSpLocks/>
          </p:cNvCxnSpPr>
          <p:nvPr/>
        </p:nvCxnSpPr>
        <p:spPr>
          <a:xfrm>
            <a:off x="304800" y="1726632"/>
            <a:ext cx="8570407"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5" name="Straight Connector 14">
            <a:extLst>
              <a:ext uri="{FF2B5EF4-FFF2-40B4-BE49-F238E27FC236}">
                <a16:creationId xmlns:a16="http://schemas.microsoft.com/office/drawing/2014/main" id="{D3F79887-411E-E637-4E1B-D1F1EA074DE4}"/>
              </a:ext>
            </a:extLst>
          </p:cNvPr>
          <p:cNvCxnSpPr>
            <a:cxnSpLocks/>
          </p:cNvCxnSpPr>
          <p:nvPr/>
        </p:nvCxnSpPr>
        <p:spPr>
          <a:xfrm>
            <a:off x="298049" y="2971800"/>
            <a:ext cx="8577158"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6" name="Chevron 15">
            <a:extLst>
              <a:ext uri="{FF2B5EF4-FFF2-40B4-BE49-F238E27FC236}">
                <a16:creationId xmlns:a16="http://schemas.microsoft.com/office/drawing/2014/main" id="{CA20418B-1FD6-27C3-AD00-8D54441BA213}"/>
              </a:ext>
            </a:extLst>
          </p:cNvPr>
          <p:cNvSpPr/>
          <p:nvPr/>
        </p:nvSpPr>
        <p:spPr>
          <a:xfrm>
            <a:off x="2521869" y="3242106"/>
            <a:ext cx="333758" cy="948894"/>
          </a:xfrm>
          <a:prstGeom prst="chevron">
            <a:avLst>
              <a:gd name="adj" fmla="val 5125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32" name="Straight Connector 31">
            <a:extLst>
              <a:ext uri="{FF2B5EF4-FFF2-40B4-BE49-F238E27FC236}">
                <a16:creationId xmlns:a16="http://schemas.microsoft.com/office/drawing/2014/main" id="{FB486A3E-6D17-36F7-A61C-E3BEAEC11EEE}"/>
              </a:ext>
            </a:extLst>
          </p:cNvPr>
          <p:cNvCxnSpPr>
            <a:cxnSpLocks/>
          </p:cNvCxnSpPr>
          <p:nvPr/>
        </p:nvCxnSpPr>
        <p:spPr>
          <a:xfrm>
            <a:off x="304800" y="4681424"/>
            <a:ext cx="8577158"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3" name="Chevron 32">
            <a:extLst>
              <a:ext uri="{FF2B5EF4-FFF2-40B4-BE49-F238E27FC236}">
                <a16:creationId xmlns:a16="http://schemas.microsoft.com/office/drawing/2014/main" id="{C4827E67-038B-80BA-BD0E-EBF17DFF3856}"/>
              </a:ext>
            </a:extLst>
          </p:cNvPr>
          <p:cNvSpPr/>
          <p:nvPr/>
        </p:nvSpPr>
        <p:spPr>
          <a:xfrm>
            <a:off x="2528620" y="4842306"/>
            <a:ext cx="333758" cy="948894"/>
          </a:xfrm>
          <a:prstGeom prst="chevron">
            <a:avLst>
              <a:gd name="adj" fmla="val 5125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4" name="TextBox 33">
            <a:extLst>
              <a:ext uri="{FF2B5EF4-FFF2-40B4-BE49-F238E27FC236}">
                <a16:creationId xmlns:a16="http://schemas.microsoft.com/office/drawing/2014/main" id="{F1871045-11AD-16B5-8A8A-C3EED9A9ED3C}"/>
              </a:ext>
            </a:extLst>
          </p:cNvPr>
          <p:cNvSpPr txBox="1"/>
          <p:nvPr/>
        </p:nvSpPr>
        <p:spPr>
          <a:xfrm>
            <a:off x="304800" y="3574917"/>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New Data Needed</a:t>
            </a:r>
          </a:p>
        </p:txBody>
      </p:sp>
      <p:sp>
        <p:nvSpPr>
          <p:cNvPr id="35" name="TextBox 34">
            <a:extLst>
              <a:ext uri="{FF2B5EF4-FFF2-40B4-BE49-F238E27FC236}">
                <a16:creationId xmlns:a16="http://schemas.microsoft.com/office/drawing/2014/main" id="{449BCA1C-0C81-B7DC-FAE6-2E1AD0486654}"/>
              </a:ext>
            </a:extLst>
          </p:cNvPr>
          <p:cNvSpPr txBox="1"/>
          <p:nvPr/>
        </p:nvSpPr>
        <p:spPr>
          <a:xfrm>
            <a:off x="3089858" y="3137118"/>
            <a:ext cx="5977942" cy="1815882"/>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sz="1400" b="1" dirty="0">
                <a:solidFill>
                  <a:schemeClr val="tx2"/>
                </a:solidFill>
              </a:rPr>
              <a:t>From Generators</a:t>
            </a:r>
            <a:r>
              <a:rPr lang="en-US" sz="1400" dirty="0">
                <a:solidFill>
                  <a:schemeClr val="tx2"/>
                </a:solidFill>
              </a:rPr>
              <a:t>: Nominated gas quantities</a:t>
            </a:r>
          </a:p>
          <a:p>
            <a:pPr marL="285750" indent="-285750">
              <a:buFont typeface="Arial" panose="020B0604020202020204" pitchFamily="34" charset="0"/>
              <a:buChar char="•"/>
            </a:pPr>
            <a:r>
              <a:rPr lang="en-US" sz="1400" b="1" dirty="0">
                <a:solidFill>
                  <a:schemeClr val="tx2"/>
                </a:solidFill>
              </a:rPr>
              <a:t>From Solar</a:t>
            </a:r>
            <a:r>
              <a:rPr lang="en-US" sz="1400" dirty="0">
                <a:solidFill>
                  <a:schemeClr val="tx2"/>
                </a:solidFill>
              </a:rPr>
              <a:t>: None</a:t>
            </a:r>
          </a:p>
          <a:p>
            <a:pPr marL="285750" indent="-285750">
              <a:buFont typeface="Arial" panose="020B0604020202020204" pitchFamily="34" charset="0"/>
              <a:buChar char="•"/>
            </a:pPr>
            <a:r>
              <a:rPr lang="en-US" sz="1400" b="1" dirty="0">
                <a:solidFill>
                  <a:schemeClr val="tx2"/>
                </a:solidFill>
              </a:rPr>
              <a:t>From Wind</a:t>
            </a:r>
            <a:r>
              <a:rPr lang="en-US" sz="1400" dirty="0">
                <a:solidFill>
                  <a:schemeClr val="tx2"/>
                </a:solidFill>
              </a:rPr>
              <a:t>: None</a:t>
            </a:r>
          </a:p>
          <a:p>
            <a:pPr marL="285750" indent="-285750">
              <a:buFont typeface="Arial" panose="020B0604020202020204" pitchFamily="34" charset="0"/>
              <a:buChar char="•"/>
            </a:pPr>
            <a:r>
              <a:rPr lang="en-US" sz="1400" b="1" dirty="0">
                <a:solidFill>
                  <a:schemeClr val="tx2"/>
                </a:solidFill>
              </a:rPr>
              <a:t>From Coal</a:t>
            </a:r>
            <a:r>
              <a:rPr lang="en-US" sz="1400" dirty="0">
                <a:solidFill>
                  <a:schemeClr val="tx2"/>
                </a:solidFill>
              </a:rPr>
              <a:t>: Projected fuel supply interruption</a:t>
            </a:r>
          </a:p>
          <a:p>
            <a:pPr marL="285750" indent="-285750">
              <a:buFont typeface="Arial" panose="020B0604020202020204" pitchFamily="34" charset="0"/>
              <a:buChar char="•"/>
            </a:pPr>
            <a:r>
              <a:rPr lang="en-US" sz="1400" b="1" dirty="0">
                <a:solidFill>
                  <a:schemeClr val="tx2"/>
                </a:solidFill>
              </a:rPr>
              <a:t>From Gas Pipelines</a:t>
            </a:r>
            <a:r>
              <a:rPr lang="en-US" sz="1400" dirty="0">
                <a:solidFill>
                  <a:schemeClr val="tx2"/>
                </a:solidFill>
              </a:rPr>
              <a:t>: Day ahead and real-time pipeline outage, constraint, and available capacity information</a:t>
            </a:r>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36" name="TextBox 35">
            <a:extLst>
              <a:ext uri="{FF2B5EF4-FFF2-40B4-BE49-F238E27FC236}">
                <a16:creationId xmlns:a16="http://schemas.microsoft.com/office/drawing/2014/main" id="{D562DA4C-41CE-BEDD-C84C-24C3356C2CBD}"/>
              </a:ext>
            </a:extLst>
          </p:cNvPr>
          <p:cNvSpPr txBox="1"/>
          <p:nvPr/>
        </p:nvSpPr>
        <p:spPr>
          <a:xfrm>
            <a:off x="304800" y="5098917"/>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New Process</a:t>
            </a:r>
          </a:p>
        </p:txBody>
      </p:sp>
      <p:sp>
        <p:nvSpPr>
          <p:cNvPr id="37" name="TextBox 36">
            <a:extLst>
              <a:ext uri="{FF2B5EF4-FFF2-40B4-BE49-F238E27FC236}">
                <a16:creationId xmlns:a16="http://schemas.microsoft.com/office/drawing/2014/main" id="{4847A596-55D6-F130-AA61-2C3E68922C5C}"/>
              </a:ext>
            </a:extLst>
          </p:cNvPr>
          <p:cNvSpPr txBox="1"/>
          <p:nvPr/>
        </p:nvSpPr>
        <p:spPr>
          <a:xfrm>
            <a:off x="3172810" y="4910024"/>
            <a:ext cx="5673142" cy="738664"/>
          </a:xfrm>
          <a:prstGeom prst="rect">
            <a:avLst/>
          </a:prstGeom>
          <a:noFill/>
        </p:spPr>
        <p:txBody>
          <a:bodyPr wrap="square" lIns="91440" tIns="45720" rIns="91440" bIns="45720" rtlCol="0" anchor="t">
            <a:spAutoFit/>
          </a:bodyPr>
          <a:lstStyle/>
          <a:p>
            <a:pPr marL="0" indent="0">
              <a:buNone/>
            </a:pPr>
            <a:r>
              <a:rPr lang="en-US" sz="1400" dirty="0">
                <a:solidFill>
                  <a:schemeClr val="tx2"/>
                </a:solidFill>
              </a:rPr>
              <a:t>Similar new process for outage coordination and a process to identify and mitigate risk due to insufficient gas nominations and/or pipeline available capacity</a:t>
            </a:r>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3" name="Rectangle 2">
            <a:extLst>
              <a:ext uri="{FF2B5EF4-FFF2-40B4-BE49-F238E27FC236}">
                <a16:creationId xmlns:a16="http://schemas.microsoft.com/office/drawing/2014/main" id="{183FC217-0345-AC59-C677-4E28136F6B0E}"/>
              </a:ext>
            </a:extLst>
          </p:cNvPr>
          <p:cNvSpPr/>
          <p:nvPr/>
        </p:nvSpPr>
        <p:spPr>
          <a:xfrm>
            <a:off x="304800" y="1732594"/>
            <a:ext cx="8577158" cy="1239206"/>
          </a:xfrm>
          <a:prstGeom prst="rect">
            <a:avLst/>
          </a:prstGeom>
          <a:solidFill>
            <a:srgbClr val="DEEBF7">
              <a:alpha val="6941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FFCB23FB-3F07-5D78-87BF-B70D811C3E8A}"/>
              </a:ext>
            </a:extLst>
          </p:cNvPr>
          <p:cNvSpPr txBox="1"/>
          <p:nvPr/>
        </p:nvSpPr>
        <p:spPr>
          <a:xfrm>
            <a:off x="762000" y="1919187"/>
            <a:ext cx="7543800" cy="830997"/>
          </a:xfrm>
          <a:prstGeom prst="rect">
            <a:avLst/>
          </a:prstGeom>
          <a:noFill/>
        </p:spPr>
        <p:txBody>
          <a:bodyPr wrap="square">
            <a:spAutoFit/>
          </a:bodyPr>
          <a:lstStyle/>
          <a:p>
            <a:pPr marL="57150" indent="0" algn="ctr">
              <a:buNone/>
            </a:pPr>
            <a:r>
              <a:rPr lang="en-US" sz="2400" dirty="0">
                <a:solidFill>
                  <a:schemeClr val="tx2"/>
                </a:solidFill>
              </a:rPr>
              <a:t>Better data for fuel adequacy.</a:t>
            </a:r>
            <a:br>
              <a:rPr lang="en-US" sz="2400" dirty="0">
                <a:solidFill>
                  <a:schemeClr val="tx2"/>
                </a:solidFill>
              </a:rPr>
            </a:br>
            <a:r>
              <a:rPr lang="en-US" sz="2400" dirty="0">
                <a:solidFill>
                  <a:schemeClr val="tx2"/>
                </a:solidFill>
              </a:rPr>
              <a:t> Better planning. Better reliability.</a:t>
            </a:r>
          </a:p>
        </p:txBody>
      </p:sp>
      <p:sp>
        <p:nvSpPr>
          <p:cNvPr id="18" name="TextBox 17">
            <a:extLst>
              <a:ext uri="{FF2B5EF4-FFF2-40B4-BE49-F238E27FC236}">
                <a16:creationId xmlns:a16="http://schemas.microsoft.com/office/drawing/2014/main" id="{B563F6B4-D0AC-4F4A-BE04-52FA3CD9AE79}"/>
              </a:ext>
            </a:extLst>
          </p:cNvPr>
          <p:cNvSpPr txBox="1"/>
          <p:nvPr/>
        </p:nvSpPr>
        <p:spPr>
          <a:xfrm>
            <a:off x="5282229" y="3348326"/>
            <a:ext cx="1762539" cy="523220"/>
          </a:xfrm>
          <a:prstGeom prst="rect">
            <a:avLst/>
          </a:prstGeom>
          <a:noFill/>
        </p:spPr>
        <p:txBody>
          <a:bodyPr wrap="square" rtlCol="0">
            <a:spAutoFit/>
          </a:bodyPr>
          <a:lstStyle/>
          <a:p>
            <a:r>
              <a:rPr lang="en-US" sz="1400" i="1" dirty="0">
                <a:solidFill>
                  <a:schemeClr val="accent6"/>
                </a:solidFill>
              </a:rPr>
              <a:t>Handled by current process</a:t>
            </a:r>
          </a:p>
        </p:txBody>
      </p:sp>
      <p:sp>
        <p:nvSpPr>
          <p:cNvPr id="19" name="Right Brace 18">
            <a:extLst>
              <a:ext uri="{FF2B5EF4-FFF2-40B4-BE49-F238E27FC236}">
                <a16:creationId xmlns:a16="http://schemas.microsoft.com/office/drawing/2014/main" id="{03ABA43C-0EE9-4DD1-BA55-20EA058E8935}"/>
              </a:ext>
            </a:extLst>
          </p:cNvPr>
          <p:cNvSpPr/>
          <p:nvPr/>
        </p:nvSpPr>
        <p:spPr>
          <a:xfrm>
            <a:off x="5046372" y="3429000"/>
            <a:ext cx="152400" cy="380999"/>
          </a:xfrm>
          <a:prstGeom prst="righ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13245297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93713-A3AE-4BF9-9643-4371726EA0F0}"/>
              </a:ext>
            </a:extLst>
          </p:cNvPr>
          <p:cNvSpPr>
            <a:spLocks noGrp="1"/>
          </p:cNvSpPr>
          <p:nvPr>
            <p:ph type="title"/>
          </p:nvPr>
        </p:nvSpPr>
        <p:spPr/>
        <p:txBody>
          <a:bodyPr/>
          <a:lstStyle/>
          <a:p>
            <a:r>
              <a:rPr lang="en-US" dirty="0"/>
              <a:t>Current-Day Planning vs. Desired Outcomes:</a:t>
            </a:r>
            <a:br>
              <a:rPr lang="en-US" sz="2200" dirty="0"/>
            </a:br>
            <a:r>
              <a:rPr lang="en-US" sz="2200" dirty="0"/>
              <a:t>Real-Time Monitoring and Analysis</a:t>
            </a:r>
          </a:p>
        </p:txBody>
      </p:sp>
      <p:sp>
        <p:nvSpPr>
          <p:cNvPr id="4" name="Slide Number Placeholder 3">
            <a:extLst>
              <a:ext uri="{FF2B5EF4-FFF2-40B4-BE49-F238E27FC236}">
                <a16:creationId xmlns:a16="http://schemas.microsoft.com/office/drawing/2014/main" id="{0652F30B-0A28-4E0A-A92A-8A910A0E4AA1}"/>
              </a:ext>
            </a:extLst>
          </p:cNvPr>
          <p:cNvSpPr>
            <a:spLocks noGrp="1"/>
          </p:cNvSpPr>
          <p:nvPr>
            <p:ph type="sldNum" sz="quarter" idx="4"/>
          </p:nvPr>
        </p:nvSpPr>
        <p:spPr/>
        <p:txBody>
          <a:bodyPr/>
          <a:lstStyle/>
          <a:p>
            <a:fld id="{1D93BD3E-1E9A-4970-A6F7-E7AC52762E0C}" type="slidenum">
              <a:rPr lang="en-US" smtClean="0"/>
              <a:pPr/>
              <a:t>18</a:t>
            </a:fld>
            <a:endParaRPr lang="en-US" dirty="0"/>
          </a:p>
        </p:txBody>
      </p:sp>
      <p:sp>
        <p:nvSpPr>
          <p:cNvPr id="7" name="Content Placeholder 39">
            <a:extLst>
              <a:ext uri="{FF2B5EF4-FFF2-40B4-BE49-F238E27FC236}">
                <a16:creationId xmlns:a16="http://schemas.microsoft.com/office/drawing/2014/main" id="{8B6FD794-8E1D-2E67-B1B5-B3C05331A5A0}"/>
              </a:ext>
            </a:extLst>
          </p:cNvPr>
          <p:cNvSpPr>
            <a:spLocks noGrp="1"/>
          </p:cNvSpPr>
          <p:nvPr>
            <p:ph idx="1"/>
          </p:nvPr>
        </p:nvSpPr>
        <p:spPr>
          <a:xfrm>
            <a:off x="838200" y="5168041"/>
            <a:ext cx="5707743" cy="1008921"/>
          </a:xfrm>
        </p:spPr>
        <p:txBody>
          <a:bodyPr/>
          <a:lstStyle/>
          <a:p>
            <a:pPr marL="0" indent="0">
              <a:buNone/>
            </a:pPr>
            <a:r>
              <a:rPr lang="en-US" dirty="0"/>
              <a:t> </a:t>
            </a:r>
          </a:p>
        </p:txBody>
      </p:sp>
      <p:sp>
        <p:nvSpPr>
          <p:cNvPr id="8" name="TextBox 7">
            <a:extLst>
              <a:ext uri="{FF2B5EF4-FFF2-40B4-BE49-F238E27FC236}">
                <a16:creationId xmlns:a16="http://schemas.microsoft.com/office/drawing/2014/main" id="{7C2FEC0F-D930-480A-3CFA-A565F96EE924}"/>
              </a:ext>
            </a:extLst>
          </p:cNvPr>
          <p:cNvSpPr txBox="1"/>
          <p:nvPr/>
        </p:nvSpPr>
        <p:spPr>
          <a:xfrm>
            <a:off x="298049" y="990600"/>
            <a:ext cx="2305451" cy="954107"/>
          </a:xfrm>
          <a:prstGeom prst="rect">
            <a:avLst/>
          </a:prstGeom>
          <a:noFill/>
        </p:spPr>
        <p:txBody>
          <a:bodyPr wrap="square" lIns="91440" tIns="45720" rIns="91440" bIns="45720" rtlCol="0" anchor="t">
            <a:spAutoFit/>
          </a:bodyPr>
          <a:lstStyle/>
          <a:p>
            <a:endParaRPr lang="en-US"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r>
              <a:rPr lang="en-US" sz="20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Current Day</a:t>
            </a:r>
          </a:p>
          <a:p>
            <a:endParaRPr lang="en-US" dirty="0">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12" name="Chevron 11">
            <a:extLst>
              <a:ext uri="{FF2B5EF4-FFF2-40B4-BE49-F238E27FC236}">
                <a16:creationId xmlns:a16="http://schemas.microsoft.com/office/drawing/2014/main" id="{4DD20580-962F-CE68-2AEF-79FD640B733D}"/>
              </a:ext>
            </a:extLst>
          </p:cNvPr>
          <p:cNvSpPr/>
          <p:nvPr/>
        </p:nvSpPr>
        <p:spPr>
          <a:xfrm>
            <a:off x="2521869" y="1870506"/>
            <a:ext cx="333758" cy="948894"/>
          </a:xfrm>
          <a:prstGeom prst="chevron">
            <a:avLst>
              <a:gd name="adj" fmla="val 5125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TextBox 12">
            <a:extLst>
              <a:ext uri="{FF2B5EF4-FFF2-40B4-BE49-F238E27FC236}">
                <a16:creationId xmlns:a16="http://schemas.microsoft.com/office/drawing/2014/main" id="{A603DDE3-F2F1-3945-40F3-2EF12AE90AB2}"/>
              </a:ext>
            </a:extLst>
          </p:cNvPr>
          <p:cNvSpPr txBox="1"/>
          <p:nvPr/>
        </p:nvSpPr>
        <p:spPr>
          <a:xfrm>
            <a:off x="298048" y="2137161"/>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Process</a:t>
            </a:r>
          </a:p>
        </p:txBody>
      </p:sp>
      <p:sp>
        <p:nvSpPr>
          <p:cNvPr id="14" name="TextBox 13">
            <a:extLst>
              <a:ext uri="{FF2B5EF4-FFF2-40B4-BE49-F238E27FC236}">
                <a16:creationId xmlns:a16="http://schemas.microsoft.com/office/drawing/2014/main" id="{F36F63D2-3149-8047-6793-DE0753B4B196}"/>
              </a:ext>
            </a:extLst>
          </p:cNvPr>
          <p:cNvSpPr txBox="1"/>
          <p:nvPr/>
        </p:nvSpPr>
        <p:spPr>
          <a:xfrm>
            <a:off x="3109736" y="2099220"/>
            <a:ext cx="5673142" cy="307777"/>
          </a:xfrm>
          <a:prstGeom prst="rect">
            <a:avLst/>
          </a:prstGeom>
          <a:noFill/>
        </p:spPr>
        <p:txBody>
          <a:bodyPr wrap="square" lIns="91440" tIns="45720" rIns="91440" bIns="45720" rtlCol="0" anchor="t">
            <a:spAutoFit/>
          </a:bodyPr>
          <a:lstStyle/>
          <a:p>
            <a:pPr marL="0" indent="0">
              <a:buNone/>
            </a:pPr>
            <a:r>
              <a:rPr lang="en-US" sz="1400" dirty="0">
                <a:solidFill>
                  <a:schemeClr val="tx2"/>
                </a:solidFill>
              </a:rPr>
              <a:t>Various situational awareness and system study processes </a:t>
            </a:r>
          </a:p>
        </p:txBody>
      </p:sp>
      <p:cxnSp>
        <p:nvCxnSpPr>
          <p:cNvPr id="15" name="Straight Connector 14">
            <a:extLst>
              <a:ext uri="{FF2B5EF4-FFF2-40B4-BE49-F238E27FC236}">
                <a16:creationId xmlns:a16="http://schemas.microsoft.com/office/drawing/2014/main" id="{D3F79887-411E-E637-4E1B-D1F1EA074DE4}"/>
              </a:ext>
            </a:extLst>
          </p:cNvPr>
          <p:cNvCxnSpPr>
            <a:cxnSpLocks/>
          </p:cNvCxnSpPr>
          <p:nvPr/>
        </p:nvCxnSpPr>
        <p:spPr>
          <a:xfrm>
            <a:off x="298049" y="2971800"/>
            <a:ext cx="8577158"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6" name="Chevron 15">
            <a:extLst>
              <a:ext uri="{FF2B5EF4-FFF2-40B4-BE49-F238E27FC236}">
                <a16:creationId xmlns:a16="http://schemas.microsoft.com/office/drawing/2014/main" id="{CA20418B-1FD6-27C3-AD00-8D54441BA213}"/>
              </a:ext>
            </a:extLst>
          </p:cNvPr>
          <p:cNvSpPr/>
          <p:nvPr/>
        </p:nvSpPr>
        <p:spPr>
          <a:xfrm>
            <a:off x="2521869" y="3311157"/>
            <a:ext cx="333758" cy="948894"/>
          </a:xfrm>
          <a:prstGeom prst="chevron">
            <a:avLst>
              <a:gd name="adj" fmla="val 5125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32" name="Straight Connector 31">
            <a:extLst>
              <a:ext uri="{FF2B5EF4-FFF2-40B4-BE49-F238E27FC236}">
                <a16:creationId xmlns:a16="http://schemas.microsoft.com/office/drawing/2014/main" id="{FB486A3E-6D17-36F7-A61C-E3BEAEC11EEE}"/>
              </a:ext>
            </a:extLst>
          </p:cNvPr>
          <p:cNvCxnSpPr>
            <a:cxnSpLocks/>
          </p:cNvCxnSpPr>
          <p:nvPr/>
        </p:nvCxnSpPr>
        <p:spPr>
          <a:xfrm>
            <a:off x="304800" y="4648200"/>
            <a:ext cx="8577158"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3" name="Chevron 32">
            <a:extLst>
              <a:ext uri="{FF2B5EF4-FFF2-40B4-BE49-F238E27FC236}">
                <a16:creationId xmlns:a16="http://schemas.microsoft.com/office/drawing/2014/main" id="{C4827E67-038B-80BA-BD0E-EBF17DFF3856}"/>
              </a:ext>
            </a:extLst>
          </p:cNvPr>
          <p:cNvSpPr/>
          <p:nvPr/>
        </p:nvSpPr>
        <p:spPr>
          <a:xfrm>
            <a:off x="2528620" y="4809082"/>
            <a:ext cx="333758" cy="948894"/>
          </a:xfrm>
          <a:prstGeom prst="chevron">
            <a:avLst>
              <a:gd name="adj" fmla="val 5125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4" name="TextBox 33">
            <a:extLst>
              <a:ext uri="{FF2B5EF4-FFF2-40B4-BE49-F238E27FC236}">
                <a16:creationId xmlns:a16="http://schemas.microsoft.com/office/drawing/2014/main" id="{F1871045-11AD-16B5-8A8A-C3EED9A9ED3C}"/>
              </a:ext>
            </a:extLst>
          </p:cNvPr>
          <p:cNvSpPr txBox="1"/>
          <p:nvPr/>
        </p:nvSpPr>
        <p:spPr>
          <a:xfrm>
            <a:off x="304800" y="3643968"/>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Deficiency</a:t>
            </a:r>
          </a:p>
        </p:txBody>
      </p:sp>
      <p:sp>
        <p:nvSpPr>
          <p:cNvPr id="35" name="TextBox 34">
            <a:extLst>
              <a:ext uri="{FF2B5EF4-FFF2-40B4-BE49-F238E27FC236}">
                <a16:creationId xmlns:a16="http://schemas.microsoft.com/office/drawing/2014/main" id="{449BCA1C-0C81-B7DC-FAE6-2E1AD0486654}"/>
              </a:ext>
            </a:extLst>
          </p:cNvPr>
          <p:cNvSpPr txBox="1"/>
          <p:nvPr/>
        </p:nvSpPr>
        <p:spPr>
          <a:xfrm>
            <a:off x="3172810" y="3200400"/>
            <a:ext cx="5894990" cy="1384995"/>
          </a:xfrm>
          <a:prstGeom prst="rect">
            <a:avLst/>
          </a:prstGeom>
          <a:noFill/>
        </p:spPr>
        <p:txBody>
          <a:bodyPr wrap="square" lIns="91440" tIns="45720" rIns="91440" bIns="45720" rtlCol="0" anchor="t">
            <a:spAutoFit/>
          </a:bodyPr>
          <a:lstStyle/>
          <a:p>
            <a:pPr marL="0" indent="0">
              <a:buNone/>
            </a:pPr>
            <a:r>
              <a:rPr lang="en-US" sz="1400" dirty="0">
                <a:solidFill>
                  <a:schemeClr val="tx2"/>
                </a:solidFill>
              </a:rPr>
              <a:t>Currently, ERCOT operators are unaware of real-time pipeline issues that may prevent generators from being able to produce power until they become acute and result in generator outages. The lack of situational awareness means that critical decisions that could avoid electric system reliability problems may be delayed</a:t>
            </a:r>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36" name="TextBox 35">
            <a:extLst>
              <a:ext uri="{FF2B5EF4-FFF2-40B4-BE49-F238E27FC236}">
                <a16:creationId xmlns:a16="http://schemas.microsoft.com/office/drawing/2014/main" id="{D562DA4C-41CE-BEDD-C84C-24C3356C2CBD}"/>
              </a:ext>
            </a:extLst>
          </p:cNvPr>
          <p:cNvSpPr txBox="1"/>
          <p:nvPr/>
        </p:nvSpPr>
        <p:spPr>
          <a:xfrm>
            <a:off x="304800" y="5065693"/>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Current Outcome</a:t>
            </a:r>
          </a:p>
        </p:txBody>
      </p:sp>
      <p:sp>
        <p:nvSpPr>
          <p:cNvPr id="37" name="TextBox 36">
            <a:extLst>
              <a:ext uri="{FF2B5EF4-FFF2-40B4-BE49-F238E27FC236}">
                <a16:creationId xmlns:a16="http://schemas.microsoft.com/office/drawing/2014/main" id="{4847A596-55D6-F130-AA61-2C3E68922C5C}"/>
              </a:ext>
            </a:extLst>
          </p:cNvPr>
          <p:cNvSpPr txBox="1"/>
          <p:nvPr/>
        </p:nvSpPr>
        <p:spPr>
          <a:xfrm>
            <a:off x="3172810" y="5065693"/>
            <a:ext cx="5673142" cy="738664"/>
          </a:xfrm>
          <a:prstGeom prst="rect">
            <a:avLst/>
          </a:prstGeom>
          <a:noFill/>
        </p:spPr>
        <p:txBody>
          <a:bodyPr wrap="square" lIns="91440" tIns="45720" rIns="91440" bIns="45720" rtlCol="0" anchor="t">
            <a:spAutoFit/>
          </a:bodyPr>
          <a:lstStyle/>
          <a:p>
            <a:pPr marL="0" indent="0">
              <a:buNone/>
            </a:pPr>
            <a:r>
              <a:rPr lang="en-US" sz="1400" dirty="0">
                <a:solidFill>
                  <a:schemeClr val="tx2"/>
                </a:solidFill>
              </a:rPr>
              <a:t>Incomplete data means inaccurate real-time monitoring and delayed implementation of solutions to reliability problems that could be avoided with more complete and timely information on fuel availability</a:t>
            </a:r>
          </a:p>
        </p:txBody>
      </p:sp>
      <p:cxnSp>
        <p:nvCxnSpPr>
          <p:cNvPr id="3" name="Straight Connector 2">
            <a:extLst>
              <a:ext uri="{FF2B5EF4-FFF2-40B4-BE49-F238E27FC236}">
                <a16:creationId xmlns:a16="http://schemas.microsoft.com/office/drawing/2014/main" id="{F82F784B-686C-5D06-93B0-97DE34F520DF}"/>
              </a:ext>
            </a:extLst>
          </p:cNvPr>
          <p:cNvCxnSpPr>
            <a:cxnSpLocks/>
          </p:cNvCxnSpPr>
          <p:nvPr/>
        </p:nvCxnSpPr>
        <p:spPr>
          <a:xfrm>
            <a:off x="304800" y="1726632"/>
            <a:ext cx="8570407"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 name="Straight Connector 4">
            <a:extLst>
              <a:ext uri="{FF2B5EF4-FFF2-40B4-BE49-F238E27FC236}">
                <a16:creationId xmlns:a16="http://schemas.microsoft.com/office/drawing/2014/main" id="{38C35BA0-5065-881D-C8E0-7A7E7B4A2090}"/>
              </a:ext>
            </a:extLst>
          </p:cNvPr>
          <p:cNvCxnSpPr>
            <a:cxnSpLocks/>
          </p:cNvCxnSpPr>
          <p:nvPr/>
        </p:nvCxnSpPr>
        <p:spPr>
          <a:xfrm>
            <a:off x="304800" y="1295400"/>
            <a:ext cx="8541151"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01859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93713-A3AE-4BF9-9643-4371726EA0F0}"/>
              </a:ext>
            </a:extLst>
          </p:cNvPr>
          <p:cNvSpPr>
            <a:spLocks noGrp="1"/>
          </p:cNvSpPr>
          <p:nvPr>
            <p:ph type="title"/>
          </p:nvPr>
        </p:nvSpPr>
        <p:spPr/>
        <p:txBody>
          <a:bodyPr/>
          <a:lstStyle/>
          <a:p>
            <a:r>
              <a:rPr lang="en-US" dirty="0"/>
              <a:t>Current-Day Planning vs. Desired Outcomes:</a:t>
            </a:r>
            <a:br>
              <a:rPr lang="en-US" sz="2200" dirty="0"/>
            </a:br>
            <a:r>
              <a:rPr lang="en-US" sz="2200" dirty="0"/>
              <a:t>Real-Time Monitoring and Analysis</a:t>
            </a:r>
          </a:p>
        </p:txBody>
      </p:sp>
      <p:sp>
        <p:nvSpPr>
          <p:cNvPr id="4" name="Slide Number Placeholder 3">
            <a:extLst>
              <a:ext uri="{FF2B5EF4-FFF2-40B4-BE49-F238E27FC236}">
                <a16:creationId xmlns:a16="http://schemas.microsoft.com/office/drawing/2014/main" id="{0652F30B-0A28-4E0A-A92A-8A910A0E4AA1}"/>
              </a:ext>
            </a:extLst>
          </p:cNvPr>
          <p:cNvSpPr>
            <a:spLocks noGrp="1"/>
          </p:cNvSpPr>
          <p:nvPr>
            <p:ph type="sldNum" sz="quarter" idx="4"/>
          </p:nvPr>
        </p:nvSpPr>
        <p:spPr/>
        <p:txBody>
          <a:bodyPr/>
          <a:lstStyle/>
          <a:p>
            <a:fld id="{1D93BD3E-1E9A-4970-A6F7-E7AC52762E0C}" type="slidenum">
              <a:rPr lang="en-US" smtClean="0"/>
              <a:pPr/>
              <a:t>19</a:t>
            </a:fld>
            <a:endParaRPr lang="en-US" dirty="0"/>
          </a:p>
        </p:txBody>
      </p:sp>
      <p:sp>
        <p:nvSpPr>
          <p:cNvPr id="7" name="Content Placeholder 39">
            <a:extLst>
              <a:ext uri="{FF2B5EF4-FFF2-40B4-BE49-F238E27FC236}">
                <a16:creationId xmlns:a16="http://schemas.microsoft.com/office/drawing/2014/main" id="{8B6FD794-8E1D-2E67-B1B5-B3C05331A5A0}"/>
              </a:ext>
            </a:extLst>
          </p:cNvPr>
          <p:cNvSpPr>
            <a:spLocks noGrp="1"/>
          </p:cNvSpPr>
          <p:nvPr>
            <p:ph idx="1"/>
          </p:nvPr>
        </p:nvSpPr>
        <p:spPr>
          <a:xfrm>
            <a:off x="838200" y="5168041"/>
            <a:ext cx="5707743" cy="1008921"/>
          </a:xfrm>
        </p:spPr>
        <p:txBody>
          <a:bodyPr/>
          <a:lstStyle/>
          <a:p>
            <a:pPr marL="0" indent="0">
              <a:buNone/>
            </a:pPr>
            <a:r>
              <a:rPr lang="en-US" dirty="0"/>
              <a:t> </a:t>
            </a:r>
          </a:p>
        </p:txBody>
      </p:sp>
      <p:sp>
        <p:nvSpPr>
          <p:cNvPr id="8" name="TextBox 7">
            <a:extLst>
              <a:ext uri="{FF2B5EF4-FFF2-40B4-BE49-F238E27FC236}">
                <a16:creationId xmlns:a16="http://schemas.microsoft.com/office/drawing/2014/main" id="{7C2FEC0F-D930-480A-3CFA-A565F96EE924}"/>
              </a:ext>
            </a:extLst>
          </p:cNvPr>
          <p:cNvSpPr txBox="1"/>
          <p:nvPr/>
        </p:nvSpPr>
        <p:spPr>
          <a:xfrm>
            <a:off x="298049" y="990600"/>
            <a:ext cx="2305451" cy="677108"/>
          </a:xfrm>
          <a:prstGeom prst="rect">
            <a:avLst/>
          </a:prstGeom>
          <a:noFill/>
        </p:spPr>
        <p:txBody>
          <a:bodyPr wrap="square" lIns="91440" tIns="45720" rIns="91440" bIns="45720" rtlCol="0" anchor="t">
            <a:spAutoFit/>
          </a:bodyPr>
          <a:lstStyle/>
          <a:p>
            <a:endParaRPr lang="en-US"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a:p>
            <a:r>
              <a:rPr lang="en-US" sz="20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Desired Outcome</a:t>
            </a:r>
          </a:p>
        </p:txBody>
      </p:sp>
      <p:cxnSp>
        <p:nvCxnSpPr>
          <p:cNvPr id="10" name="Straight Connector 9">
            <a:extLst>
              <a:ext uri="{FF2B5EF4-FFF2-40B4-BE49-F238E27FC236}">
                <a16:creationId xmlns:a16="http://schemas.microsoft.com/office/drawing/2014/main" id="{16D71832-08DB-F76F-5F45-00859D45D064}"/>
              </a:ext>
            </a:extLst>
          </p:cNvPr>
          <p:cNvCxnSpPr>
            <a:cxnSpLocks/>
          </p:cNvCxnSpPr>
          <p:nvPr/>
        </p:nvCxnSpPr>
        <p:spPr>
          <a:xfrm>
            <a:off x="304800" y="1269339"/>
            <a:ext cx="8541151"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1" name="Straight Connector 10">
            <a:extLst>
              <a:ext uri="{FF2B5EF4-FFF2-40B4-BE49-F238E27FC236}">
                <a16:creationId xmlns:a16="http://schemas.microsoft.com/office/drawing/2014/main" id="{ADBA468F-2AD0-EFA1-E960-BB4E1820C69C}"/>
              </a:ext>
            </a:extLst>
          </p:cNvPr>
          <p:cNvCxnSpPr>
            <a:cxnSpLocks/>
          </p:cNvCxnSpPr>
          <p:nvPr/>
        </p:nvCxnSpPr>
        <p:spPr>
          <a:xfrm>
            <a:off x="304800" y="1726632"/>
            <a:ext cx="8570407"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5" name="Straight Connector 14">
            <a:extLst>
              <a:ext uri="{FF2B5EF4-FFF2-40B4-BE49-F238E27FC236}">
                <a16:creationId xmlns:a16="http://schemas.microsoft.com/office/drawing/2014/main" id="{D3F79887-411E-E637-4E1B-D1F1EA074DE4}"/>
              </a:ext>
            </a:extLst>
          </p:cNvPr>
          <p:cNvCxnSpPr>
            <a:cxnSpLocks/>
          </p:cNvCxnSpPr>
          <p:nvPr/>
        </p:nvCxnSpPr>
        <p:spPr>
          <a:xfrm>
            <a:off x="298049" y="2641034"/>
            <a:ext cx="8577158"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6" name="Chevron 15">
            <a:extLst>
              <a:ext uri="{FF2B5EF4-FFF2-40B4-BE49-F238E27FC236}">
                <a16:creationId xmlns:a16="http://schemas.microsoft.com/office/drawing/2014/main" id="{CA20418B-1FD6-27C3-AD00-8D54441BA213}"/>
              </a:ext>
            </a:extLst>
          </p:cNvPr>
          <p:cNvSpPr/>
          <p:nvPr/>
        </p:nvSpPr>
        <p:spPr>
          <a:xfrm>
            <a:off x="2521869" y="3914988"/>
            <a:ext cx="333758" cy="948894"/>
          </a:xfrm>
          <a:prstGeom prst="chevron">
            <a:avLst>
              <a:gd name="adj" fmla="val 5125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3" name="Chevron 32">
            <a:extLst>
              <a:ext uri="{FF2B5EF4-FFF2-40B4-BE49-F238E27FC236}">
                <a16:creationId xmlns:a16="http://schemas.microsoft.com/office/drawing/2014/main" id="{C4827E67-038B-80BA-BD0E-EBF17DFF3856}"/>
              </a:ext>
            </a:extLst>
          </p:cNvPr>
          <p:cNvSpPr/>
          <p:nvPr/>
        </p:nvSpPr>
        <p:spPr>
          <a:xfrm>
            <a:off x="2528620" y="5223306"/>
            <a:ext cx="333758" cy="948894"/>
          </a:xfrm>
          <a:prstGeom prst="chevron">
            <a:avLst>
              <a:gd name="adj" fmla="val 5125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4" name="TextBox 33">
            <a:extLst>
              <a:ext uri="{FF2B5EF4-FFF2-40B4-BE49-F238E27FC236}">
                <a16:creationId xmlns:a16="http://schemas.microsoft.com/office/drawing/2014/main" id="{F1871045-11AD-16B5-8A8A-C3EED9A9ED3C}"/>
              </a:ext>
            </a:extLst>
          </p:cNvPr>
          <p:cNvSpPr txBox="1"/>
          <p:nvPr/>
        </p:nvSpPr>
        <p:spPr>
          <a:xfrm>
            <a:off x="304800" y="4247799"/>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New Data Needed</a:t>
            </a:r>
          </a:p>
        </p:txBody>
      </p:sp>
      <p:sp>
        <p:nvSpPr>
          <p:cNvPr id="35" name="TextBox 34">
            <a:extLst>
              <a:ext uri="{FF2B5EF4-FFF2-40B4-BE49-F238E27FC236}">
                <a16:creationId xmlns:a16="http://schemas.microsoft.com/office/drawing/2014/main" id="{449BCA1C-0C81-B7DC-FAE6-2E1AD0486654}"/>
              </a:ext>
            </a:extLst>
          </p:cNvPr>
          <p:cNvSpPr txBox="1"/>
          <p:nvPr/>
        </p:nvSpPr>
        <p:spPr>
          <a:xfrm>
            <a:off x="3089858" y="3735183"/>
            <a:ext cx="5792100" cy="1600438"/>
          </a:xfrm>
          <a:prstGeom prst="rect">
            <a:avLst/>
          </a:prstGeom>
          <a:noFill/>
        </p:spPr>
        <p:txBody>
          <a:bodyPr wrap="square" lIns="91440" tIns="45720" rIns="91440" bIns="45720" rtlCol="0" anchor="t">
            <a:spAutoFit/>
          </a:bodyPr>
          <a:lstStyle/>
          <a:p>
            <a:r>
              <a:rPr lang="en-US" sz="1400" b="1" dirty="0">
                <a:solidFill>
                  <a:schemeClr val="tx2"/>
                </a:solidFill>
              </a:rPr>
              <a:t>From Generators</a:t>
            </a:r>
            <a:r>
              <a:rPr lang="en-US" sz="1400" dirty="0">
                <a:solidFill>
                  <a:schemeClr val="tx2"/>
                </a:solidFill>
              </a:rPr>
              <a:t>: Real-time gas pipeline pressure telemetry and minimum pressure requirements for units</a:t>
            </a:r>
          </a:p>
          <a:p>
            <a:r>
              <a:rPr lang="en-US" sz="1400" b="1" dirty="0">
                <a:solidFill>
                  <a:schemeClr val="tx2"/>
                </a:solidFill>
              </a:rPr>
              <a:t>From Gas Pipelines</a:t>
            </a:r>
            <a:r>
              <a:rPr lang="en-US" sz="1400" dirty="0">
                <a:solidFill>
                  <a:schemeClr val="tx2"/>
                </a:solidFill>
              </a:rPr>
              <a:t>: Pipeline “health” information and control room contact information for ERCOT operators. Establish collaborative relationship between ERCOT and pipelines.  Advance notice of curtailments and other potential issues affecting fuel availability.</a:t>
            </a:r>
            <a:endParaRPr lang="en-US" sz="1400" dirty="0">
              <a:solidFill>
                <a:schemeClr val="tx2"/>
              </a:solidFill>
              <a:latin typeface="Helvetica Neue" panose="02000503000000020004" pitchFamily="2" charset="0"/>
              <a:ea typeface="Helvetica Neue" panose="02000503000000020004" pitchFamily="2" charset="0"/>
              <a:cs typeface="Helvetica Neue" panose="02000503000000020004" pitchFamily="2" charset="0"/>
            </a:endParaRPr>
          </a:p>
          <a:p>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36" name="TextBox 35">
            <a:extLst>
              <a:ext uri="{FF2B5EF4-FFF2-40B4-BE49-F238E27FC236}">
                <a16:creationId xmlns:a16="http://schemas.microsoft.com/office/drawing/2014/main" id="{D562DA4C-41CE-BEDD-C84C-24C3356C2CBD}"/>
              </a:ext>
            </a:extLst>
          </p:cNvPr>
          <p:cNvSpPr txBox="1"/>
          <p:nvPr/>
        </p:nvSpPr>
        <p:spPr>
          <a:xfrm>
            <a:off x="304800" y="5479917"/>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New Process</a:t>
            </a:r>
          </a:p>
        </p:txBody>
      </p:sp>
      <p:sp>
        <p:nvSpPr>
          <p:cNvPr id="37" name="TextBox 36">
            <a:extLst>
              <a:ext uri="{FF2B5EF4-FFF2-40B4-BE49-F238E27FC236}">
                <a16:creationId xmlns:a16="http://schemas.microsoft.com/office/drawing/2014/main" id="{4847A596-55D6-F130-AA61-2C3E68922C5C}"/>
              </a:ext>
            </a:extLst>
          </p:cNvPr>
          <p:cNvSpPr txBox="1"/>
          <p:nvPr/>
        </p:nvSpPr>
        <p:spPr>
          <a:xfrm>
            <a:off x="3172810" y="5291024"/>
            <a:ext cx="5673142" cy="738664"/>
          </a:xfrm>
          <a:prstGeom prst="rect">
            <a:avLst/>
          </a:prstGeom>
          <a:noFill/>
        </p:spPr>
        <p:txBody>
          <a:bodyPr wrap="square" lIns="91440" tIns="45720" rIns="91440" bIns="45720" rtlCol="0" anchor="t">
            <a:spAutoFit/>
          </a:bodyPr>
          <a:lstStyle/>
          <a:p>
            <a:pPr marL="0" indent="0">
              <a:buNone/>
            </a:pPr>
            <a:r>
              <a:rPr lang="en-US" sz="1400" dirty="0">
                <a:solidFill>
                  <a:schemeClr val="tx2"/>
                </a:solidFill>
              </a:rPr>
              <a:t>Similar new process for outage coordination and a process to identify and mitigate risk due to insufficient gas nominations and/or pipeline available capacity</a:t>
            </a:r>
            <a:endParaRPr lang="en-US" sz="1400"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3" name="Rectangle 2">
            <a:extLst>
              <a:ext uri="{FF2B5EF4-FFF2-40B4-BE49-F238E27FC236}">
                <a16:creationId xmlns:a16="http://schemas.microsoft.com/office/drawing/2014/main" id="{183FC217-0345-AC59-C677-4E28136F6B0E}"/>
              </a:ext>
            </a:extLst>
          </p:cNvPr>
          <p:cNvSpPr/>
          <p:nvPr/>
        </p:nvSpPr>
        <p:spPr>
          <a:xfrm>
            <a:off x="304800" y="1732594"/>
            <a:ext cx="8577158" cy="908440"/>
          </a:xfrm>
          <a:prstGeom prst="rect">
            <a:avLst/>
          </a:prstGeom>
          <a:solidFill>
            <a:srgbClr val="DEEBF7">
              <a:alpha val="6941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FFCB23FB-3F07-5D78-87BF-B70D811C3E8A}"/>
              </a:ext>
            </a:extLst>
          </p:cNvPr>
          <p:cNvSpPr txBox="1"/>
          <p:nvPr/>
        </p:nvSpPr>
        <p:spPr>
          <a:xfrm>
            <a:off x="762000" y="1752600"/>
            <a:ext cx="7543800" cy="830997"/>
          </a:xfrm>
          <a:prstGeom prst="rect">
            <a:avLst/>
          </a:prstGeom>
          <a:noFill/>
        </p:spPr>
        <p:txBody>
          <a:bodyPr wrap="square">
            <a:spAutoFit/>
          </a:bodyPr>
          <a:lstStyle/>
          <a:p>
            <a:pPr marL="0" indent="0" algn="ctr">
              <a:buNone/>
            </a:pPr>
            <a:r>
              <a:rPr lang="en-US" sz="2400" dirty="0">
                <a:solidFill>
                  <a:schemeClr val="tx2"/>
                </a:solidFill>
              </a:rPr>
              <a:t>Better data for real-time monitoring and analysis.  Better real-time. Better reliability.</a:t>
            </a:r>
          </a:p>
        </p:txBody>
      </p:sp>
      <p:cxnSp>
        <p:nvCxnSpPr>
          <p:cNvPr id="5" name="Straight Connector 4">
            <a:extLst>
              <a:ext uri="{FF2B5EF4-FFF2-40B4-BE49-F238E27FC236}">
                <a16:creationId xmlns:a16="http://schemas.microsoft.com/office/drawing/2014/main" id="{D011E42E-D190-3602-B9C0-A7CD12224C93}"/>
              </a:ext>
            </a:extLst>
          </p:cNvPr>
          <p:cNvCxnSpPr>
            <a:cxnSpLocks/>
          </p:cNvCxnSpPr>
          <p:nvPr/>
        </p:nvCxnSpPr>
        <p:spPr>
          <a:xfrm>
            <a:off x="304800" y="5105400"/>
            <a:ext cx="8577158"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3" name="Chevron 12">
            <a:extLst>
              <a:ext uri="{FF2B5EF4-FFF2-40B4-BE49-F238E27FC236}">
                <a16:creationId xmlns:a16="http://schemas.microsoft.com/office/drawing/2014/main" id="{C9BB06F0-CE2B-3902-EB6A-BCA824A36401}"/>
              </a:ext>
            </a:extLst>
          </p:cNvPr>
          <p:cNvSpPr/>
          <p:nvPr/>
        </p:nvSpPr>
        <p:spPr>
          <a:xfrm>
            <a:off x="2521869" y="2708706"/>
            <a:ext cx="333758" cy="948894"/>
          </a:xfrm>
          <a:prstGeom prst="chevron">
            <a:avLst>
              <a:gd name="adj" fmla="val 51255"/>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TextBox 13">
            <a:extLst>
              <a:ext uri="{FF2B5EF4-FFF2-40B4-BE49-F238E27FC236}">
                <a16:creationId xmlns:a16="http://schemas.microsoft.com/office/drawing/2014/main" id="{F98D5AC9-DD3D-82E5-ACE0-DCBFF613B0BE}"/>
              </a:ext>
            </a:extLst>
          </p:cNvPr>
          <p:cNvSpPr txBox="1"/>
          <p:nvPr/>
        </p:nvSpPr>
        <p:spPr>
          <a:xfrm>
            <a:off x="304800" y="3041517"/>
            <a:ext cx="2305451" cy="338554"/>
          </a:xfrm>
          <a:prstGeom prst="rect">
            <a:avLst/>
          </a:prstGeom>
          <a:noFill/>
        </p:spPr>
        <p:txBody>
          <a:bodyPr wrap="square" lIns="91440" tIns="45720" rIns="91440" bIns="45720" rtlCol="0" anchor="t">
            <a:spAutoFit/>
          </a:bodyPr>
          <a:lstStyle/>
          <a:p>
            <a:r>
              <a:rPr lang="en-US" sz="1600" b="1" dirty="0">
                <a:solidFill>
                  <a:srgbClr val="022E50"/>
                </a:solidFill>
                <a:latin typeface="Helvetica Neue" panose="02000503000000020004" pitchFamily="2" charset="0"/>
                <a:ea typeface="Helvetica Neue" panose="02000503000000020004" pitchFamily="2" charset="0"/>
                <a:cs typeface="Helvetica Neue" panose="02000503000000020004" pitchFamily="2" charset="0"/>
              </a:rPr>
              <a:t>New Tools Needed</a:t>
            </a:r>
          </a:p>
        </p:txBody>
      </p:sp>
      <p:sp>
        <p:nvSpPr>
          <p:cNvPr id="18" name="TextBox 17">
            <a:extLst>
              <a:ext uri="{FF2B5EF4-FFF2-40B4-BE49-F238E27FC236}">
                <a16:creationId xmlns:a16="http://schemas.microsoft.com/office/drawing/2014/main" id="{071100E7-6D56-2FF0-06E4-85007F22A220}"/>
              </a:ext>
            </a:extLst>
          </p:cNvPr>
          <p:cNvSpPr txBox="1"/>
          <p:nvPr/>
        </p:nvSpPr>
        <p:spPr>
          <a:xfrm>
            <a:off x="3166058" y="3041180"/>
            <a:ext cx="5977942" cy="307777"/>
          </a:xfrm>
          <a:prstGeom prst="rect">
            <a:avLst/>
          </a:prstGeom>
          <a:noFill/>
        </p:spPr>
        <p:txBody>
          <a:bodyPr wrap="square" lIns="91440" tIns="45720" rIns="91440" bIns="45720" rtlCol="0" anchor="t">
            <a:spAutoFit/>
          </a:bodyPr>
          <a:lstStyle/>
          <a:p>
            <a:pPr marL="0" indent="0">
              <a:buNone/>
            </a:pPr>
            <a:r>
              <a:rPr lang="en-US" sz="1400" dirty="0">
                <a:solidFill>
                  <a:schemeClr val="tx2"/>
                </a:solidFill>
              </a:rPr>
              <a:t>Gas monitoring visualization tool </a:t>
            </a:r>
          </a:p>
        </p:txBody>
      </p:sp>
      <p:cxnSp>
        <p:nvCxnSpPr>
          <p:cNvPr id="19" name="Straight Connector 18">
            <a:extLst>
              <a:ext uri="{FF2B5EF4-FFF2-40B4-BE49-F238E27FC236}">
                <a16:creationId xmlns:a16="http://schemas.microsoft.com/office/drawing/2014/main" id="{71F00E8C-2483-7B67-E63A-22A8E3D9B49E}"/>
              </a:ext>
            </a:extLst>
          </p:cNvPr>
          <p:cNvCxnSpPr>
            <a:cxnSpLocks/>
          </p:cNvCxnSpPr>
          <p:nvPr/>
        </p:nvCxnSpPr>
        <p:spPr>
          <a:xfrm>
            <a:off x="304800" y="3733800"/>
            <a:ext cx="8577158" cy="0"/>
          </a:xfrm>
          <a:prstGeom prst="line">
            <a:avLst/>
          </a:prstGeom>
          <a:ln w="9525"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491239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434B4D7-2BD6-C945-8DFD-A7BEB35CAA9B}"/>
              </a:ext>
            </a:extLst>
          </p:cNvPr>
          <p:cNvSpPr/>
          <p:nvPr/>
        </p:nvSpPr>
        <p:spPr>
          <a:xfrm>
            <a:off x="76200" y="990600"/>
            <a:ext cx="8991600" cy="50292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578E34A-646F-6E45-B1B9-A9C42EEA03B1}"/>
              </a:ext>
            </a:extLst>
          </p:cNvPr>
          <p:cNvSpPr>
            <a:spLocks noGrp="1"/>
          </p:cNvSpPr>
          <p:nvPr>
            <p:ph type="title"/>
          </p:nvPr>
        </p:nvSpPr>
        <p:spPr/>
        <p:txBody>
          <a:bodyPr/>
          <a:lstStyle/>
          <a:p>
            <a:r>
              <a:rPr lang="en-US" dirty="0"/>
              <a:t>Contents</a:t>
            </a:r>
          </a:p>
        </p:txBody>
      </p:sp>
      <p:sp>
        <p:nvSpPr>
          <p:cNvPr id="3" name="Content Placeholder 2">
            <a:extLst>
              <a:ext uri="{FF2B5EF4-FFF2-40B4-BE49-F238E27FC236}">
                <a16:creationId xmlns:a16="http://schemas.microsoft.com/office/drawing/2014/main" id="{A1E2E080-2D22-6F4E-A2C2-E333E2564125}"/>
              </a:ext>
            </a:extLst>
          </p:cNvPr>
          <p:cNvSpPr>
            <a:spLocks noGrp="1"/>
          </p:cNvSpPr>
          <p:nvPr>
            <p:ph idx="1"/>
          </p:nvPr>
        </p:nvSpPr>
        <p:spPr>
          <a:xfrm>
            <a:off x="347312" y="1181501"/>
            <a:ext cx="8458200" cy="4648200"/>
          </a:xfrm>
        </p:spPr>
        <p:txBody>
          <a:bodyPr/>
          <a:lstStyle/>
          <a:p>
            <a:pPr marL="0" indent="0">
              <a:buNone/>
            </a:pPr>
            <a:r>
              <a:rPr lang="en-US" sz="1800" b="1" dirty="0">
                <a:solidFill>
                  <a:srgbClr val="133964"/>
                </a:solidFill>
              </a:rPr>
              <a:t>ERCOT Overview – 3-4</a:t>
            </a:r>
          </a:p>
          <a:p>
            <a:pPr marL="0" indent="0">
              <a:buNone/>
            </a:pPr>
            <a:endParaRPr lang="en-US" sz="1800" b="1" dirty="0">
              <a:solidFill>
                <a:srgbClr val="133964"/>
              </a:solidFill>
            </a:endParaRPr>
          </a:p>
          <a:p>
            <a:pPr marL="0" indent="0">
              <a:buNone/>
            </a:pPr>
            <a:r>
              <a:rPr lang="en-US" sz="1800" b="1" dirty="0">
                <a:solidFill>
                  <a:srgbClr val="133964"/>
                </a:solidFill>
              </a:rPr>
              <a:t>ISOs with Fuel Supply Resource Desks – 5</a:t>
            </a:r>
          </a:p>
          <a:p>
            <a:pPr marL="0" indent="0">
              <a:buNone/>
            </a:pPr>
            <a:endParaRPr lang="en-US" sz="1800" b="1" dirty="0">
              <a:solidFill>
                <a:srgbClr val="133964"/>
              </a:solidFill>
            </a:endParaRPr>
          </a:p>
          <a:p>
            <a:pPr marL="0" indent="0">
              <a:buNone/>
            </a:pPr>
            <a:r>
              <a:rPr lang="en-US" sz="1800" b="1" dirty="0">
                <a:solidFill>
                  <a:srgbClr val="133964"/>
                </a:solidFill>
              </a:rPr>
              <a:t>How We Plan – 6</a:t>
            </a:r>
          </a:p>
          <a:p>
            <a:pPr marL="400050" lvl="1" indent="0">
              <a:buNone/>
            </a:pPr>
            <a:r>
              <a:rPr lang="en-US" sz="1800" b="1" dirty="0">
                <a:solidFill>
                  <a:srgbClr val="133964"/>
                </a:solidFill>
              </a:rPr>
              <a:t>What We Don’t Know – 7</a:t>
            </a:r>
          </a:p>
          <a:p>
            <a:pPr marL="400050" lvl="1" indent="0">
              <a:buNone/>
            </a:pPr>
            <a:r>
              <a:rPr lang="en-US" sz="1800" b="1" dirty="0">
                <a:solidFill>
                  <a:srgbClr val="133964"/>
                </a:solidFill>
              </a:rPr>
              <a:t>Requests for Additional Information – 8</a:t>
            </a:r>
          </a:p>
          <a:p>
            <a:pPr marL="0" indent="0">
              <a:buNone/>
            </a:pPr>
            <a:endParaRPr lang="en-US" sz="1800" b="1" dirty="0">
              <a:solidFill>
                <a:srgbClr val="133964"/>
              </a:solidFill>
            </a:endParaRPr>
          </a:p>
          <a:p>
            <a:pPr marL="0" indent="0">
              <a:buNone/>
            </a:pPr>
            <a:r>
              <a:rPr lang="en-US" sz="1800" b="1" dirty="0">
                <a:solidFill>
                  <a:srgbClr val="133964"/>
                </a:solidFill>
              </a:rPr>
              <a:t>Details: Current-Day Planning vs. Desired Outcomes – 9-18</a:t>
            </a:r>
          </a:p>
          <a:p>
            <a:pPr marL="0" indent="0">
              <a:buNone/>
            </a:pPr>
            <a:endParaRPr lang="en-US" sz="1800" b="1" dirty="0">
              <a:solidFill>
                <a:srgbClr val="133964"/>
              </a:solidFill>
            </a:endParaRPr>
          </a:p>
          <a:p>
            <a:pPr marL="0" indent="0">
              <a:buNone/>
            </a:pPr>
            <a:endParaRPr lang="en-US" sz="1800" b="1" dirty="0">
              <a:solidFill>
                <a:srgbClr val="133964"/>
              </a:solidFill>
            </a:endParaRPr>
          </a:p>
          <a:p>
            <a:pPr marL="0" indent="0">
              <a:buNone/>
            </a:pPr>
            <a:endParaRPr lang="en-US" sz="1800" b="1" dirty="0">
              <a:solidFill>
                <a:srgbClr val="133964"/>
              </a:solidFill>
            </a:endParaRPr>
          </a:p>
        </p:txBody>
      </p:sp>
      <p:sp>
        <p:nvSpPr>
          <p:cNvPr id="4" name="Slide Number Placeholder 3">
            <a:extLst>
              <a:ext uri="{FF2B5EF4-FFF2-40B4-BE49-F238E27FC236}">
                <a16:creationId xmlns:a16="http://schemas.microsoft.com/office/drawing/2014/main" id="{FBE09B16-A765-9D4C-8940-38AC5EB176D9}"/>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5766802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7E9DC-1C62-40BA-8C5A-310CA28872CE}"/>
              </a:ext>
            </a:extLst>
          </p:cNvPr>
          <p:cNvSpPr>
            <a:spLocks noGrp="1"/>
          </p:cNvSpPr>
          <p:nvPr>
            <p:ph type="title"/>
          </p:nvPr>
        </p:nvSpPr>
        <p:spPr/>
        <p:txBody>
          <a:bodyPr/>
          <a:lstStyle/>
          <a:p>
            <a:r>
              <a:rPr lang="en-US" dirty="0"/>
              <a:t>Questions?</a:t>
            </a:r>
          </a:p>
        </p:txBody>
      </p:sp>
      <p:sp>
        <p:nvSpPr>
          <p:cNvPr id="4" name="Slide Number Placeholder 3">
            <a:extLst>
              <a:ext uri="{FF2B5EF4-FFF2-40B4-BE49-F238E27FC236}">
                <a16:creationId xmlns:a16="http://schemas.microsoft.com/office/drawing/2014/main" id="{035458EE-C6C0-47F5-A0E6-417C10B5D494}"/>
              </a:ext>
            </a:extLst>
          </p:cNvPr>
          <p:cNvSpPr>
            <a:spLocks noGrp="1"/>
          </p:cNvSpPr>
          <p:nvPr>
            <p:ph type="sldNum" sz="quarter" idx="4"/>
          </p:nvPr>
        </p:nvSpPr>
        <p:spPr/>
        <p:txBody>
          <a:bodyPr/>
          <a:lstStyle/>
          <a:p>
            <a:fld id="{1D93BD3E-1E9A-4970-A6F7-E7AC52762E0C}" type="slidenum">
              <a:rPr lang="en-US" smtClean="0"/>
              <a:pPr/>
              <a:t>20</a:t>
            </a:fld>
            <a:endParaRPr lang="en-US" dirty="0"/>
          </a:p>
        </p:txBody>
      </p:sp>
    </p:spTree>
    <p:extLst>
      <p:ext uri="{BB962C8B-B14F-4D97-AF65-F5344CB8AC3E}">
        <p14:creationId xmlns:p14="http://schemas.microsoft.com/office/powerpoint/2010/main" val="959498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1CE2F-CB26-49B6-A044-7769B152073B}"/>
              </a:ext>
            </a:extLst>
          </p:cNvPr>
          <p:cNvSpPr>
            <a:spLocks noGrp="1"/>
          </p:cNvSpPr>
          <p:nvPr>
            <p:ph type="title"/>
          </p:nvPr>
        </p:nvSpPr>
        <p:spPr/>
        <p:txBody>
          <a:bodyPr/>
          <a:lstStyle/>
          <a:p>
            <a:r>
              <a:rPr lang="en-US" b="1" spc="-5" dirty="0">
                <a:latin typeface="Arial"/>
                <a:cs typeface="Arial"/>
              </a:rPr>
              <a:t>ERCOT Overview – We Keep the Lights On</a:t>
            </a:r>
            <a:br>
              <a:rPr lang="en-US" sz="2800" dirty="0">
                <a:latin typeface="Arial"/>
                <a:cs typeface="Arial"/>
              </a:rPr>
            </a:br>
            <a:endParaRPr lang="en-US" dirty="0"/>
          </a:p>
        </p:txBody>
      </p:sp>
      <p:sp>
        <p:nvSpPr>
          <p:cNvPr id="3" name="Content Placeholder 2">
            <a:extLst>
              <a:ext uri="{FF2B5EF4-FFF2-40B4-BE49-F238E27FC236}">
                <a16:creationId xmlns:a16="http://schemas.microsoft.com/office/drawing/2014/main" id="{6364F4C2-1E55-400C-90B8-7FAD15A9ECFF}"/>
              </a:ext>
            </a:extLst>
          </p:cNvPr>
          <p:cNvSpPr>
            <a:spLocks noGrp="1"/>
          </p:cNvSpPr>
          <p:nvPr>
            <p:ph idx="1"/>
          </p:nvPr>
        </p:nvSpPr>
        <p:spPr>
          <a:xfrm>
            <a:off x="304801" y="1066800"/>
            <a:ext cx="4419600" cy="3206294"/>
          </a:xfrm>
        </p:spPr>
        <p:txBody>
          <a:bodyPr lIns="91440" tIns="45720" rIns="91440" bIns="45720" anchor="t"/>
          <a:lstStyle/>
          <a:p>
            <a:pPr marL="355600" marR="231775">
              <a:spcBef>
                <a:spcPts val="0"/>
              </a:spcBef>
              <a:spcAft>
                <a:spcPts val="800"/>
              </a:spcAft>
              <a:tabLst>
                <a:tab pos="354965" algn="l"/>
                <a:tab pos="355600" algn="l"/>
              </a:tabLst>
            </a:pPr>
            <a:r>
              <a:rPr lang="en-US" sz="2200" spc="-5" dirty="0">
                <a:solidFill>
                  <a:schemeClr val="tx2"/>
                </a:solidFill>
                <a:latin typeface="Arial"/>
                <a:cs typeface="Arial"/>
              </a:rPr>
              <a:t>Does</a:t>
            </a:r>
            <a:r>
              <a:rPr lang="en-US" sz="2200" spc="-15" dirty="0">
                <a:solidFill>
                  <a:schemeClr val="tx2"/>
                </a:solidFill>
                <a:latin typeface="Arial"/>
                <a:cs typeface="Arial"/>
              </a:rPr>
              <a:t> </a:t>
            </a:r>
            <a:r>
              <a:rPr lang="en-US" sz="2200" spc="-10" dirty="0">
                <a:solidFill>
                  <a:schemeClr val="tx2"/>
                </a:solidFill>
                <a:latin typeface="Arial"/>
                <a:cs typeface="Arial"/>
              </a:rPr>
              <a:t>not</a:t>
            </a:r>
            <a:r>
              <a:rPr lang="en-US" sz="2200" spc="-5" dirty="0">
                <a:solidFill>
                  <a:schemeClr val="tx2"/>
                </a:solidFill>
                <a:latin typeface="Arial"/>
                <a:cs typeface="Arial"/>
              </a:rPr>
              <a:t> </a:t>
            </a:r>
            <a:r>
              <a:rPr lang="en-US" sz="2200" spc="-20" dirty="0">
                <a:solidFill>
                  <a:schemeClr val="tx2"/>
                </a:solidFill>
                <a:latin typeface="Arial"/>
                <a:cs typeface="Arial"/>
              </a:rPr>
              <a:t>own</a:t>
            </a:r>
            <a:r>
              <a:rPr lang="en-US" sz="2200" spc="35" dirty="0">
                <a:solidFill>
                  <a:schemeClr val="tx2"/>
                </a:solidFill>
                <a:latin typeface="Arial"/>
                <a:cs typeface="Arial"/>
              </a:rPr>
              <a:t> </a:t>
            </a:r>
            <a:r>
              <a:rPr lang="en-US" sz="2200" spc="-10" dirty="0">
                <a:solidFill>
                  <a:schemeClr val="tx2"/>
                </a:solidFill>
                <a:latin typeface="Arial"/>
                <a:cs typeface="Arial"/>
              </a:rPr>
              <a:t>generation</a:t>
            </a:r>
            <a:r>
              <a:rPr lang="en-US" sz="2200" spc="10" dirty="0">
                <a:solidFill>
                  <a:schemeClr val="tx2"/>
                </a:solidFill>
                <a:latin typeface="Arial"/>
                <a:cs typeface="Arial"/>
              </a:rPr>
              <a:t> </a:t>
            </a:r>
            <a:r>
              <a:rPr lang="en-US" sz="2200" spc="-10" dirty="0">
                <a:solidFill>
                  <a:schemeClr val="tx2"/>
                </a:solidFill>
                <a:latin typeface="Arial"/>
                <a:cs typeface="Arial"/>
              </a:rPr>
              <a:t>or </a:t>
            </a:r>
            <a:r>
              <a:rPr lang="en-US" sz="2200" spc="-484" dirty="0">
                <a:solidFill>
                  <a:schemeClr val="tx2"/>
                </a:solidFill>
                <a:latin typeface="Arial"/>
                <a:cs typeface="Arial"/>
              </a:rPr>
              <a:t> </a:t>
            </a:r>
            <a:r>
              <a:rPr lang="en-US" sz="2200" spc="-5" dirty="0">
                <a:solidFill>
                  <a:schemeClr val="tx2"/>
                </a:solidFill>
                <a:latin typeface="Arial"/>
                <a:cs typeface="Arial"/>
              </a:rPr>
              <a:t>transmission</a:t>
            </a:r>
            <a:r>
              <a:rPr lang="en-US" sz="2200" dirty="0">
                <a:solidFill>
                  <a:schemeClr val="tx2"/>
                </a:solidFill>
                <a:latin typeface="Arial"/>
                <a:cs typeface="Arial"/>
              </a:rPr>
              <a:t> </a:t>
            </a:r>
            <a:r>
              <a:rPr lang="en-US" sz="2200" spc="-5" dirty="0">
                <a:solidFill>
                  <a:schemeClr val="tx2"/>
                </a:solidFill>
                <a:latin typeface="Arial"/>
                <a:cs typeface="Arial"/>
              </a:rPr>
              <a:t>assets</a:t>
            </a:r>
            <a:endParaRPr lang="en-US" sz="2200" dirty="0">
              <a:solidFill>
                <a:schemeClr val="tx2"/>
              </a:solidFill>
              <a:latin typeface="Arial"/>
              <a:cs typeface="Arial"/>
            </a:endParaRPr>
          </a:p>
          <a:p>
            <a:pPr marL="355600" marR="94615">
              <a:spcBef>
                <a:spcPts val="0"/>
              </a:spcBef>
              <a:spcAft>
                <a:spcPts val="800"/>
              </a:spcAft>
              <a:tabLst>
                <a:tab pos="354965" algn="l"/>
                <a:tab pos="355600" algn="l"/>
              </a:tabLst>
            </a:pPr>
            <a:r>
              <a:rPr lang="en-US" sz="2200" spc="-5" dirty="0">
                <a:solidFill>
                  <a:schemeClr val="tx2"/>
                </a:solidFill>
                <a:latin typeface="Arial"/>
                <a:cs typeface="Arial"/>
              </a:rPr>
              <a:t>Ensures reliability </a:t>
            </a:r>
            <a:r>
              <a:rPr lang="en-US" sz="2200" spc="-490" dirty="0">
                <a:solidFill>
                  <a:schemeClr val="tx2"/>
                </a:solidFill>
                <a:latin typeface="Arial"/>
                <a:cs typeface="Arial"/>
              </a:rPr>
              <a:t> </a:t>
            </a:r>
            <a:r>
              <a:rPr lang="en-US" sz="2200" spc="-5" dirty="0">
                <a:solidFill>
                  <a:schemeClr val="tx2"/>
                </a:solidFill>
                <a:latin typeface="Arial"/>
                <a:cs typeface="Arial"/>
              </a:rPr>
              <a:t>of</a:t>
            </a:r>
            <a:r>
              <a:rPr lang="en-US" sz="2200" dirty="0">
                <a:solidFill>
                  <a:schemeClr val="tx2"/>
                </a:solidFill>
                <a:latin typeface="Arial"/>
                <a:cs typeface="Arial"/>
              </a:rPr>
              <a:t> </a:t>
            </a:r>
            <a:r>
              <a:rPr lang="en-US" sz="2200" spc="-5" dirty="0">
                <a:solidFill>
                  <a:schemeClr val="tx2"/>
                </a:solidFill>
                <a:latin typeface="Arial"/>
                <a:cs typeface="Arial"/>
              </a:rPr>
              <a:t>the</a:t>
            </a:r>
            <a:r>
              <a:rPr lang="en-US" sz="2200" spc="-10" dirty="0">
                <a:solidFill>
                  <a:schemeClr val="tx2"/>
                </a:solidFill>
                <a:latin typeface="Arial"/>
                <a:cs typeface="Arial"/>
              </a:rPr>
              <a:t> electric system</a:t>
            </a:r>
            <a:endParaRPr lang="en-US" sz="2200" dirty="0">
              <a:solidFill>
                <a:schemeClr val="tx2"/>
              </a:solidFill>
              <a:latin typeface="Arial"/>
              <a:cs typeface="Arial"/>
            </a:endParaRPr>
          </a:p>
          <a:p>
            <a:pPr marL="355600" marR="94615">
              <a:spcBef>
                <a:spcPts val="0"/>
              </a:spcBef>
              <a:spcAft>
                <a:spcPts val="800"/>
              </a:spcAft>
              <a:tabLst>
                <a:tab pos="354965" algn="l"/>
                <a:tab pos="355600" algn="l"/>
              </a:tabLst>
            </a:pPr>
            <a:r>
              <a:rPr lang="en-US" sz="2200" spc="-5" dirty="0">
                <a:solidFill>
                  <a:schemeClr val="tx2"/>
                </a:solidFill>
                <a:latin typeface="Arial"/>
                <a:cs typeface="Arial"/>
              </a:rPr>
              <a:t>Provides non-discriminatory </a:t>
            </a:r>
            <a:r>
              <a:rPr lang="en-US" sz="2200" spc="-484" dirty="0">
                <a:solidFill>
                  <a:schemeClr val="tx2"/>
                </a:solidFill>
                <a:latin typeface="Arial"/>
                <a:cs typeface="Arial"/>
              </a:rPr>
              <a:t> </a:t>
            </a:r>
            <a:r>
              <a:rPr lang="en-US" sz="2200" spc="-5" dirty="0">
                <a:solidFill>
                  <a:schemeClr val="tx2"/>
                </a:solidFill>
                <a:latin typeface="Arial"/>
                <a:cs typeface="Arial"/>
              </a:rPr>
              <a:t>access</a:t>
            </a:r>
            <a:r>
              <a:rPr lang="en-US" sz="2200" spc="-10" dirty="0">
                <a:solidFill>
                  <a:schemeClr val="tx2"/>
                </a:solidFill>
                <a:latin typeface="Arial"/>
                <a:cs typeface="Arial"/>
              </a:rPr>
              <a:t> </a:t>
            </a:r>
            <a:r>
              <a:rPr lang="en-US" sz="2200" dirty="0">
                <a:solidFill>
                  <a:schemeClr val="tx2"/>
                </a:solidFill>
                <a:latin typeface="Arial"/>
                <a:cs typeface="Arial"/>
              </a:rPr>
              <a:t>to</a:t>
            </a:r>
            <a:r>
              <a:rPr lang="en-US" sz="2200" spc="-10" dirty="0">
                <a:solidFill>
                  <a:schemeClr val="tx2"/>
                </a:solidFill>
                <a:latin typeface="Arial"/>
                <a:cs typeface="Arial"/>
              </a:rPr>
              <a:t> </a:t>
            </a:r>
            <a:r>
              <a:rPr lang="en-US" sz="2200" spc="-5" dirty="0">
                <a:solidFill>
                  <a:schemeClr val="tx2"/>
                </a:solidFill>
                <a:latin typeface="Arial"/>
                <a:cs typeface="Arial"/>
              </a:rPr>
              <a:t>transmission</a:t>
            </a:r>
          </a:p>
          <a:p>
            <a:pPr marL="355600" marR="94615">
              <a:spcBef>
                <a:spcPts val="0"/>
              </a:spcBef>
              <a:spcAft>
                <a:spcPts val="800"/>
              </a:spcAft>
              <a:tabLst>
                <a:tab pos="354965" algn="l"/>
                <a:tab pos="355600" algn="l"/>
              </a:tabLst>
            </a:pPr>
            <a:r>
              <a:rPr lang="en-US" sz="2200" spc="-10" dirty="0">
                <a:solidFill>
                  <a:schemeClr val="tx2"/>
                </a:solidFill>
                <a:latin typeface="Arial"/>
                <a:cs typeface="Arial"/>
              </a:rPr>
              <a:t>Coordinates</a:t>
            </a:r>
            <a:r>
              <a:rPr lang="en-US" sz="2200" spc="15" dirty="0">
                <a:solidFill>
                  <a:schemeClr val="tx2"/>
                </a:solidFill>
                <a:latin typeface="Arial"/>
                <a:cs typeface="Arial"/>
              </a:rPr>
              <a:t> </a:t>
            </a:r>
            <a:r>
              <a:rPr lang="en-US" sz="2200" spc="-20" dirty="0">
                <a:solidFill>
                  <a:schemeClr val="tx2"/>
                </a:solidFill>
                <a:latin typeface="Arial"/>
                <a:cs typeface="Arial"/>
              </a:rPr>
              <a:t>power</a:t>
            </a:r>
            <a:r>
              <a:rPr lang="en-US" sz="2200" spc="-15" dirty="0">
                <a:solidFill>
                  <a:schemeClr val="tx2"/>
                </a:solidFill>
                <a:latin typeface="Arial"/>
                <a:cs typeface="Arial"/>
              </a:rPr>
              <a:t> </a:t>
            </a:r>
            <a:r>
              <a:rPr lang="en-US" sz="2200" spc="-10" dirty="0">
                <a:solidFill>
                  <a:schemeClr val="tx2"/>
                </a:solidFill>
                <a:latin typeface="Arial"/>
                <a:cs typeface="Arial"/>
              </a:rPr>
              <a:t>generation, </a:t>
            </a:r>
            <a:r>
              <a:rPr lang="en-US" sz="2200" spc="-5" dirty="0">
                <a:solidFill>
                  <a:schemeClr val="tx2"/>
                </a:solidFill>
                <a:latin typeface="Arial"/>
                <a:cs typeface="Arial"/>
              </a:rPr>
              <a:t>dispatch </a:t>
            </a:r>
            <a:r>
              <a:rPr lang="en-US" sz="2200" spc="-10" dirty="0">
                <a:solidFill>
                  <a:schemeClr val="tx2"/>
                </a:solidFill>
                <a:latin typeface="Arial"/>
                <a:cs typeface="Arial"/>
              </a:rPr>
              <a:t>and </a:t>
            </a:r>
            <a:r>
              <a:rPr lang="en-US" sz="2200" spc="-490" dirty="0">
                <a:solidFill>
                  <a:schemeClr val="tx2"/>
                </a:solidFill>
                <a:latin typeface="Arial"/>
                <a:cs typeface="Arial"/>
              </a:rPr>
              <a:t> </a:t>
            </a:r>
            <a:r>
              <a:rPr lang="en-US" sz="2200" spc="-5" dirty="0">
                <a:solidFill>
                  <a:schemeClr val="tx2"/>
                </a:solidFill>
                <a:latin typeface="Arial"/>
                <a:cs typeface="Arial"/>
              </a:rPr>
              <a:t>transmission</a:t>
            </a:r>
          </a:p>
          <a:p>
            <a:pPr marL="355600" marR="94615">
              <a:spcBef>
                <a:spcPts val="0"/>
              </a:spcBef>
              <a:spcAft>
                <a:spcPts val="800"/>
              </a:spcAft>
              <a:tabLst>
                <a:tab pos="354965" algn="l"/>
                <a:tab pos="355600" algn="l"/>
              </a:tabLst>
            </a:pPr>
            <a:r>
              <a:rPr lang="en-US" sz="2200" spc="-10" dirty="0">
                <a:solidFill>
                  <a:schemeClr val="tx2"/>
                </a:solidFill>
                <a:latin typeface="Arial"/>
                <a:cs typeface="Arial"/>
              </a:rPr>
              <a:t>Independent</a:t>
            </a:r>
            <a:r>
              <a:rPr lang="en-US" sz="2200" spc="10" dirty="0">
                <a:solidFill>
                  <a:schemeClr val="tx2"/>
                </a:solidFill>
                <a:latin typeface="Arial"/>
                <a:cs typeface="Arial"/>
              </a:rPr>
              <a:t> </a:t>
            </a:r>
            <a:r>
              <a:rPr lang="en-US" sz="2200" spc="-10" dirty="0">
                <a:solidFill>
                  <a:schemeClr val="tx2"/>
                </a:solidFill>
                <a:latin typeface="Arial"/>
                <a:cs typeface="Arial"/>
              </a:rPr>
              <a:t>operation of</a:t>
            </a:r>
            <a:r>
              <a:rPr lang="en-US" sz="2200" dirty="0">
                <a:solidFill>
                  <a:schemeClr val="tx2"/>
                </a:solidFill>
                <a:latin typeface="Arial"/>
                <a:cs typeface="Arial"/>
              </a:rPr>
              <a:t> </a:t>
            </a:r>
            <a:r>
              <a:rPr lang="en-US" sz="2200" spc="-10" dirty="0">
                <a:solidFill>
                  <a:schemeClr val="tx2"/>
                </a:solidFill>
                <a:latin typeface="Arial"/>
                <a:cs typeface="Arial"/>
              </a:rPr>
              <a:t>the </a:t>
            </a:r>
            <a:r>
              <a:rPr lang="en-US" sz="2200" spc="-484" dirty="0">
                <a:solidFill>
                  <a:schemeClr val="tx2"/>
                </a:solidFill>
                <a:latin typeface="Arial"/>
                <a:cs typeface="Arial"/>
              </a:rPr>
              <a:t> </a:t>
            </a:r>
            <a:r>
              <a:rPr lang="en-US" sz="2200" spc="-10" dirty="0">
                <a:solidFill>
                  <a:schemeClr val="tx2"/>
                </a:solidFill>
                <a:latin typeface="Arial"/>
                <a:cs typeface="Arial"/>
              </a:rPr>
              <a:t>wholesale and retail</a:t>
            </a:r>
            <a:r>
              <a:rPr lang="en-US" sz="2200" spc="5" dirty="0">
                <a:solidFill>
                  <a:schemeClr val="tx2"/>
                </a:solidFill>
                <a:latin typeface="Arial"/>
                <a:cs typeface="Arial"/>
              </a:rPr>
              <a:t> </a:t>
            </a:r>
            <a:r>
              <a:rPr lang="en-US" sz="2200" spc="-5" dirty="0">
                <a:solidFill>
                  <a:schemeClr val="tx2"/>
                </a:solidFill>
                <a:latin typeface="Arial"/>
                <a:cs typeface="Arial"/>
              </a:rPr>
              <a:t>electric</a:t>
            </a:r>
            <a:r>
              <a:rPr lang="en-US" sz="2200" spc="5" dirty="0">
                <a:solidFill>
                  <a:schemeClr val="tx2"/>
                </a:solidFill>
                <a:latin typeface="Arial"/>
                <a:cs typeface="Arial"/>
              </a:rPr>
              <a:t> </a:t>
            </a:r>
            <a:r>
              <a:rPr lang="en-US" sz="2200" spc="-5" dirty="0">
                <a:solidFill>
                  <a:schemeClr val="tx2"/>
                </a:solidFill>
                <a:latin typeface="Arial"/>
                <a:cs typeface="Arial"/>
              </a:rPr>
              <a:t>markets</a:t>
            </a:r>
          </a:p>
          <a:p>
            <a:pPr marL="355600" marR="94615">
              <a:spcBef>
                <a:spcPts val="0"/>
              </a:spcBef>
              <a:spcAft>
                <a:spcPts val="800"/>
              </a:spcAft>
              <a:tabLst>
                <a:tab pos="354965" algn="l"/>
                <a:tab pos="355600" algn="l"/>
              </a:tabLst>
            </a:pPr>
            <a:endParaRPr lang="en-US" sz="2200" dirty="0">
              <a:solidFill>
                <a:schemeClr val="tx2"/>
              </a:solidFill>
              <a:latin typeface="Arial"/>
              <a:cs typeface="Arial"/>
            </a:endParaRPr>
          </a:p>
          <a:p>
            <a:pPr marL="355600" marR="94615">
              <a:spcBef>
                <a:spcPts val="0"/>
              </a:spcBef>
              <a:spcAft>
                <a:spcPts val="800"/>
              </a:spcAft>
              <a:tabLst>
                <a:tab pos="354965" algn="l"/>
                <a:tab pos="355600" algn="l"/>
              </a:tabLst>
            </a:pPr>
            <a:endParaRPr lang="en-US" sz="2200" spc="-5" dirty="0">
              <a:solidFill>
                <a:schemeClr val="tx2"/>
              </a:solidFill>
              <a:latin typeface="Arial"/>
              <a:cs typeface="Arial"/>
            </a:endParaRPr>
          </a:p>
          <a:p>
            <a:pPr marL="355600" marR="94615">
              <a:spcBef>
                <a:spcPts val="0"/>
              </a:spcBef>
              <a:spcAft>
                <a:spcPts val="800"/>
              </a:spcAft>
              <a:tabLst>
                <a:tab pos="354965" algn="l"/>
                <a:tab pos="355600" algn="l"/>
              </a:tabLst>
            </a:pPr>
            <a:endParaRPr lang="en-US" sz="2200" dirty="0">
              <a:solidFill>
                <a:schemeClr val="tx2"/>
              </a:solidFill>
              <a:latin typeface="Arial"/>
              <a:cs typeface="Arial"/>
            </a:endParaRPr>
          </a:p>
          <a:p>
            <a:pPr marL="12700" marR="142240" indent="0">
              <a:lnSpc>
                <a:spcPct val="100000"/>
              </a:lnSpc>
              <a:spcBef>
                <a:spcPts val="430"/>
              </a:spcBef>
              <a:buNone/>
              <a:tabLst>
                <a:tab pos="354965" algn="l"/>
                <a:tab pos="355600" algn="l"/>
              </a:tabLst>
            </a:pPr>
            <a:endParaRPr lang="en-US" sz="2200" dirty="0">
              <a:solidFill>
                <a:schemeClr val="tx2"/>
              </a:solidFill>
              <a:latin typeface="Arial"/>
              <a:cs typeface="Arial"/>
            </a:endParaRPr>
          </a:p>
          <a:p>
            <a:endParaRPr lang="en-US" sz="2200" dirty="0">
              <a:solidFill>
                <a:schemeClr val="tx2"/>
              </a:solidFill>
            </a:endParaRPr>
          </a:p>
        </p:txBody>
      </p:sp>
      <p:sp>
        <p:nvSpPr>
          <p:cNvPr id="4" name="Slide Number Placeholder 3">
            <a:extLst>
              <a:ext uri="{FF2B5EF4-FFF2-40B4-BE49-F238E27FC236}">
                <a16:creationId xmlns:a16="http://schemas.microsoft.com/office/drawing/2014/main" id="{ED522E00-77BA-4EEB-AF53-2CFBCBB6DB36}"/>
              </a:ext>
            </a:extLst>
          </p:cNvPr>
          <p:cNvSpPr>
            <a:spLocks noGrp="1"/>
          </p:cNvSpPr>
          <p:nvPr>
            <p:ph type="sldNum" sz="quarter" idx="4"/>
          </p:nvPr>
        </p:nvSpPr>
        <p:spPr/>
        <p:txBody>
          <a:bodyPr/>
          <a:lstStyle/>
          <a:p>
            <a:fld id="{1D93BD3E-1E9A-4970-A6F7-E7AC52762E0C}" type="slidenum">
              <a:rPr lang="en-US" smtClean="0"/>
              <a:pPr/>
              <a:t>3</a:t>
            </a:fld>
            <a:endParaRPr lang="en-US" dirty="0"/>
          </a:p>
        </p:txBody>
      </p:sp>
      <p:pic>
        <p:nvPicPr>
          <p:cNvPr id="8" name="Picture 7">
            <a:extLst>
              <a:ext uri="{FF2B5EF4-FFF2-40B4-BE49-F238E27FC236}">
                <a16:creationId xmlns:a16="http://schemas.microsoft.com/office/drawing/2014/main" id="{6A3317EE-A55B-493E-B7DF-FF1321CC408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41857" y="1594306"/>
            <a:ext cx="5225943" cy="3070672"/>
          </a:xfrm>
          <a:prstGeom prst="rect">
            <a:avLst/>
          </a:prstGeom>
        </p:spPr>
      </p:pic>
    </p:spTree>
    <p:extLst>
      <p:ext uri="{BB962C8B-B14F-4D97-AF65-F5344CB8AC3E}">
        <p14:creationId xmlns:p14="http://schemas.microsoft.com/office/powerpoint/2010/main" val="1911309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077FE-EFAB-4DED-AA8F-CCF8D2D160D7}"/>
              </a:ext>
            </a:extLst>
          </p:cNvPr>
          <p:cNvSpPr>
            <a:spLocks noGrp="1"/>
          </p:cNvSpPr>
          <p:nvPr>
            <p:ph type="title"/>
          </p:nvPr>
        </p:nvSpPr>
        <p:spPr/>
        <p:txBody>
          <a:bodyPr/>
          <a:lstStyle/>
          <a:p>
            <a:r>
              <a:rPr lang="en-US" dirty="0"/>
              <a:t>Current ERCOT Control Room Operations</a:t>
            </a:r>
          </a:p>
        </p:txBody>
      </p:sp>
      <p:sp>
        <p:nvSpPr>
          <p:cNvPr id="3" name="Content Placeholder 2">
            <a:extLst>
              <a:ext uri="{FF2B5EF4-FFF2-40B4-BE49-F238E27FC236}">
                <a16:creationId xmlns:a16="http://schemas.microsoft.com/office/drawing/2014/main" id="{4BEC34D3-8207-4774-9A49-477C69518445}"/>
              </a:ext>
            </a:extLst>
          </p:cNvPr>
          <p:cNvSpPr>
            <a:spLocks noGrp="1"/>
          </p:cNvSpPr>
          <p:nvPr>
            <p:ph idx="1"/>
          </p:nvPr>
        </p:nvSpPr>
        <p:spPr>
          <a:xfrm>
            <a:off x="304800" y="1025434"/>
            <a:ext cx="4803913" cy="5266036"/>
          </a:xfrm>
        </p:spPr>
        <p:txBody>
          <a:bodyPr/>
          <a:lstStyle/>
          <a:p>
            <a:r>
              <a:rPr lang="en-US" sz="1800" dirty="0">
                <a:solidFill>
                  <a:schemeClr val="tx2"/>
                </a:solidFill>
              </a:rPr>
              <a:t>24 x 7 x 365 operation of the ERCOT grid</a:t>
            </a:r>
          </a:p>
          <a:p>
            <a:r>
              <a:rPr lang="en-US" sz="1800" dirty="0">
                <a:solidFill>
                  <a:schemeClr val="tx2"/>
                </a:solidFill>
              </a:rPr>
              <a:t>Six crews of seven operators and one shift supervisor work 12-hour shifts</a:t>
            </a:r>
          </a:p>
          <a:p>
            <a:r>
              <a:rPr lang="en-US" sz="1800" dirty="0">
                <a:solidFill>
                  <a:schemeClr val="tx2"/>
                </a:solidFill>
              </a:rPr>
              <a:t>Eight defined “desks” per shift, each with specific reliability duties</a:t>
            </a:r>
          </a:p>
          <a:p>
            <a:pPr lvl="1"/>
            <a:r>
              <a:rPr lang="en-US" sz="1600" dirty="0">
                <a:solidFill>
                  <a:schemeClr val="tx2"/>
                </a:solidFill>
              </a:rPr>
              <a:t>Two Transmission Desks</a:t>
            </a:r>
          </a:p>
          <a:p>
            <a:pPr lvl="1"/>
            <a:r>
              <a:rPr lang="en-US" sz="1600" dirty="0">
                <a:solidFill>
                  <a:schemeClr val="tx2"/>
                </a:solidFill>
              </a:rPr>
              <a:t>Resource Desk</a:t>
            </a:r>
          </a:p>
          <a:p>
            <a:pPr lvl="1"/>
            <a:r>
              <a:rPr lang="en-US" sz="1600" dirty="0">
                <a:solidFill>
                  <a:schemeClr val="tx2"/>
                </a:solidFill>
              </a:rPr>
              <a:t>Real-Time Desk</a:t>
            </a:r>
          </a:p>
          <a:p>
            <a:pPr lvl="1"/>
            <a:r>
              <a:rPr lang="en-US" sz="1600" dirty="0">
                <a:solidFill>
                  <a:schemeClr val="tx2"/>
                </a:solidFill>
              </a:rPr>
              <a:t>Reliability Unit Commitment Desk</a:t>
            </a:r>
          </a:p>
          <a:p>
            <a:pPr lvl="1"/>
            <a:r>
              <a:rPr lang="en-US" sz="1600" dirty="0">
                <a:solidFill>
                  <a:schemeClr val="tx2"/>
                </a:solidFill>
              </a:rPr>
              <a:t>Reliability Risk Desk</a:t>
            </a:r>
          </a:p>
          <a:p>
            <a:pPr lvl="1"/>
            <a:r>
              <a:rPr lang="en-US" sz="1600" dirty="0">
                <a:solidFill>
                  <a:schemeClr val="tx2"/>
                </a:solidFill>
              </a:rPr>
              <a:t>DC Tie Desk</a:t>
            </a:r>
          </a:p>
          <a:p>
            <a:pPr lvl="1"/>
            <a:r>
              <a:rPr lang="en-US" sz="1600" dirty="0">
                <a:solidFill>
                  <a:schemeClr val="tx2"/>
                </a:solidFill>
              </a:rPr>
              <a:t>Shift Supervisor Desk</a:t>
            </a:r>
          </a:p>
        </p:txBody>
      </p:sp>
      <p:sp>
        <p:nvSpPr>
          <p:cNvPr id="4" name="Slide Number Placeholder 3">
            <a:extLst>
              <a:ext uri="{FF2B5EF4-FFF2-40B4-BE49-F238E27FC236}">
                <a16:creationId xmlns:a16="http://schemas.microsoft.com/office/drawing/2014/main" id="{743E8C9B-04A9-4CE5-AB56-DB8AAA09D917}"/>
              </a:ext>
            </a:extLst>
          </p:cNvPr>
          <p:cNvSpPr>
            <a:spLocks noGrp="1"/>
          </p:cNvSpPr>
          <p:nvPr>
            <p:ph type="sldNum" sz="quarter" idx="4"/>
          </p:nvPr>
        </p:nvSpPr>
        <p:spPr/>
        <p:txBody>
          <a:bodyPr/>
          <a:lstStyle/>
          <a:p>
            <a:fld id="{1D93BD3E-1E9A-4970-A6F7-E7AC52762E0C}" type="slidenum">
              <a:rPr lang="en-US" smtClean="0"/>
              <a:pPr/>
              <a:t>4</a:t>
            </a:fld>
            <a:endParaRPr lang="en-US" dirty="0"/>
          </a:p>
        </p:txBody>
      </p:sp>
      <p:pic>
        <p:nvPicPr>
          <p:cNvPr id="7" name="Picture 6">
            <a:extLst>
              <a:ext uri="{FF2B5EF4-FFF2-40B4-BE49-F238E27FC236}">
                <a16:creationId xmlns:a16="http://schemas.microsoft.com/office/drawing/2014/main" id="{093557AB-CCB8-4177-AE55-D24C19C8BDBA}"/>
              </a:ext>
            </a:extLst>
          </p:cNvPr>
          <p:cNvPicPr>
            <a:picLocks noChangeAspect="1"/>
          </p:cNvPicPr>
          <p:nvPr/>
        </p:nvPicPr>
        <p:blipFill>
          <a:blip r:embed="rId2"/>
          <a:stretch>
            <a:fillRect/>
          </a:stretch>
        </p:blipFill>
        <p:spPr>
          <a:xfrm>
            <a:off x="4841285" y="1665515"/>
            <a:ext cx="3997915" cy="2705132"/>
          </a:xfrm>
          <a:prstGeom prst="rect">
            <a:avLst/>
          </a:prstGeom>
        </p:spPr>
      </p:pic>
      <p:sp>
        <p:nvSpPr>
          <p:cNvPr id="8" name="Content Placeholder 2">
            <a:extLst>
              <a:ext uri="{FF2B5EF4-FFF2-40B4-BE49-F238E27FC236}">
                <a16:creationId xmlns:a16="http://schemas.microsoft.com/office/drawing/2014/main" id="{EFC8A960-F6DE-4F02-B1C9-AEB5B74D8FD5}"/>
              </a:ext>
            </a:extLst>
          </p:cNvPr>
          <p:cNvSpPr txBox="1">
            <a:spLocks/>
          </p:cNvSpPr>
          <p:nvPr/>
        </p:nvSpPr>
        <p:spPr>
          <a:xfrm>
            <a:off x="381000" y="4629615"/>
            <a:ext cx="8686800" cy="1310167"/>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US" dirty="0"/>
              <a:t>Three control rooms; primary control room typically at Taylor, backup at Bastrop, and the training control room can be converted into a tertiary control room</a:t>
            </a:r>
          </a:p>
          <a:p>
            <a:r>
              <a:rPr lang="en-US" dirty="0"/>
              <a:t>Control Room video on ERCOT.com gives good overview </a:t>
            </a:r>
          </a:p>
          <a:p>
            <a:pPr lvl="1"/>
            <a:endParaRPr lang="en-US" dirty="0"/>
          </a:p>
        </p:txBody>
      </p:sp>
      <p:sp>
        <p:nvSpPr>
          <p:cNvPr id="9" name="TextBox 8">
            <a:extLst>
              <a:ext uri="{FF2B5EF4-FFF2-40B4-BE49-F238E27FC236}">
                <a16:creationId xmlns:a16="http://schemas.microsoft.com/office/drawing/2014/main" id="{0EA457C7-EB26-412C-AF10-873CB590B6A8}"/>
              </a:ext>
            </a:extLst>
          </p:cNvPr>
          <p:cNvSpPr txBox="1"/>
          <p:nvPr/>
        </p:nvSpPr>
        <p:spPr>
          <a:xfrm>
            <a:off x="4865827" y="4104273"/>
            <a:ext cx="4278173" cy="246221"/>
          </a:xfrm>
          <a:prstGeom prst="rect">
            <a:avLst/>
          </a:prstGeom>
          <a:solidFill>
            <a:schemeClr val="bg1"/>
          </a:solidFill>
        </p:spPr>
        <p:txBody>
          <a:bodyPr wrap="square">
            <a:spAutoFit/>
          </a:bodyPr>
          <a:lstStyle/>
          <a:p>
            <a:pPr marL="0" indent="0">
              <a:buNone/>
            </a:pPr>
            <a:r>
              <a:rPr lang="en-US" sz="1000" dirty="0">
                <a:solidFill>
                  <a:schemeClr val="accent2"/>
                </a:solidFill>
                <a:latin typeface="Arial Black" panose="020B0A04020102020204" pitchFamily="34" charset="0"/>
              </a:rPr>
              <a:t>CONTROL ROOM VIDEO</a:t>
            </a:r>
          </a:p>
        </p:txBody>
      </p:sp>
    </p:spTree>
    <p:extLst>
      <p:ext uri="{BB962C8B-B14F-4D97-AF65-F5344CB8AC3E}">
        <p14:creationId xmlns:p14="http://schemas.microsoft.com/office/powerpoint/2010/main" val="3806636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5D455-8862-4BCF-A9D0-DDD86ADB4544}"/>
              </a:ext>
            </a:extLst>
          </p:cNvPr>
          <p:cNvSpPr>
            <a:spLocks noGrp="1"/>
          </p:cNvSpPr>
          <p:nvPr>
            <p:ph type="title"/>
          </p:nvPr>
        </p:nvSpPr>
        <p:spPr>
          <a:xfrm>
            <a:off x="342900" y="243682"/>
            <a:ext cx="8458200" cy="570951"/>
          </a:xfrm>
        </p:spPr>
        <p:txBody>
          <a:bodyPr/>
          <a:lstStyle/>
          <a:p>
            <a:r>
              <a:rPr lang="en-US" dirty="0"/>
              <a:t>ISOs / RTOs With Fuel Supply Risk Desks</a:t>
            </a:r>
            <a:br>
              <a:rPr lang="en-US" dirty="0"/>
            </a:br>
            <a:endParaRPr lang="en-US" dirty="0"/>
          </a:p>
        </p:txBody>
      </p:sp>
      <p:sp>
        <p:nvSpPr>
          <p:cNvPr id="4" name="Slide Number Placeholder 3">
            <a:extLst>
              <a:ext uri="{FF2B5EF4-FFF2-40B4-BE49-F238E27FC236}">
                <a16:creationId xmlns:a16="http://schemas.microsoft.com/office/drawing/2014/main" id="{A93B6F36-D574-4402-AAB0-560C7650926D}"/>
              </a:ext>
            </a:extLst>
          </p:cNvPr>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5" name="Diagram 4">
            <a:extLst>
              <a:ext uri="{FF2B5EF4-FFF2-40B4-BE49-F238E27FC236}">
                <a16:creationId xmlns:a16="http://schemas.microsoft.com/office/drawing/2014/main" id="{FEF7E1B7-9CBC-44FA-80FF-D7BE8EA650D6}"/>
              </a:ext>
            </a:extLst>
          </p:cNvPr>
          <p:cNvGraphicFramePr/>
          <p:nvPr>
            <p:extLst>
              <p:ext uri="{D42A27DB-BD31-4B8C-83A1-F6EECF244321}">
                <p14:modId xmlns:p14="http://schemas.microsoft.com/office/powerpoint/2010/main" val="657337302"/>
              </p:ext>
            </p:extLst>
          </p:nvPr>
        </p:nvGraphicFramePr>
        <p:xfrm>
          <a:off x="838200" y="1071065"/>
          <a:ext cx="7564618" cy="52813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28572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5D455-8862-4BCF-A9D0-DDD86ADB4544}"/>
              </a:ext>
            </a:extLst>
          </p:cNvPr>
          <p:cNvSpPr>
            <a:spLocks noGrp="1"/>
          </p:cNvSpPr>
          <p:nvPr>
            <p:ph type="title"/>
          </p:nvPr>
        </p:nvSpPr>
        <p:spPr/>
        <p:txBody>
          <a:bodyPr/>
          <a:lstStyle/>
          <a:p>
            <a:r>
              <a:rPr lang="en-US" dirty="0"/>
              <a:t>How We Plan</a:t>
            </a:r>
          </a:p>
        </p:txBody>
      </p:sp>
      <p:sp>
        <p:nvSpPr>
          <p:cNvPr id="4" name="Slide Number Placeholder 3">
            <a:extLst>
              <a:ext uri="{FF2B5EF4-FFF2-40B4-BE49-F238E27FC236}">
                <a16:creationId xmlns:a16="http://schemas.microsoft.com/office/drawing/2014/main" id="{A93B6F36-D574-4402-AAB0-560C7650926D}"/>
              </a:ext>
            </a:extLst>
          </p:cNvPr>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5" name="Diagram 4">
            <a:extLst>
              <a:ext uri="{FF2B5EF4-FFF2-40B4-BE49-F238E27FC236}">
                <a16:creationId xmlns:a16="http://schemas.microsoft.com/office/drawing/2014/main" id="{FEF7E1B7-9CBC-44FA-80FF-D7BE8EA650D6}"/>
              </a:ext>
            </a:extLst>
          </p:cNvPr>
          <p:cNvGraphicFramePr/>
          <p:nvPr>
            <p:extLst>
              <p:ext uri="{D42A27DB-BD31-4B8C-83A1-F6EECF244321}">
                <p14:modId xmlns:p14="http://schemas.microsoft.com/office/powerpoint/2010/main" val="554778749"/>
              </p:ext>
            </p:extLst>
          </p:nvPr>
        </p:nvGraphicFramePr>
        <p:xfrm>
          <a:off x="827791" y="814633"/>
          <a:ext cx="7564618" cy="52813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89402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5D455-8862-4BCF-A9D0-DDD86ADB4544}"/>
              </a:ext>
            </a:extLst>
          </p:cNvPr>
          <p:cNvSpPr>
            <a:spLocks noGrp="1"/>
          </p:cNvSpPr>
          <p:nvPr>
            <p:ph type="title"/>
          </p:nvPr>
        </p:nvSpPr>
        <p:spPr/>
        <p:txBody>
          <a:bodyPr/>
          <a:lstStyle/>
          <a:p>
            <a:r>
              <a:rPr lang="en-US" dirty="0"/>
              <a:t>What We Don’t Know</a:t>
            </a:r>
          </a:p>
        </p:txBody>
      </p:sp>
      <p:sp>
        <p:nvSpPr>
          <p:cNvPr id="4" name="Slide Number Placeholder 3">
            <a:extLst>
              <a:ext uri="{FF2B5EF4-FFF2-40B4-BE49-F238E27FC236}">
                <a16:creationId xmlns:a16="http://schemas.microsoft.com/office/drawing/2014/main" id="{A93B6F36-D574-4402-AAB0-560C7650926D}"/>
              </a:ext>
            </a:extLst>
          </p:cNvPr>
          <p:cNvSpPr>
            <a:spLocks noGrp="1"/>
          </p:cNvSpPr>
          <p:nvPr>
            <p:ph type="sldNum" sz="quarter" idx="4"/>
          </p:nvPr>
        </p:nvSpPr>
        <p:spPr/>
        <p:txBody>
          <a:bodyPr/>
          <a:lstStyle/>
          <a:p>
            <a:fld id="{1D93BD3E-1E9A-4970-A6F7-E7AC52762E0C}" type="slidenum">
              <a:rPr lang="en-US" smtClean="0"/>
              <a:pPr/>
              <a:t>7</a:t>
            </a:fld>
            <a:endParaRPr lang="en-US" dirty="0"/>
          </a:p>
        </p:txBody>
      </p:sp>
      <p:graphicFrame>
        <p:nvGraphicFramePr>
          <p:cNvPr id="5" name="Diagram 4">
            <a:extLst>
              <a:ext uri="{FF2B5EF4-FFF2-40B4-BE49-F238E27FC236}">
                <a16:creationId xmlns:a16="http://schemas.microsoft.com/office/drawing/2014/main" id="{F7BB877A-AE76-0BDA-66FC-03E951241EAB}"/>
              </a:ext>
            </a:extLst>
          </p:cNvPr>
          <p:cNvGraphicFramePr/>
          <p:nvPr>
            <p:extLst>
              <p:ext uri="{D42A27DB-BD31-4B8C-83A1-F6EECF244321}">
                <p14:modId xmlns:p14="http://schemas.microsoft.com/office/powerpoint/2010/main" val="3451014773"/>
              </p:ext>
            </p:extLst>
          </p:nvPr>
        </p:nvGraphicFramePr>
        <p:xfrm>
          <a:off x="0" y="1143000"/>
          <a:ext cx="90678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61235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411E5-E4E1-421D-BB79-83432FAB4E47}"/>
              </a:ext>
            </a:extLst>
          </p:cNvPr>
          <p:cNvSpPr>
            <a:spLocks noGrp="1"/>
          </p:cNvSpPr>
          <p:nvPr>
            <p:ph type="title"/>
          </p:nvPr>
        </p:nvSpPr>
        <p:spPr/>
        <p:txBody>
          <a:bodyPr/>
          <a:lstStyle/>
          <a:p>
            <a:r>
              <a:rPr lang="en-US" dirty="0"/>
              <a:t>Gas Info Needed to Improve Reliability &amp; Planning</a:t>
            </a:r>
          </a:p>
        </p:txBody>
      </p:sp>
      <p:sp>
        <p:nvSpPr>
          <p:cNvPr id="3" name="Content Placeholder 2">
            <a:extLst>
              <a:ext uri="{FF2B5EF4-FFF2-40B4-BE49-F238E27FC236}">
                <a16:creationId xmlns:a16="http://schemas.microsoft.com/office/drawing/2014/main" id="{9F6751A0-7A8C-408E-80B1-2DBAC7F91236}"/>
              </a:ext>
            </a:extLst>
          </p:cNvPr>
          <p:cNvSpPr>
            <a:spLocks noGrp="1"/>
          </p:cNvSpPr>
          <p:nvPr>
            <p:ph idx="1"/>
          </p:nvPr>
        </p:nvSpPr>
        <p:spPr>
          <a:xfrm>
            <a:off x="304800" y="814633"/>
            <a:ext cx="8534400" cy="5357567"/>
          </a:xfrm>
        </p:spPr>
        <p:txBody>
          <a:bodyPr/>
          <a:lstStyle/>
          <a:p>
            <a:pPr marL="0" indent="0">
              <a:buNone/>
            </a:pPr>
            <a:r>
              <a:rPr lang="en-US" sz="1400" b="1" dirty="0"/>
              <a:t>ERCOT currently has no visibility into real-time gas operations or planned outages which could potentially impact a generator’s ability to operate as expected.  To better maintain </a:t>
            </a:r>
            <a:r>
              <a:rPr lang="en-US" sz="1400" b="1" dirty="0">
                <a:solidFill>
                  <a:srgbClr val="FF0000"/>
                </a:solidFill>
              </a:rPr>
              <a:t>grid reliability and operations</a:t>
            </a:r>
            <a:r>
              <a:rPr lang="en-US" sz="1400" b="1" dirty="0"/>
              <a:t>, as well as to </a:t>
            </a:r>
            <a:r>
              <a:rPr lang="en-US" sz="1400" b="1" dirty="0">
                <a:solidFill>
                  <a:srgbClr val="FF0000"/>
                </a:solidFill>
              </a:rPr>
              <a:t>facilitate proper planning</a:t>
            </a:r>
            <a:r>
              <a:rPr lang="en-US" sz="1400" b="1" dirty="0"/>
              <a:t>, ERCOT needs the following information:</a:t>
            </a:r>
          </a:p>
          <a:p>
            <a:endParaRPr lang="en-US" sz="1400" dirty="0"/>
          </a:p>
          <a:p>
            <a:pPr>
              <a:buFont typeface="+mj-lt"/>
              <a:buAutoNum type="arabicPeriod"/>
            </a:pPr>
            <a:r>
              <a:rPr lang="en-US" sz="1800" dirty="0"/>
              <a:t>Emergency contact information for when real-time issues arise</a:t>
            </a:r>
          </a:p>
          <a:p>
            <a:pPr lvl="1"/>
            <a:r>
              <a:rPr lang="en-US" sz="1600" i="1" dirty="0"/>
              <a:t>Is Supply Chain Map contact the correct person for this?</a:t>
            </a:r>
          </a:p>
          <a:p>
            <a:pPr>
              <a:buFont typeface="+mj-lt"/>
              <a:buAutoNum type="arabicPeriod"/>
            </a:pPr>
            <a:r>
              <a:rPr lang="en-US" sz="1800" dirty="0"/>
              <a:t>Real-Time, Medium-Term (7-days), and Long-Term (&gt;30-days) pipeline outage and restriction information that can be used to assess potential impacts on generators</a:t>
            </a:r>
          </a:p>
          <a:p>
            <a:pPr lvl="1"/>
            <a:r>
              <a:rPr lang="en-US" sz="1600" i="1" dirty="0"/>
              <a:t>Need assistance from pipeline companies:</a:t>
            </a:r>
          </a:p>
          <a:p>
            <a:pPr lvl="2"/>
            <a:r>
              <a:rPr lang="en-US" sz="1300" i="1" dirty="0"/>
              <a:t>To determine which outage and restriction information is relevant to ERCOT</a:t>
            </a:r>
          </a:p>
          <a:p>
            <a:pPr lvl="2"/>
            <a:r>
              <a:rPr lang="en-US" sz="1300" i="1" dirty="0"/>
              <a:t>To what extent do existing EBBs provide needed info?</a:t>
            </a:r>
          </a:p>
          <a:p>
            <a:pPr lvl="2"/>
            <a:r>
              <a:rPr lang="en-US" sz="1300" i="1" dirty="0"/>
              <a:t>Contact info for personnel who can assist with data relevance, fidelity, and content questions</a:t>
            </a:r>
          </a:p>
          <a:p>
            <a:pPr>
              <a:buFont typeface="+mj-lt"/>
              <a:buAutoNum type="arabicPeriod"/>
            </a:pPr>
            <a:r>
              <a:rPr lang="en-US" sz="1800" dirty="0"/>
              <a:t>Telemetry that would allow ERCOT to monitor for gas system issues that may impact generators</a:t>
            </a:r>
          </a:p>
          <a:p>
            <a:pPr lvl="1"/>
            <a:r>
              <a:rPr lang="en-US" sz="1600" i="1" dirty="0"/>
              <a:t>Pipeline pressure information would be ideal, but flow information may also work</a:t>
            </a:r>
          </a:p>
          <a:p>
            <a:pPr lvl="1"/>
            <a:r>
              <a:rPr lang="en-US" sz="1600" i="1" dirty="0"/>
              <a:t>Need assistance from pipeline companies:</a:t>
            </a:r>
          </a:p>
          <a:p>
            <a:pPr lvl="2"/>
            <a:r>
              <a:rPr lang="en-US" sz="1300" i="1" dirty="0"/>
              <a:t>To determine which telemetry is relevant to ERCOT</a:t>
            </a:r>
          </a:p>
          <a:p>
            <a:pPr lvl="2"/>
            <a:r>
              <a:rPr lang="en-US" sz="1300" i="1" dirty="0"/>
              <a:t>Contact info for personnel who can assist with telemetry questions and issues</a:t>
            </a:r>
            <a:endParaRPr lang="en-US" sz="1300" dirty="0"/>
          </a:p>
        </p:txBody>
      </p:sp>
      <p:sp>
        <p:nvSpPr>
          <p:cNvPr id="4" name="Slide Number Placeholder 3">
            <a:extLst>
              <a:ext uri="{FF2B5EF4-FFF2-40B4-BE49-F238E27FC236}">
                <a16:creationId xmlns:a16="http://schemas.microsoft.com/office/drawing/2014/main" id="{02DA87C2-11CB-4DF7-AFCB-A2FDE2188643}"/>
              </a:ext>
            </a:extLst>
          </p:cNvPr>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1972356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020A1-292C-4900-94E1-01155E7176B5}"/>
              </a:ext>
            </a:extLst>
          </p:cNvPr>
          <p:cNvSpPr>
            <a:spLocks noGrp="1"/>
          </p:cNvSpPr>
          <p:nvPr>
            <p:ph type="title"/>
          </p:nvPr>
        </p:nvSpPr>
        <p:spPr/>
        <p:txBody>
          <a:bodyPr/>
          <a:lstStyle/>
          <a:p>
            <a:r>
              <a:rPr lang="en-US" dirty="0"/>
              <a:t>QSE Info Needed to Improve Reliability and Planning</a:t>
            </a:r>
          </a:p>
        </p:txBody>
      </p:sp>
      <p:sp>
        <p:nvSpPr>
          <p:cNvPr id="3" name="Content Placeholder 2">
            <a:extLst>
              <a:ext uri="{FF2B5EF4-FFF2-40B4-BE49-F238E27FC236}">
                <a16:creationId xmlns:a16="http://schemas.microsoft.com/office/drawing/2014/main" id="{B820C2ED-0AD7-4C23-BA09-7265FE3B94FF}"/>
              </a:ext>
            </a:extLst>
          </p:cNvPr>
          <p:cNvSpPr>
            <a:spLocks noGrp="1"/>
          </p:cNvSpPr>
          <p:nvPr>
            <p:ph idx="1"/>
          </p:nvPr>
        </p:nvSpPr>
        <p:spPr/>
        <p:txBody>
          <a:bodyPr/>
          <a:lstStyle/>
          <a:p>
            <a:r>
              <a:rPr lang="en-US" sz="2800" dirty="0"/>
              <a:t>ERCOT is engaging with Generator Operators (QSEs) to obtain other information needed for the Fuel Supply Risk Desk:</a:t>
            </a:r>
          </a:p>
          <a:p>
            <a:pPr lvl="1"/>
            <a:r>
              <a:rPr lang="en-US" sz="2400" dirty="0"/>
              <a:t>Gas pressure/flow telemetry at the generator site</a:t>
            </a:r>
          </a:p>
          <a:p>
            <a:pPr lvl="1"/>
            <a:r>
              <a:rPr lang="en-US" sz="2400" dirty="0"/>
              <a:t>Day ahead gas nomination/supply information to assess potential gas availability shortfalls</a:t>
            </a:r>
          </a:p>
          <a:p>
            <a:pPr lvl="1"/>
            <a:r>
              <a:rPr lang="en-US" sz="2400" dirty="0"/>
              <a:t>Coal stockpile information</a:t>
            </a:r>
          </a:p>
          <a:p>
            <a:pPr lvl="1"/>
            <a:endParaRPr lang="en-US" sz="2400" dirty="0"/>
          </a:p>
        </p:txBody>
      </p:sp>
      <p:sp>
        <p:nvSpPr>
          <p:cNvPr id="4" name="Slide Number Placeholder 3">
            <a:extLst>
              <a:ext uri="{FF2B5EF4-FFF2-40B4-BE49-F238E27FC236}">
                <a16:creationId xmlns:a16="http://schemas.microsoft.com/office/drawing/2014/main" id="{98B40371-4E93-4DBA-86F8-24DC8CB89BA6}"/>
              </a:ext>
            </a:extLst>
          </p:cNvPr>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306431678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2.xml><?xml version="1.0" encoding="utf-8"?>
<ds:datastoreItem xmlns:ds="http://schemas.openxmlformats.org/officeDocument/2006/customXml" ds:itemID="{C163D459-1C05-483F-85D1-C9E478EC32CC}">
  <ds:schemaRefs>
    <ds:schemaRef ds:uri="http://purl.org/dc/dcmitype/"/>
    <ds:schemaRef ds:uri="c34af464-7aa1-4edd-9be4-83dffc1cb926"/>
    <ds:schemaRef ds:uri="http://www.w3.org/XML/1998/namespace"/>
    <ds:schemaRef ds:uri="http://schemas.microsoft.com/office/2006/metadata/properties"/>
    <ds:schemaRef ds:uri="http://schemas.openxmlformats.org/package/2006/metadata/core-properties"/>
    <ds:schemaRef ds:uri="http://purl.org/dc/terms/"/>
    <ds:schemaRef ds:uri="http://schemas.microsoft.com/office/2006/documentManagement/types"/>
    <ds:schemaRef ds:uri="http://purl.org/dc/elements/1.1/"/>
    <ds:schemaRef ds:uri="http://schemas.microsoft.com/office/infopath/2007/PartnerControls"/>
  </ds:schemaRefs>
</ds:datastoreItem>
</file>

<file path=customXml/itemProps3.xml><?xml version="1.0" encoding="utf-8"?>
<ds:datastoreItem xmlns:ds="http://schemas.openxmlformats.org/officeDocument/2006/customXml" ds:itemID="{1D4020FB-76D3-4767-8F2F-518097B806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7229</TotalTime>
  <Words>1804</Words>
  <Application>Microsoft Office PowerPoint</Application>
  <PresentationFormat>On-screen Show (4:3)</PresentationFormat>
  <Paragraphs>263</Paragraphs>
  <Slides>20</Slides>
  <Notes>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Arial</vt:lpstr>
      <vt:lpstr>Arial Black</vt:lpstr>
      <vt:lpstr>Calibri</vt:lpstr>
      <vt:lpstr>Helvetica Neue</vt:lpstr>
      <vt:lpstr>1_Custom Design</vt:lpstr>
      <vt:lpstr>Inside pages</vt:lpstr>
      <vt:lpstr>PowerPoint Presentation</vt:lpstr>
      <vt:lpstr>Contents</vt:lpstr>
      <vt:lpstr>ERCOT Overview – We Keep the Lights On </vt:lpstr>
      <vt:lpstr>Current ERCOT Control Room Operations</vt:lpstr>
      <vt:lpstr>ISOs / RTOs With Fuel Supply Risk Desks </vt:lpstr>
      <vt:lpstr>How We Plan</vt:lpstr>
      <vt:lpstr>What We Don’t Know</vt:lpstr>
      <vt:lpstr>Gas Info Needed to Improve Reliability &amp; Planning</vt:lpstr>
      <vt:lpstr>QSE Info Needed to Improve Reliability and Planning</vt:lpstr>
      <vt:lpstr>Current-Day Planning vs. Desired Outcomes: Seasonal Assessment of Resource Adequacy  </vt:lpstr>
      <vt:lpstr>Current-Day Planning vs. Desired Outcomes: Seasonal Assessment of Resource Adequacy  </vt:lpstr>
      <vt:lpstr>Current-Day Planning vs. Desired Outcomes: Outage Coordination  </vt:lpstr>
      <vt:lpstr>Current-Day Planning vs. Desired Outcomes: Outage Coordination</vt:lpstr>
      <vt:lpstr>Current-Day Planning vs. Desired Outcomes: 7-Day Risk Assessment</vt:lpstr>
      <vt:lpstr>Current-Day Planning vs. Desired Outcomes: 7-Day Risk Assessment</vt:lpstr>
      <vt:lpstr>Current-Day Planning vs. Desired Outcomes: Day Ahead and Operating Day Studies</vt:lpstr>
      <vt:lpstr>Current-Day Planning vs. Desired Outcomes: Day Ahead and Operating Day Studies</vt:lpstr>
      <vt:lpstr>Current-Day Planning vs. Desired Outcomes: Real-Time Monitoring and Analysis</vt:lpstr>
      <vt:lpstr>Current-Day Planning vs. Desired Outcomes: Real-Time Monitoring and Analysis</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Stevens, Jim</cp:lastModifiedBy>
  <cp:revision>153</cp:revision>
  <cp:lastPrinted>2016-01-21T20:53:15Z</cp:lastPrinted>
  <dcterms:created xsi:type="dcterms:W3CDTF">2016-01-21T15:20:31Z</dcterms:created>
  <dcterms:modified xsi:type="dcterms:W3CDTF">2023-01-24T02:56:54Z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