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2"/>
  </p:notesMasterIdLst>
  <p:handoutMasterIdLst>
    <p:handoutMasterId r:id="rId23"/>
  </p:handoutMasterIdLst>
  <p:sldIdLst>
    <p:sldId id="260" r:id="rId6"/>
    <p:sldId id="257" r:id="rId7"/>
    <p:sldId id="285" r:id="rId8"/>
    <p:sldId id="261" r:id="rId9"/>
    <p:sldId id="277" r:id="rId10"/>
    <p:sldId id="294" r:id="rId11"/>
    <p:sldId id="296" r:id="rId12"/>
    <p:sldId id="297" r:id="rId13"/>
    <p:sldId id="276" r:id="rId14"/>
    <p:sldId id="287" r:id="rId15"/>
    <p:sldId id="283" r:id="rId16"/>
    <p:sldId id="289" r:id="rId17"/>
    <p:sldId id="293" r:id="rId18"/>
    <p:sldId id="292" r:id="rId19"/>
    <p:sldId id="281" r:id="rId20"/>
    <p:sldId id="282"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7B1B2D5-CBCE-C9A6-CDCE-5D057DF5C4EF}" name="Kersulis, Jonas" initials="KJ" userId="S::Jonas.Kersulis@ercot.com::38ec2a83-12fc-4093-8e16-3ee53b6e048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gio, Dave" initials="MD" lastIdx="4" clrIdx="0">
    <p:extLst>
      <p:ext uri="{19B8F6BF-5375-455C-9EA6-DF929625EA0E}">
        <p15:presenceInfo xmlns:p15="http://schemas.microsoft.com/office/powerpoint/2012/main" userId="S-1-5-21-639947351-343809578-3807592339-4753" providerId="AD"/>
      </p:ext>
    </p:extLst>
  </p:cmAuthor>
  <p:cmAuthor id="2" name="Townsend, Aaron" initials="TA" lastIdx="32" clrIdx="1">
    <p:extLst>
      <p:ext uri="{19B8F6BF-5375-455C-9EA6-DF929625EA0E}">
        <p15:presenceInfo xmlns:p15="http://schemas.microsoft.com/office/powerpoint/2012/main" userId="S-1-5-21-639947351-343809578-3807592339-53395" providerId="AD"/>
      </p:ext>
    </p:extLst>
  </p:cmAuthor>
  <p:cmAuthor id="3" name="Holt, Blake" initials="HB" lastIdx="30" clrIdx="2">
    <p:extLst>
      <p:ext uri="{19B8F6BF-5375-455C-9EA6-DF929625EA0E}">
        <p15:presenceInfo xmlns:p15="http://schemas.microsoft.com/office/powerpoint/2012/main" userId="S-1-5-21-639947351-343809578-3807592339-31793" providerId="AD"/>
      </p:ext>
    </p:extLst>
  </p:cmAuthor>
  <p:cmAuthor id="4" name="Kersulis, Jonas" initials="KJ" lastIdx="1" clrIdx="3">
    <p:extLst>
      <p:ext uri="{19B8F6BF-5375-455C-9EA6-DF929625EA0E}">
        <p15:presenceInfo xmlns:p15="http://schemas.microsoft.com/office/powerpoint/2012/main" userId="S::Jonas.Kersulis@ercot.com::38ec2a83-12fc-4093-8e16-3ee53b6e0485" providerId="AD"/>
      </p:ext>
    </p:extLst>
  </p:cmAuthor>
  <p:cmAuthor id="5" name="djm" initials="djm" lastIdx="1" clrIdx="4">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89894" autoAdjust="0"/>
  </p:normalViewPr>
  <p:slideViewPr>
    <p:cSldViewPr showGuides="1">
      <p:cViewPr varScale="1">
        <p:scale>
          <a:sx n="91" d="100"/>
          <a:sy n="91" d="100"/>
        </p:scale>
        <p:origin x="1692" y="8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1/19/2023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1/19/2023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866753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353530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1807439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a:p>
        </p:txBody>
      </p:sp>
    </p:spTree>
    <p:extLst>
      <p:ext uri="{BB962C8B-B14F-4D97-AF65-F5344CB8AC3E}">
        <p14:creationId xmlns:p14="http://schemas.microsoft.com/office/powerpoint/2010/main" val="1217803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a:p>
        </p:txBody>
      </p:sp>
    </p:spTree>
    <p:extLst>
      <p:ext uri="{BB962C8B-B14F-4D97-AF65-F5344CB8AC3E}">
        <p14:creationId xmlns:p14="http://schemas.microsoft.com/office/powerpoint/2010/main" val="235230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381908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76583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966710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885139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391216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558441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34940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1828800"/>
            <a:ext cx="5181600" cy="3570208"/>
          </a:xfrm>
          <a:prstGeom prst="rect">
            <a:avLst/>
          </a:prstGeom>
          <a:noFill/>
        </p:spPr>
        <p:txBody>
          <a:bodyPr wrap="square" rtlCol="0">
            <a:spAutoFit/>
          </a:bodyPr>
          <a:lstStyle/>
          <a:p>
            <a:r>
              <a:rPr lang="en-US" sz="2000" b="1" dirty="0">
                <a:solidFill>
                  <a:schemeClr val="tx2"/>
                </a:solidFill>
              </a:rPr>
              <a:t>Annual Review of the Market Impacts of Reliability Unit Commitments</a:t>
            </a:r>
          </a:p>
          <a:p>
            <a:endParaRPr lang="en-US" sz="2000" b="1" dirty="0"/>
          </a:p>
          <a:p>
            <a:r>
              <a:rPr lang="en-US" sz="2000" b="1" dirty="0">
                <a:solidFill>
                  <a:schemeClr val="tx2"/>
                </a:solidFill>
              </a:rPr>
              <a:t>Analysis of 2022</a:t>
            </a:r>
          </a:p>
          <a:p>
            <a:endParaRPr lang="en-US" sz="2000" dirty="0"/>
          </a:p>
          <a:p>
            <a:r>
              <a:rPr lang="en-US" sz="1800" i="1" dirty="0">
                <a:solidFill>
                  <a:schemeClr val="tx2"/>
                </a:solidFill>
              </a:rPr>
              <a:t>Dave Maggio</a:t>
            </a:r>
          </a:p>
          <a:p>
            <a:r>
              <a:rPr lang="en-US" sz="1800" dirty="0">
                <a:solidFill>
                  <a:schemeClr val="tx2"/>
                </a:solidFill>
              </a:rPr>
              <a:t>ERCOT</a:t>
            </a:r>
          </a:p>
          <a:p>
            <a:endParaRPr lang="en-US" sz="1800" dirty="0">
              <a:solidFill>
                <a:schemeClr val="tx2"/>
              </a:solidFill>
            </a:endParaRPr>
          </a:p>
          <a:p>
            <a:r>
              <a:rPr lang="en-US" sz="1800" dirty="0">
                <a:solidFill>
                  <a:schemeClr val="tx2"/>
                </a:solidFill>
              </a:rPr>
              <a:t>Technical Advisory Committee (TAC)</a:t>
            </a:r>
          </a:p>
          <a:p>
            <a:r>
              <a:rPr lang="en-US" sz="1800" dirty="0">
                <a:solidFill>
                  <a:schemeClr val="tx2"/>
                </a:solidFill>
              </a:rPr>
              <a:t>January 24, ‘23</a:t>
            </a:r>
          </a:p>
          <a:p>
            <a:endParaRPr lang="en-US" dirty="0">
              <a:solidFill>
                <a:schemeClr val="tx2"/>
              </a:solidFill>
            </a:endParaRPr>
          </a:p>
          <a:p>
            <a:r>
              <a:rPr lang="en-US" dirty="0">
                <a:solidFill>
                  <a:schemeClr val="tx2"/>
                </a:solidFill>
              </a:rPr>
              <a:t>ERCOT Public</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Reliability Deployment Price Adder</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03584" y="3481730"/>
            <a:ext cx="5056324" cy="2528162"/>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33400" y="828292"/>
            <a:ext cx="5201414" cy="260070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237070239"/>
              </p:ext>
            </p:extLst>
          </p:nvPr>
        </p:nvGraphicFramePr>
        <p:xfrm>
          <a:off x="5867400" y="770021"/>
          <a:ext cx="3200400" cy="5229078"/>
        </p:xfrm>
        <a:graphic>
          <a:graphicData uri="http://schemas.openxmlformats.org/drawingml/2006/table">
            <a:tbl>
              <a:tblPr firstRow="1" bandRow="1">
                <a:tableStyleId>{5C22544A-7EE6-4342-B048-85BDC9FD1C3A}</a:tableStyleId>
              </a:tblPr>
              <a:tblGrid>
                <a:gridCol w="893135">
                  <a:extLst>
                    <a:ext uri="{9D8B030D-6E8A-4147-A177-3AD203B41FA5}">
                      <a16:colId xmlns:a16="http://schemas.microsoft.com/office/drawing/2014/main" val="20000"/>
                    </a:ext>
                  </a:extLst>
                </a:gridCol>
                <a:gridCol w="1041991">
                  <a:extLst>
                    <a:ext uri="{9D8B030D-6E8A-4147-A177-3AD203B41FA5}">
                      <a16:colId xmlns:a16="http://schemas.microsoft.com/office/drawing/2014/main" val="20001"/>
                    </a:ext>
                  </a:extLst>
                </a:gridCol>
                <a:gridCol w="1265274">
                  <a:extLst>
                    <a:ext uri="{9D8B030D-6E8A-4147-A177-3AD203B41FA5}">
                      <a16:colId xmlns:a16="http://schemas.microsoft.com/office/drawing/2014/main" val="20002"/>
                    </a:ext>
                  </a:extLst>
                </a:gridCol>
              </a:tblGrid>
              <a:tr h="1098966">
                <a:tc>
                  <a:txBody>
                    <a:bodyPr/>
                    <a:lstStyle/>
                    <a:p>
                      <a:pPr algn="ctr" fontAlgn="b"/>
                      <a:r>
                        <a:rPr lang="en-US" sz="1200" b="1" i="0" u="none" strike="noStrike" dirty="0">
                          <a:solidFill>
                            <a:schemeClr val="bg1"/>
                          </a:solidFill>
                          <a:effectLst/>
                          <a:latin typeface="+mn-lt"/>
                        </a:rPr>
                        <a:t>Month of 2022</a:t>
                      </a:r>
                    </a:p>
                  </a:txBody>
                  <a:tcPr marL="9525" marR="9525" marT="9525" marB="0" anchor="ctr"/>
                </a:tc>
                <a:tc>
                  <a:txBody>
                    <a:bodyPr/>
                    <a:lstStyle/>
                    <a:p>
                      <a:pPr marL="0" algn="ctr" defTabSz="914400" rtl="0" eaLnBrk="1" fontAlgn="b" latinLnBrk="0" hangingPunct="1"/>
                      <a:r>
                        <a:rPr lang="en-US" sz="1200" b="1" i="0" u="none" strike="noStrike" kern="1200" dirty="0">
                          <a:solidFill>
                            <a:schemeClr val="bg1"/>
                          </a:solidFill>
                          <a:effectLst/>
                          <a:latin typeface="+mn-lt"/>
                          <a:ea typeface="+mn-ea"/>
                          <a:cs typeface="+mn-cs"/>
                        </a:rPr>
                        <a:t>Total RTORDPA</a:t>
                      </a:r>
                      <a:r>
                        <a:rPr lang="en-US" sz="1200" b="1" i="0" u="none" strike="noStrike" kern="1200" baseline="0" dirty="0">
                          <a:solidFill>
                            <a:schemeClr val="bg1"/>
                          </a:solidFill>
                          <a:effectLst/>
                          <a:latin typeface="+mn-lt"/>
                          <a:ea typeface="+mn-ea"/>
                          <a:cs typeface="+mn-cs"/>
                        </a:rPr>
                        <a:t> Time (</a:t>
                      </a:r>
                      <a:r>
                        <a:rPr lang="en-US" sz="1200" b="1" i="0" u="none" strike="noStrike" kern="1200" dirty="0">
                          <a:solidFill>
                            <a:schemeClr val="bg1"/>
                          </a:solidFill>
                          <a:effectLst/>
                          <a:latin typeface="+mn-lt"/>
                          <a:ea typeface="+mn-ea"/>
                          <a:cs typeface="+mn-cs"/>
                        </a:rPr>
                        <a:t>Hours)</a:t>
                      </a:r>
                    </a:p>
                  </a:txBody>
                  <a:tcPr marL="9525" marR="9525" marT="9525" marB="0" anchor="ctr"/>
                </a:tc>
                <a:tc>
                  <a:txBody>
                    <a:bodyPr/>
                    <a:lstStyle/>
                    <a:p>
                      <a:pPr marL="0" algn="ctr" defTabSz="914400" rtl="0" eaLnBrk="1" fontAlgn="b" latinLnBrk="0" hangingPunct="1"/>
                      <a:r>
                        <a:rPr lang="en-US" sz="1200" b="1" i="0" u="none" strike="noStrike" kern="1200" dirty="0">
                          <a:solidFill>
                            <a:schemeClr val="bg1"/>
                          </a:solidFill>
                          <a:effectLst/>
                          <a:latin typeface="+mn-lt"/>
                          <a:ea typeface="+mn-ea"/>
                          <a:cs typeface="+mn-cs"/>
                        </a:rPr>
                        <a:t>Time-weighted Average RTORDPA ($/MWh)</a:t>
                      </a:r>
                    </a:p>
                  </a:txBody>
                  <a:tcPr marL="9525" marR="9525" marT="9525" marB="0" anchor="ctr"/>
                </a:tc>
                <a:extLst>
                  <a:ext uri="{0D108BD9-81ED-4DB2-BD59-A6C34878D82A}">
                    <a16:rowId xmlns:a16="http://schemas.microsoft.com/office/drawing/2014/main" val="10000"/>
                  </a:ext>
                </a:extLst>
              </a:tr>
              <a:tr h="344176">
                <a:tc>
                  <a:txBody>
                    <a:bodyPr/>
                    <a:lstStyle/>
                    <a:p>
                      <a:pPr algn="ctr" fontAlgn="b"/>
                      <a:r>
                        <a:rPr lang="en-US" sz="1200" b="0" i="0" u="none" strike="noStrike" dirty="0">
                          <a:solidFill>
                            <a:schemeClr val="tx2"/>
                          </a:solidFill>
                          <a:effectLst/>
                          <a:latin typeface="+mn-lt"/>
                        </a:rPr>
                        <a:t>Jan</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37.0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0.67</a:t>
                      </a:r>
                    </a:p>
                  </a:txBody>
                  <a:tcPr marL="9525" marR="9525" marT="9525" marB="0" anchor="ctr"/>
                </a:tc>
                <a:extLst>
                  <a:ext uri="{0D108BD9-81ED-4DB2-BD59-A6C34878D82A}">
                    <a16:rowId xmlns:a16="http://schemas.microsoft.com/office/drawing/2014/main" val="10001"/>
                  </a:ext>
                </a:extLst>
              </a:tr>
              <a:tr h="344176">
                <a:tc>
                  <a:txBody>
                    <a:bodyPr/>
                    <a:lstStyle/>
                    <a:p>
                      <a:pPr algn="ctr" fontAlgn="b"/>
                      <a:r>
                        <a:rPr lang="en-US" sz="1200" b="0" i="0" u="none" strike="noStrike" dirty="0">
                          <a:solidFill>
                            <a:schemeClr val="tx2"/>
                          </a:solidFill>
                          <a:effectLst/>
                          <a:latin typeface="+mn-lt"/>
                        </a:rPr>
                        <a:t>Feb</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162.0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9.16</a:t>
                      </a:r>
                    </a:p>
                  </a:txBody>
                  <a:tcPr marL="9525" marR="9525" marT="9525" marB="0" anchor="ctr"/>
                </a:tc>
                <a:extLst>
                  <a:ext uri="{0D108BD9-81ED-4DB2-BD59-A6C34878D82A}">
                    <a16:rowId xmlns:a16="http://schemas.microsoft.com/office/drawing/2014/main" val="10002"/>
                  </a:ext>
                </a:extLst>
              </a:tr>
              <a:tr h="344176">
                <a:tc>
                  <a:txBody>
                    <a:bodyPr/>
                    <a:lstStyle/>
                    <a:p>
                      <a:pPr algn="ctr" fontAlgn="b"/>
                      <a:r>
                        <a:rPr lang="en-US" sz="1200" b="0" i="0" u="none" strike="noStrike" dirty="0">
                          <a:solidFill>
                            <a:schemeClr val="tx2"/>
                          </a:solidFill>
                          <a:effectLst/>
                          <a:latin typeface="+mn-lt"/>
                        </a:rPr>
                        <a:t>Mar</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68.2</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3.32</a:t>
                      </a:r>
                    </a:p>
                  </a:txBody>
                  <a:tcPr marL="9525" marR="9525" marT="9525" marB="0" anchor="ctr"/>
                </a:tc>
                <a:extLst>
                  <a:ext uri="{0D108BD9-81ED-4DB2-BD59-A6C34878D82A}">
                    <a16:rowId xmlns:a16="http://schemas.microsoft.com/office/drawing/2014/main" val="10003"/>
                  </a:ext>
                </a:extLst>
              </a:tr>
              <a:tr h="344176">
                <a:tc>
                  <a:txBody>
                    <a:bodyPr/>
                    <a:lstStyle/>
                    <a:p>
                      <a:pPr algn="ctr" fontAlgn="b"/>
                      <a:r>
                        <a:rPr lang="en-US" sz="1200" b="0" i="0" u="none" strike="noStrike" dirty="0">
                          <a:solidFill>
                            <a:schemeClr val="tx2"/>
                          </a:solidFill>
                          <a:effectLst/>
                          <a:latin typeface="+mn-lt"/>
                        </a:rPr>
                        <a:t>Apr</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97.9</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2.78</a:t>
                      </a:r>
                    </a:p>
                  </a:txBody>
                  <a:tcPr marL="9525" marR="9525" marT="9525" marB="0" anchor="ctr"/>
                </a:tc>
                <a:extLst>
                  <a:ext uri="{0D108BD9-81ED-4DB2-BD59-A6C34878D82A}">
                    <a16:rowId xmlns:a16="http://schemas.microsoft.com/office/drawing/2014/main" val="10004"/>
                  </a:ext>
                </a:extLst>
              </a:tr>
              <a:tr h="344176">
                <a:tc>
                  <a:txBody>
                    <a:bodyPr/>
                    <a:lstStyle/>
                    <a:p>
                      <a:pPr algn="ctr" fontAlgn="b"/>
                      <a:r>
                        <a:rPr lang="en-US" sz="1200" b="0" i="0" u="none" strike="noStrike" dirty="0">
                          <a:solidFill>
                            <a:schemeClr val="tx2"/>
                          </a:solidFill>
                          <a:effectLst/>
                          <a:latin typeface="+mn-lt"/>
                        </a:rPr>
                        <a:t>May</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160.5</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3.11</a:t>
                      </a:r>
                    </a:p>
                  </a:txBody>
                  <a:tcPr marL="9525" marR="9525" marT="9525" marB="0" anchor="ctr"/>
                </a:tc>
                <a:extLst>
                  <a:ext uri="{0D108BD9-81ED-4DB2-BD59-A6C34878D82A}">
                    <a16:rowId xmlns:a16="http://schemas.microsoft.com/office/drawing/2014/main" val="10005"/>
                  </a:ext>
                </a:extLst>
              </a:tr>
              <a:tr h="344176">
                <a:tc>
                  <a:txBody>
                    <a:bodyPr/>
                    <a:lstStyle/>
                    <a:p>
                      <a:pPr algn="ctr" fontAlgn="b"/>
                      <a:r>
                        <a:rPr lang="en-US" sz="1200" b="0" i="0" u="none" strike="noStrike" dirty="0">
                          <a:solidFill>
                            <a:schemeClr val="tx2"/>
                          </a:solidFill>
                          <a:effectLst/>
                          <a:latin typeface="+mn-lt"/>
                        </a:rPr>
                        <a:t>Jun</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143.4</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1.21</a:t>
                      </a:r>
                    </a:p>
                  </a:txBody>
                  <a:tcPr marL="9525" marR="9525" marT="9525" marB="0" anchor="ctr"/>
                </a:tc>
                <a:extLst>
                  <a:ext uri="{0D108BD9-81ED-4DB2-BD59-A6C34878D82A}">
                    <a16:rowId xmlns:a16="http://schemas.microsoft.com/office/drawing/2014/main" val="10006"/>
                  </a:ext>
                </a:extLst>
              </a:tr>
              <a:tr h="344176">
                <a:tc>
                  <a:txBody>
                    <a:bodyPr/>
                    <a:lstStyle/>
                    <a:p>
                      <a:pPr algn="ctr" fontAlgn="b"/>
                      <a:r>
                        <a:rPr lang="en-US" sz="1200" b="0" i="0" u="none" strike="noStrike" dirty="0">
                          <a:solidFill>
                            <a:schemeClr val="tx2"/>
                          </a:solidFill>
                          <a:effectLst/>
                          <a:latin typeface="+mn-lt"/>
                        </a:rPr>
                        <a:t>Jul</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221.2</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15.81</a:t>
                      </a:r>
                    </a:p>
                  </a:txBody>
                  <a:tcPr marL="9525" marR="9525" marT="9525" marB="0" anchor="ctr"/>
                </a:tc>
                <a:extLst>
                  <a:ext uri="{0D108BD9-81ED-4DB2-BD59-A6C34878D82A}">
                    <a16:rowId xmlns:a16="http://schemas.microsoft.com/office/drawing/2014/main" val="10007"/>
                  </a:ext>
                </a:extLst>
              </a:tr>
              <a:tr h="344176">
                <a:tc>
                  <a:txBody>
                    <a:bodyPr/>
                    <a:lstStyle/>
                    <a:p>
                      <a:pPr algn="ctr" fontAlgn="b"/>
                      <a:r>
                        <a:rPr lang="en-US" sz="1200" b="0" i="0" u="none" strike="noStrike" dirty="0">
                          <a:solidFill>
                            <a:schemeClr val="tx2"/>
                          </a:solidFill>
                          <a:effectLst/>
                          <a:latin typeface="+mn-lt"/>
                        </a:rPr>
                        <a:t>Aug</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227.8</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2.39</a:t>
                      </a:r>
                    </a:p>
                  </a:txBody>
                  <a:tcPr marL="9525" marR="9525" marT="9525" marB="0" anchor="ctr"/>
                </a:tc>
                <a:extLst>
                  <a:ext uri="{0D108BD9-81ED-4DB2-BD59-A6C34878D82A}">
                    <a16:rowId xmlns:a16="http://schemas.microsoft.com/office/drawing/2014/main" val="10008"/>
                  </a:ext>
                </a:extLst>
              </a:tr>
              <a:tr h="344176">
                <a:tc>
                  <a:txBody>
                    <a:bodyPr/>
                    <a:lstStyle/>
                    <a:p>
                      <a:pPr algn="ctr" fontAlgn="b"/>
                      <a:r>
                        <a:rPr lang="en-US" sz="1200" b="0" i="0" u="none" strike="noStrike" dirty="0">
                          <a:solidFill>
                            <a:schemeClr val="tx2"/>
                          </a:solidFill>
                          <a:effectLst/>
                          <a:latin typeface="+mn-lt"/>
                        </a:rPr>
                        <a:t>Sep</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363.9</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1.35</a:t>
                      </a:r>
                    </a:p>
                  </a:txBody>
                  <a:tcPr marL="9525" marR="9525" marT="9525" marB="0" anchor="ctr"/>
                </a:tc>
                <a:extLst>
                  <a:ext uri="{0D108BD9-81ED-4DB2-BD59-A6C34878D82A}">
                    <a16:rowId xmlns:a16="http://schemas.microsoft.com/office/drawing/2014/main" val="10009"/>
                  </a:ext>
                </a:extLst>
              </a:tr>
              <a:tr h="344176">
                <a:tc>
                  <a:txBody>
                    <a:bodyPr/>
                    <a:lstStyle/>
                    <a:p>
                      <a:pPr algn="ctr" fontAlgn="b"/>
                      <a:r>
                        <a:rPr lang="en-US" sz="1200" b="0" i="0" u="none" strike="noStrike" dirty="0">
                          <a:solidFill>
                            <a:schemeClr val="tx2"/>
                          </a:solidFill>
                          <a:effectLst/>
                          <a:latin typeface="+mn-lt"/>
                        </a:rPr>
                        <a:t>Oct</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123.5</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2.04</a:t>
                      </a:r>
                    </a:p>
                  </a:txBody>
                  <a:tcPr marL="9525" marR="9525" marT="9525" marB="0" anchor="ctr"/>
                </a:tc>
                <a:extLst>
                  <a:ext uri="{0D108BD9-81ED-4DB2-BD59-A6C34878D82A}">
                    <a16:rowId xmlns:a16="http://schemas.microsoft.com/office/drawing/2014/main" val="10010"/>
                  </a:ext>
                </a:extLst>
              </a:tr>
              <a:tr h="344176">
                <a:tc>
                  <a:txBody>
                    <a:bodyPr/>
                    <a:lstStyle/>
                    <a:p>
                      <a:pPr algn="ctr" fontAlgn="b"/>
                      <a:r>
                        <a:rPr lang="en-US" sz="1200" b="0" i="0" u="none" strike="noStrike" dirty="0">
                          <a:solidFill>
                            <a:schemeClr val="tx2"/>
                          </a:solidFill>
                          <a:effectLst/>
                          <a:latin typeface="+mn-lt"/>
                        </a:rPr>
                        <a:t>Nov</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218.6</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1.88</a:t>
                      </a:r>
                    </a:p>
                  </a:txBody>
                  <a:tcPr marL="9525" marR="9525" marT="9525" marB="0" anchor="ctr"/>
                </a:tc>
                <a:extLst>
                  <a:ext uri="{0D108BD9-81ED-4DB2-BD59-A6C34878D82A}">
                    <a16:rowId xmlns:a16="http://schemas.microsoft.com/office/drawing/2014/main" val="10011"/>
                  </a:ext>
                </a:extLst>
              </a:tr>
              <a:tr h="344176">
                <a:tc>
                  <a:txBody>
                    <a:bodyPr/>
                    <a:lstStyle/>
                    <a:p>
                      <a:pPr algn="ctr" fontAlgn="b"/>
                      <a:r>
                        <a:rPr lang="en-US" sz="1200" b="0" i="0" u="none" strike="noStrike" dirty="0">
                          <a:solidFill>
                            <a:schemeClr val="tx2"/>
                          </a:solidFill>
                          <a:effectLst/>
                          <a:latin typeface="+mn-lt"/>
                        </a:rPr>
                        <a:t>Dec</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86.7</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0.95</a:t>
                      </a:r>
                    </a:p>
                  </a:txBody>
                  <a:tcPr marL="9525" marR="9525" marT="9525" marB="0" anchor="ct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338195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2019 - 2022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5" name="TextBox 4"/>
          <p:cNvSpPr txBox="1"/>
          <p:nvPr/>
        </p:nvSpPr>
        <p:spPr>
          <a:xfrm>
            <a:off x="2514600" y="6146884"/>
            <a:ext cx="3962400" cy="253916"/>
          </a:xfrm>
          <a:prstGeom prst="rect">
            <a:avLst/>
          </a:prstGeom>
          <a:noFill/>
        </p:spPr>
        <p:txBody>
          <a:bodyPr wrap="square" rtlCol="0">
            <a:spAutoFit/>
          </a:bodyPr>
          <a:lstStyle/>
          <a:p>
            <a:pPr algn="ctr"/>
            <a:r>
              <a:rPr lang="en-US" sz="1050" dirty="0">
                <a:solidFill>
                  <a:schemeClr val="tx1">
                    <a:lumMod val="65000"/>
                    <a:lumOff val="35000"/>
                  </a:schemeClr>
                </a:solidFill>
              </a:rPr>
              <a:t>$39.942M in Make-Whole paid out. $39.47 uplifted to Load.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88697" y="684379"/>
            <a:ext cx="8166605" cy="3430295"/>
          </a:xfrm>
          <a:prstGeom prst="rect">
            <a:avLst/>
          </a:prstGeom>
        </p:spPr>
      </p:pic>
      <p:pic>
        <p:nvPicPr>
          <p:cNvPr id="7" name="Picture 6">
            <a:extLst>
              <a:ext uri="{FF2B5EF4-FFF2-40B4-BE49-F238E27FC236}">
                <a16:creationId xmlns:a16="http://schemas.microsoft.com/office/drawing/2014/main" id="{E019534B-2CE7-4627-9D1A-B29F7E90EA7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44146" y="4038601"/>
            <a:ext cx="8433136" cy="2108284"/>
          </a:xfrm>
          <a:prstGeom prst="rect">
            <a:avLst/>
          </a:prstGeom>
        </p:spPr>
      </p:pic>
    </p:spTree>
    <p:extLst>
      <p:ext uri="{BB962C8B-B14F-4D97-AF65-F5344CB8AC3E}">
        <p14:creationId xmlns:p14="http://schemas.microsoft.com/office/powerpoint/2010/main" val="1077259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Conclusions</a:t>
            </a:r>
          </a:p>
        </p:txBody>
      </p:sp>
      <p:sp>
        <p:nvSpPr>
          <p:cNvPr id="3" name="Content Placeholder 2"/>
          <p:cNvSpPr>
            <a:spLocks noGrp="1"/>
          </p:cNvSpPr>
          <p:nvPr>
            <p:ph idx="1"/>
          </p:nvPr>
        </p:nvSpPr>
        <p:spPr>
          <a:xfrm>
            <a:off x="409575" y="1219200"/>
            <a:ext cx="7848600" cy="4518821"/>
          </a:xfrm>
        </p:spPr>
        <p:txBody>
          <a:bodyPr/>
          <a:lstStyle/>
          <a:p>
            <a:r>
              <a:rPr lang="en-US" sz="2200" dirty="0">
                <a:solidFill>
                  <a:schemeClr val="tx2"/>
                </a:solidFill>
              </a:rPr>
              <a:t>In 2022, 8,244.8 instructed RUC Resource-hours resulted in 7,910.5 effective RUC Resource-hours.</a:t>
            </a:r>
          </a:p>
          <a:p>
            <a:pPr lvl="1"/>
            <a:r>
              <a:rPr lang="en-US" sz="2000" dirty="0">
                <a:solidFill>
                  <a:schemeClr val="tx2"/>
                </a:solidFill>
              </a:rPr>
              <a:t>As compared to 4,052.0 and 3,853.1 for 2021, respectively.</a:t>
            </a:r>
            <a:endParaRPr lang="en-US" sz="1800" dirty="0">
              <a:solidFill>
                <a:schemeClr val="tx2"/>
              </a:solidFill>
            </a:endParaRPr>
          </a:p>
          <a:p>
            <a:pPr lvl="1"/>
            <a:r>
              <a:rPr lang="en-US" sz="2000" dirty="0">
                <a:solidFill>
                  <a:schemeClr val="tx2"/>
                </a:solidFill>
              </a:rPr>
              <a:t>20.4% of effective resource-hours were bought back.</a:t>
            </a:r>
          </a:p>
          <a:p>
            <a:pPr marL="457200" lvl="1" indent="0">
              <a:buNone/>
            </a:pPr>
            <a:endParaRPr lang="en-US" sz="2200" dirty="0">
              <a:solidFill>
                <a:schemeClr val="tx2"/>
              </a:solidFill>
            </a:endParaRPr>
          </a:p>
          <a:p>
            <a:r>
              <a:rPr lang="en-US" sz="2200" dirty="0">
                <a:solidFill>
                  <a:schemeClr val="tx2"/>
                </a:solidFill>
              </a:rPr>
              <a:t>The total RUC make-whole amount was ~$34.109M.</a:t>
            </a:r>
          </a:p>
          <a:p>
            <a:pPr lvl="1"/>
            <a:r>
              <a:rPr lang="en-US" sz="2000" dirty="0">
                <a:solidFill>
                  <a:schemeClr val="tx2"/>
                </a:solidFill>
              </a:rPr>
              <a:t>Almost exclusively covered through capacity-short charges. </a:t>
            </a:r>
          </a:p>
          <a:p>
            <a:pPr lvl="1"/>
            <a:endParaRPr lang="en-US" sz="2000" dirty="0">
              <a:solidFill>
                <a:schemeClr val="tx2"/>
              </a:solidFill>
            </a:endParaRPr>
          </a:p>
          <a:p>
            <a:r>
              <a:rPr lang="en-US" sz="2200" dirty="0">
                <a:solidFill>
                  <a:schemeClr val="tx2"/>
                </a:solidFill>
              </a:rPr>
              <a:t>The total RUC claw back charge amount was ~$24.846M</a:t>
            </a:r>
            <a:r>
              <a:rPr lang="en-US" sz="2400" dirty="0">
                <a:solidFill>
                  <a:schemeClr val="tx2"/>
                </a:solidFill>
              </a:rPr>
              <a:t>.</a:t>
            </a:r>
          </a:p>
          <a:p>
            <a:pPr marL="0" indent="0">
              <a:buNone/>
            </a:pPr>
            <a:endParaRPr lang="en-US" sz="1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3003806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7772400" cy="1470025"/>
          </a:xfrm>
        </p:spPr>
        <p:txBody>
          <a:bodyPr/>
          <a:lstStyle/>
          <a:p>
            <a:r>
              <a:rPr lang="en-US" dirty="0">
                <a:solidFill>
                  <a:schemeClr val="tx2"/>
                </a:solidFill>
              </a:rPr>
              <a:t>Appendix</a:t>
            </a:r>
          </a:p>
        </p:txBody>
      </p:sp>
    </p:spTree>
    <p:extLst>
      <p:ext uri="{BB962C8B-B14F-4D97-AF65-F5344CB8AC3E}">
        <p14:creationId xmlns:p14="http://schemas.microsoft.com/office/powerpoint/2010/main" val="3920870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Resource-Hours by Opt Out Status*</a:t>
            </a:r>
            <a:endParaRPr lang="en-US" sz="2400" dirty="0">
              <a:highlight>
                <a:srgbClr val="FFFF00"/>
              </a:highligh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174575606"/>
              </p:ext>
            </p:extLst>
          </p:nvPr>
        </p:nvGraphicFramePr>
        <p:xfrm>
          <a:off x="361462" y="1422950"/>
          <a:ext cx="3905739" cy="4518696"/>
        </p:xfrm>
        <a:graphic>
          <a:graphicData uri="http://schemas.openxmlformats.org/drawingml/2006/table">
            <a:tbl>
              <a:tblPr firstRow="1" bandRow="1">
                <a:tableStyleId>{5C22544A-7EE6-4342-B048-85BDC9FD1C3A}</a:tableStyleId>
              </a:tblPr>
              <a:tblGrid>
                <a:gridCol w="637043">
                  <a:extLst>
                    <a:ext uri="{9D8B030D-6E8A-4147-A177-3AD203B41FA5}">
                      <a16:colId xmlns:a16="http://schemas.microsoft.com/office/drawing/2014/main" val="20000"/>
                    </a:ext>
                  </a:extLst>
                </a:gridCol>
                <a:gridCol w="817174">
                  <a:extLst>
                    <a:ext uri="{9D8B030D-6E8A-4147-A177-3AD203B41FA5}">
                      <a16:colId xmlns:a16="http://schemas.microsoft.com/office/drawing/2014/main" val="20002"/>
                    </a:ext>
                  </a:extLst>
                </a:gridCol>
                <a:gridCol w="817174">
                  <a:extLst>
                    <a:ext uri="{9D8B030D-6E8A-4147-A177-3AD203B41FA5}">
                      <a16:colId xmlns:a16="http://schemas.microsoft.com/office/drawing/2014/main" val="20003"/>
                    </a:ext>
                  </a:extLst>
                </a:gridCol>
                <a:gridCol w="817174">
                  <a:extLst>
                    <a:ext uri="{9D8B030D-6E8A-4147-A177-3AD203B41FA5}">
                      <a16:colId xmlns:a16="http://schemas.microsoft.com/office/drawing/2014/main" val="20004"/>
                    </a:ext>
                  </a:extLst>
                </a:gridCol>
                <a:gridCol w="817174">
                  <a:extLst>
                    <a:ext uri="{9D8B030D-6E8A-4147-A177-3AD203B41FA5}">
                      <a16:colId xmlns:a16="http://schemas.microsoft.com/office/drawing/2014/main" val="3653169604"/>
                    </a:ext>
                  </a:extLst>
                </a:gridCol>
              </a:tblGrid>
              <a:tr h="347592">
                <a:tc>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2021</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2022</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80</a:t>
                      </a:r>
                    </a:p>
                  </a:txBody>
                  <a:tcPr marL="7620" marT="7620" marB="0" anchor="ct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12</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930</a:t>
                      </a:r>
                    </a:p>
                  </a:txBody>
                  <a:tcPr marL="7620" marT="7620"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Mar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200</a:t>
                      </a:r>
                    </a:p>
                  </a:txBody>
                  <a:tcPr marL="7620" marT="7620" marB="0" anchor="ctr"/>
                </a:tc>
                <a:extLst>
                  <a:ext uri="{0D108BD9-81ED-4DB2-BD59-A6C34878D82A}">
                    <a16:rowId xmlns:a16="http://schemas.microsoft.com/office/drawing/2014/main" val="10003"/>
                  </a:ext>
                </a:extLst>
              </a:tr>
              <a:tr h="347592">
                <a:tc>
                  <a:txBody>
                    <a:bodyPr/>
                    <a:lstStyle/>
                    <a:p>
                      <a:pPr algn="ctr" fontAlgn="ctr"/>
                      <a:r>
                        <a:rPr lang="en-US" sz="1400" u="none" strike="noStrike" dirty="0">
                          <a:solidFill>
                            <a:schemeClr val="tx2"/>
                          </a:solidFill>
                          <a:effectLst/>
                        </a:rPr>
                        <a:t>Apr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328</a:t>
                      </a:r>
                    </a:p>
                  </a:txBody>
                  <a:tcPr marL="7620" marT="7620" marB="0" anchor="ctr"/>
                </a:tc>
                <a:extLst>
                  <a:ext uri="{0D108BD9-81ED-4DB2-BD59-A6C34878D82A}">
                    <a16:rowId xmlns:a16="http://schemas.microsoft.com/office/drawing/2014/main" val="10004"/>
                  </a:ext>
                </a:extLst>
              </a:tr>
              <a:tr h="347592">
                <a:tc>
                  <a:txBody>
                    <a:bodyPr/>
                    <a:lstStyle/>
                    <a:p>
                      <a:pPr algn="ctr" fontAlgn="ctr"/>
                      <a:r>
                        <a:rPr lang="en-US" sz="1400" u="none" strike="noStrike" dirty="0">
                          <a:solidFill>
                            <a:schemeClr val="tx2"/>
                          </a:solidFill>
                          <a:effectLst/>
                        </a:rPr>
                        <a:t>May</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59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382</a:t>
                      </a:r>
                    </a:p>
                  </a:txBody>
                  <a:tcPr marL="7620" marT="7620" marB="0" anchor="ctr"/>
                </a:tc>
                <a:extLst>
                  <a:ext uri="{0D108BD9-81ED-4DB2-BD59-A6C34878D82A}">
                    <a16:rowId xmlns:a16="http://schemas.microsoft.com/office/drawing/2014/main" val="10005"/>
                  </a:ext>
                </a:extLst>
              </a:tr>
              <a:tr h="347592">
                <a:tc>
                  <a:txBody>
                    <a:bodyPr/>
                    <a:lstStyle/>
                    <a:p>
                      <a:pPr algn="ctr" fontAlgn="ctr"/>
                      <a:r>
                        <a:rPr lang="en-US" sz="1400" u="none" strike="noStrike" dirty="0">
                          <a:solidFill>
                            <a:schemeClr val="tx2"/>
                          </a:solidFill>
                          <a:effectLst/>
                        </a:rPr>
                        <a:t>Jun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15</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248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511</a:t>
                      </a:r>
                    </a:p>
                  </a:txBody>
                  <a:tcPr marL="7620" marT="7620" marB="0" anchor="ctr"/>
                </a:tc>
                <a:extLst>
                  <a:ext uri="{0D108BD9-81ED-4DB2-BD59-A6C34878D82A}">
                    <a16:rowId xmlns:a16="http://schemas.microsoft.com/office/drawing/2014/main" val="10006"/>
                  </a:ext>
                </a:extLst>
              </a:tr>
              <a:tr h="347592">
                <a:tc>
                  <a:txBody>
                    <a:bodyPr/>
                    <a:lstStyle/>
                    <a:p>
                      <a:pPr algn="ctr" fontAlgn="ctr"/>
                      <a:r>
                        <a:rPr lang="en-US" sz="1400" u="none" strike="noStrike" dirty="0">
                          <a:solidFill>
                            <a:schemeClr val="tx2"/>
                          </a:solidFill>
                          <a:effectLst/>
                        </a:rPr>
                        <a:t>Jul</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968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672</a:t>
                      </a:r>
                    </a:p>
                  </a:txBody>
                  <a:tcPr marL="7620" marT="7620" marB="0" anchor="ctr"/>
                </a:tc>
                <a:extLst>
                  <a:ext uri="{0D108BD9-81ED-4DB2-BD59-A6C34878D82A}">
                    <a16:rowId xmlns:a16="http://schemas.microsoft.com/office/drawing/2014/main" val="10007"/>
                  </a:ext>
                </a:extLst>
              </a:tr>
              <a:tr h="347592">
                <a:tc>
                  <a:txBody>
                    <a:bodyPr/>
                    <a:lstStyle/>
                    <a:p>
                      <a:pPr algn="ctr" fontAlgn="ctr"/>
                      <a:r>
                        <a:rPr lang="en-US" sz="1400" u="none" strike="noStrike" dirty="0">
                          <a:solidFill>
                            <a:schemeClr val="tx2"/>
                          </a:solidFill>
                          <a:effectLst/>
                        </a:rPr>
                        <a:t>Aug</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151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378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870</a:t>
                      </a:r>
                    </a:p>
                  </a:txBody>
                  <a:tcPr marL="7620" marT="7620" marB="0" anchor="ctr"/>
                </a:tc>
                <a:extLst>
                  <a:ext uri="{0D108BD9-81ED-4DB2-BD59-A6C34878D82A}">
                    <a16:rowId xmlns:a16="http://schemas.microsoft.com/office/drawing/2014/main" val="10008"/>
                  </a:ext>
                </a:extLst>
              </a:tr>
              <a:tr h="347592">
                <a:tc>
                  <a:txBody>
                    <a:bodyPr/>
                    <a:lstStyle/>
                    <a:p>
                      <a:pPr algn="ctr" fontAlgn="ctr"/>
                      <a:r>
                        <a:rPr lang="en-US" sz="1400" u="none" strike="noStrike" dirty="0">
                          <a:solidFill>
                            <a:schemeClr val="tx2"/>
                          </a:solidFill>
                          <a:effectLst/>
                        </a:rPr>
                        <a:t>Sep</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339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1,124</a:t>
                      </a:r>
                    </a:p>
                  </a:txBody>
                  <a:tcPr marL="7620" marT="7620" marB="0" anchor="ctr"/>
                </a:tc>
                <a:extLst>
                  <a:ext uri="{0D108BD9-81ED-4DB2-BD59-A6C34878D82A}">
                    <a16:rowId xmlns:a16="http://schemas.microsoft.com/office/drawing/2014/main" val="10009"/>
                  </a:ext>
                </a:extLst>
              </a:tr>
              <a:tr h="347592">
                <a:tc>
                  <a:txBody>
                    <a:bodyPr/>
                    <a:lstStyle/>
                    <a:p>
                      <a:pPr algn="ctr" fontAlgn="ctr"/>
                      <a:r>
                        <a:rPr lang="en-US" sz="1400" u="none" strike="noStrike" dirty="0">
                          <a:solidFill>
                            <a:schemeClr val="tx2"/>
                          </a:solidFill>
                          <a:effectLst/>
                        </a:rPr>
                        <a:t>Oct</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573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305</a:t>
                      </a:r>
                    </a:p>
                  </a:txBody>
                  <a:tcPr marL="7620" marT="7620" marB="0" anchor="ctr"/>
                </a:tc>
                <a:extLst>
                  <a:ext uri="{0D108BD9-81ED-4DB2-BD59-A6C34878D82A}">
                    <a16:rowId xmlns:a16="http://schemas.microsoft.com/office/drawing/2014/main" val="10010"/>
                  </a:ext>
                </a:extLst>
              </a:tr>
              <a:tr h="347592">
                <a:tc>
                  <a:txBody>
                    <a:bodyPr/>
                    <a:lstStyle/>
                    <a:p>
                      <a:pPr algn="ctr" fontAlgn="ctr"/>
                      <a:r>
                        <a:rPr lang="en-US" sz="1400" u="none" strike="noStrike" dirty="0">
                          <a:solidFill>
                            <a:schemeClr val="tx2"/>
                          </a:solidFill>
                          <a:effectLst/>
                        </a:rPr>
                        <a:t>Nov</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107</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517</a:t>
                      </a:r>
                    </a:p>
                  </a:txBody>
                  <a:tcPr marL="7620" marT="7620" marB="0" anchor="ctr"/>
                </a:tc>
                <a:extLst>
                  <a:ext uri="{0D108BD9-81ED-4DB2-BD59-A6C34878D82A}">
                    <a16:rowId xmlns:a16="http://schemas.microsoft.com/office/drawing/2014/main" val="10011"/>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381</a:t>
                      </a:r>
                    </a:p>
                  </a:txBody>
                  <a:tcPr marL="7620" marT="7620" marB="0" anchor="ctr"/>
                </a:tc>
                <a:extLst>
                  <a:ext uri="{0D108BD9-81ED-4DB2-BD59-A6C34878D82A}">
                    <a16:rowId xmlns:a16="http://schemas.microsoft.com/office/drawing/2014/main" val="1001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383325927"/>
              </p:ext>
            </p:extLst>
          </p:nvPr>
        </p:nvGraphicFramePr>
        <p:xfrm>
          <a:off x="4724401" y="1424904"/>
          <a:ext cx="3810000" cy="4518696"/>
        </p:xfrm>
        <a:graphic>
          <a:graphicData uri="http://schemas.openxmlformats.org/drawingml/2006/table">
            <a:tbl>
              <a:tblPr firstRow="1" bandRow="1">
                <a:tableStyleId>{5C22544A-7EE6-4342-B048-85BDC9FD1C3A}</a:tableStyleId>
              </a:tblPr>
              <a:tblGrid>
                <a:gridCol w="621428">
                  <a:extLst>
                    <a:ext uri="{9D8B030D-6E8A-4147-A177-3AD203B41FA5}">
                      <a16:colId xmlns:a16="http://schemas.microsoft.com/office/drawing/2014/main" val="20000"/>
                    </a:ext>
                  </a:extLst>
                </a:gridCol>
                <a:gridCol w="797143">
                  <a:extLst>
                    <a:ext uri="{9D8B030D-6E8A-4147-A177-3AD203B41FA5}">
                      <a16:colId xmlns:a16="http://schemas.microsoft.com/office/drawing/2014/main" val="20002"/>
                    </a:ext>
                  </a:extLst>
                </a:gridCol>
                <a:gridCol w="797143">
                  <a:extLst>
                    <a:ext uri="{9D8B030D-6E8A-4147-A177-3AD203B41FA5}">
                      <a16:colId xmlns:a16="http://schemas.microsoft.com/office/drawing/2014/main" val="20003"/>
                    </a:ext>
                  </a:extLst>
                </a:gridCol>
                <a:gridCol w="797143">
                  <a:extLst>
                    <a:ext uri="{9D8B030D-6E8A-4147-A177-3AD203B41FA5}">
                      <a16:colId xmlns:a16="http://schemas.microsoft.com/office/drawing/2014/main" val="20004"/>
                    </a:ext>
                  </a:extLst>
                </a:gridCol>
                <a:gridCol w="797143">
                  <a:extLst>
                    <a:ext uri="{9D8B030D-6E8A-4147-A177-3AD203B41FA5}">
                      <a16:colId xmlns:a16="http://schemas.microsoft.com/office/drawing/2014/main" val="1326402868"/>
                    </a:ext>
                  </a:extLst>
                </a:gridCol>
              </a:tblGrid>
              <a:tr h="347592">
                <a:tc>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2021</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2022</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26</a:t>
                      </a:r>
                    </a:p>
                  </a:txBody>
                  <a:tcPr marL="7620" marT="7620" marB="0" anchor="ct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269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62</a:t>
                      </a:r>
                    </a:p>
                  </a:txBody>
                  <a:tcPr marL="7620" marT="7620"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Mar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62</a:t>
                      </a:r>
                    </a:p>
                  </a:txBody>
                  <a:tcPr marL="7620" marT="7620" marB="0" anchor="ctr"/>
                </a:tc>
                <a:extLst>
                  <a:ext uri="{0D108BD9-81ED-4DB2-BD59-A6C34878D82A}">
                    <a16:rowId xmlns:a16="http://schemas.microsoft.com/office/drawing/2014/main" val="10003"/>
                  </a:ext>
                </a:extLst>
              </a:tr>
              <a:tr h="347592">
                <a:tc>
                  <a:txBody>
                    <a:bodyPr/>
                    <a:lstStyle/>
                    <a:p>
                      <a:pPr algn="ctr" fontAlgn="ctr"/>
                      <a:r>
                        <a:rPr lang="en-US" sz="1400" u="none" strike="noStrike" dirty="0">
                          <a:solidFill>
                            <a:schemeClr val="tx2"/>
                          </a:solidFill>
                          <a:effectLst/>
                        </a:rPr>
                        <a:t>Apr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163</a:t>
                      </a:r>
                    </a:p>
                  </a:txBody>
                  <a:tcPr marL="7620" marT="7620" marB="0" anchor="ctr"/>
                </a:tc>
                <a:extLst>
                  <a:ext uri="{0D108BD9-81ED-4DB2-BD59-A6C34878D82A}">
                    <a16:rowId xmlns:a16="http://schemas.microsoft.com/office/drawing/2014/main" val="10004"/>
                  </a:ext>
                </a:extLst>
              </a:tr>
              <a:tr h="347592">
                <a:tc>
                  <a:txBody>
                    <a:bodyPr/>
                    <a:lstStyle/>
                    <a:p>
                      <a:pPr algn="ctr" fontAlgn="ctr"/>
                      <a:r>
                        <a:rPr lang="en-US" sz="1400" u="none" strike="noStrike" dirty="0">
                          <a:solidFill>
                            <a:schemeClr val="tx2"/>
                          </a:solidFill>
                          <a:effectLst/>
                        </a:rPr>
                        <a:t>May</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219</a:t>
                      </a:r>
                    </a:p>
                  </a:txBody>
                  <a:tcPr marL="7620" marT="7620" marB="0" anchor="ctr"/>
                </a:tc>
                <a:extLst>
                  <a:ext uri="{0D108BD9-81ED-4DB2-BD59-A6C34878D82A}">
                    <a16:rowId xmlns:a16="http://schemas.microsoft.com/office/drawing/2014/main" val="10005"/>
                  </a:ext>
                </a:extLst>
              </a:tr>
              <a:tr h="347592">
                <a:tc>
                  <a:txBody>
                    <a:bodyPr/>
                    <a:lstStyle/>
                    <a:p>
                      <a:pPr algn="ctr" fontAlgn="ctr"/>
                      <a:r>
                        <a:rPr lang="en-US" sz="1400" u="none" strike="noStrike" dirty="0">
                          <a:solidFill>
                            <a:schemeClr val="tx2"/>
                          </a:solidFill>
                          <a:effectLst/>
                        </a:rPr>
                        <a:t>Jun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89</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108</a:t>
                      </a:r>
                    </a:p>
                  </a:txBody>
                  <a:tcPr marL="7620" marT="7620" marB="0" anchor="ctr"/>
                </a:tc>
                <a:extLst>
                  <a:ext uri="{0D108BD9-81ED-4DB2-BD59-A6C34878D82A}">
                    <a16:rowId xmlns:a16="http://schemas.microsoft.com/office/drawing/2014/main" val="10006"/>
                  </a:ext>
                </a:extLst>
              </a:tr>
              <a:tr h="347592">
                <a:tc>
                  <a:txBody>
                    <a:bodyPr/>
                    <a:lstStyle/>
                    <a:p>
                      <a:pPr algn="ctr" fontAlgn="ctr"/>
                      <a:r>
                        <a:rPr lang="en-US" sz="1400" u="none" strike="noStrike" dirty="0">
                          <a:solidFill>
                            <a:schemeClr val="tx2"/>
                          </a:solidFill>
                          <a:effectLst/>
                        </a:rPr>
                        <a:t>Jul</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229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236</a:t>
                      </a:r>
                    </a:p>
                  </a:txBody>
                  <a:tcPr marL="7620" marT="7620" marB="0" anchor="ctr"/>
                </a:tc>
                <a:extLst>
                  <a:ext uri="{0D108BD9-81ED-4DB2-BD59-A6C34878D82A}">
                    <a16:rowId xmlns:a16="http://schemas.microsoft.com/office/drawing/2014/main" val="10007"/>
                  </a:ext>
                </a:extLst>
              </a:tr>
              <a:tr h="347592">
                <a:tc>
                  <a:txBody>
                    <a:bodyPr/>
                    <a:lstStyle/>
                    <a:p>
                      <a:pPr algn="ctr" fontAlgn="ctr"/>
                      <a:r>
                        <a:rPr lang="en-US" sz="1400" u="none" strike="noStrike" dirty="0">
                          <a:solidFill>
                            <a:schemeClr val="tx2"/>
                          </a:solidFill>
                          <a:effectLst/>
                        </a:rPr>
                        <a:t>Aug</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203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176</a:t>
                      </a:r>
                    </a:p>
                  </a:txBody>
                  <a:tcPr marL="7620" marT="7620" marB="0" anchor="ctr"/>
                </a:tc>
                <a:extLst>
                  <a:ext uri="{0D108BD9-81ED-4DB2-BD59-A6C34878D82A}">
                    <a16:rowId xmlns:a16="http://schemas.microsoft.com/office/drawing/2014/main" val="10008"/>
                  </a:ext>
                </a:extLst>
              </a:tr>
              <a:tr h="347592">
                <a:tc>
                  <a:txBody>
                    <a:bodyPr/>
                    <a:lstStyle/>
                    <a:p>
                      <a:pPr algn="ctr" fontAlgn="ctr"/>
                      <a:r>
                        <a:rPr lang="en-US" sz="1400" u="none" strike="noStrike" dirty="0">
                          <a:solidFill>
                            <a:schemeClr val="tx2"/>
                          </a:solidFill>
                          <a:effectLst/>
                        </a:rPr>
                        <a:t>Sep</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139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225</a:t>
                      </a:r>
                    </a:p>
                  </a:txBody>
                  <a:tcPr marL="7620" marT="7620" marB="0" anchor="ctr"/>
                </a:tc>
                <a:extLst>
                  <a:ext uri="{0D108BD9-81ED-4DB2-BD59-A6C34878D82A}">
                    <a16:rowId xmlns:a16="http://schemas.microsoft.com/office/drawing/2014/main" val="10009"/>
                  </a:ext>
                </a:extLst>
              </a:tr>
              <a:tr h="347592">
                <a:tc>
                  <a:txBody>
                    <a:bodyPr/>
                    <a:lstStyle/>
                    <a:p>
                      <a:pPr algn="ctr" fontAlgn="ctr"/>
                      <a:r>
                        <a:rPr lang="en-US" sz="1400" u="none" strike="noStrike" dirty="0">
                          <a:solidFill>
                            <a:schemeClr val="tx2"/>
                          </a:solidFill>
                          <a:effectLst/>
                        </a:rPr>
                        <a:t>Oct</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102</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106</a:t>
                      </a:r>
                    </a:p>
                  </a:txBody>
                  <a:tcPr marL="7620" marT="7620" marB="0" anchor="ctr"/>
                </a:tc>
                <a:extLst>
                  <a:ext uri="{0D108BD9-81ED-4DB2-BD59-A6C34878D82A}">
                    <a16:rowId xmlns:a16="http://schemas.microsoft.com/office/drawing/2014/main" val="10010"/>
                  </a:ext>
                </a:extLst>
              </a:tr>
              <a:tr h="347592">
                <a:tc>
                  <a:txBody>
                    <a:bodyPr/>
                    <a:lstStyle/>
                    <a:p>
                      <a:pPr algn="ctr" fontAlgn="ctr"/>
                      <a:r>
                        <a:rPr lang="en-US" sz="1400" u="none" strike="noStrike" dirty="0">
                          <a:solidFill>
                            <a:schemeClr val="tx2"/>
                          </a:solidFill>
                          <a:effectLst/>
                        </a:rPr>
                        <a:t>Nov</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73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209</a:t>
                      </a:r>
                    </a:p>
                  </a:txBody>
                  <a:tcPr marL="7620" marT="7620" marB="0" anchor="ctr"/>
                </a:tc>
                <a:extLst>
                  <a:ext uri="{0D108BD9-81ED-4DB2-BD59-A6C34878D82A}">
                    <a16:rowId xmlns:a16="http://schemas.microsoft.com/office/drawing/2014/main" val="10011"/>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19</a:t>
                      </a:r>
                    </a:p>
                  </a:txBody>
                  <a:tcPr marL="7620" marT="7620" marB="0" anchor="ctr"/>
                </a:tc>
                <a:extLst>
                  <a:ext uri="{0D108BD9-81ED-4DB2-BD59-A6C34878D82A}">
                    <a16:rowId xmlns:a16="http://schemas.microsoft.com/office/drawing/2014/main" val="10012"/>
                  </a:ext>
                </a:extLst>
              </a:tr>
            </a:tbl>
          </a:graphicData>
        </a:graphic>
      </p:graphicFrame>
      <p:sp>
        <p:nvSpPr>
          <p:cNvPr id="3" name="TextBox 2"/>
          <p:cNvSpPr txBox="1"/>
          <p:nvPr/>
        </p:nvSpPr>
        <p:spPr>
          <a:xfrm>
            <a:off x="1504461" y="1097280"/>
            <a:ext cx="1828800" cy="369332"/>
          </a:xfrm>
          <a:prstGeom prst="rect">
            <a:avLst/>
          </a:prstGeom>
          <a:noFill/>
        </p:spPr>
        <p:txBody>
          <a:bodyPr wrap="square" rtlCol="0">
            <a:spAutoFit/>
          </a:bodyPr>
          <a:lstStyle/>
          <a:p>
            <a:pPr algn="ctr"/>
            <a:r>
              <a:rPr lang="en-US" dirty="0">
                <a:solidFill>
                  <a:schemeClr val="tx2"/>
                </a:solidFill>
              </a:rPr>
              <a:t>Did Not Opt Out</a:t>
            </a:r>
          </a:p>
        </p:txBody>
      </p:sp>
      <p:sp>
        <p:nvSpPr>
          <p:cNvPr id="8" name="TextBox 7"/>
          <p:cNvSpPr txBox="1"/>
          <p:nvPr/>
        </p:nvSpPr>
        <p:spPr>
          <a:xfrm>
            <a:off x="5867400" y="1096148"/>
            <a:ext cx="1828800" cy="369332"/>
          </a:xfrm>
          <a:prstGeom prst="rect">
            <a:avLst/>
          </a:prstGeom>
          <a:noFill/>
        </p:spPr>
        <p:txBody>
          <a:bodyPr wrap="square" rtlCol="0">
            <a:spAutoFit/>
          </a:bodyPr>
          <a:lstStyle/>
          <a:p>
            <a:pPr algn="ctr"/>
            <a:r>
              <a:rPr lang="en-US" dirty="0">
                <a:solidFill>
                  <a:schemeClr val="tx2"/>
                </a:solidFill>
              </a:rPr>
              <a:t>Opted Out</a:t>
            </a:r>
          </a:p>
        </p:txBody>
      </p:sp>
      <p:sp>
        <p:nvSpPr>
          <p:cNvPr id="9" name="TextBox 8"/>
          <p:cNvSpPr txBox="1"/>
          <p:nvPr/>
        </p:nvSpPr>
        <p:spPr>
          <a:xfrm>
            <a:off x="1409700" y="6140358"/>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 Effective Resource-hours rounded to nearest whole number</a:t>
            </a:r>
          </a:p>
        </p:txBody>
      </p:sp>
    </p:spTree>
    <p:extLst>
      <p:ext uri="{BB962C8B-B14F-4D97-AF65-F5344CB8AC3E}">
        <p14:creationId xmlns:p14="http://schemas.microsoft.com/office/powerpoint/2010/main" val="2563229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2019-2020</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591602775"/>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dirty="0">
                          <a:effectLst/>
                        </a:rPr>
                        <a:t>RUC Make-Whole Amount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Uplift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Claw</a:t>
                      </a:r>
                      <a:r>
                        <a:rPr lang="en-US" sz="1400" u="none" strike="noStrike" baseline="0" dirty="0">
                          <a:effectLst/>
                        </a:rPr>
                        <a:t> </a:t>
                      </a:r>
                      <a:r>
                        <a:rPr lang="en-US" sz="1400" u="none" strike="noStrike" dirty="0">
                          <a:effectLst/>
                        </a:rPr>
                        <a:t>Back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RUC Shortfall Total (</a:t>
                      </a:r>
                      <a:r>
                        <a:rPr lang="en-US" sz="1400" u="none" strike="noStrike" dirty="0" err="1">
                          <a:effectLst/>
                        </a:rPr>
                        <a:t>MWh</a:t>
                      </a:r>
                      <a:r>
                        <a:rPr lang="en-US" sz="1400" u="none" strike="noStrike" dirty="0">
                          <a:effectLst/>
                        </a:rPr>
                        <a:t> in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5</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168</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394</a:t>
                      </a:r>
                      <a:endParaRPr lang="en-US" sz="1400" u="none" strike="noStrike" kern="1200" dirty="0">
                        <a:solidFill>
                          <a:schemeClr val="tx2"/>
                        </a:solidFill>
                        <a:effectLst/>
                        <a:latin typeface="+mn-lt"/>
                        <a:ea typeface="+mn-ea"/>
                        <a:cs typeface="+mn-cs"/>
                      </a:endParaRP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19</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253</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359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108</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915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738</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82</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148</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-356</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356</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210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2197</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726</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229</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49</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140</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12"/>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extLst>
                  <a:ext uri="{0D108BD9-81ED-4DB2-BD59-A6C34878D82A}">
                    <a16:rowId xmlns:a16="http://schemas.microsoft.com/office/drawing/2014/main" val="10013"/>
                  </a:ext>
                </a:extLst>
              </a:tr>
            </a:tbl>
          </a:graphicData>
        </a:graphic>
      </p:graphicFrame>
      <p:sp>
        <p:nvSpPr>
          <p:cNvPr id="5" name="TextBox 4"/>
          <p:cNvSpPr txBox="1"/>
          <p:nvPr/>
        </p:nvSpPr>
        <p:spPr>
          <a:xfrm>
            <a:off x="1676400" y="6156788"/>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Amounts rounded to nearest thousand. Data retrieved on 01/11/2023.</a:t>
            </a:r>
          </a:p>
        </p:txBody>
      </p:sp>
    </p:spTree>
    <p:extLst>
      <p:ext uri="{BB962C8B-B14F-4D97-AF65-F5344CB8AC3E}">
        <p14:creationId xmlns:p14="http://schemas.microsoft.com/office/powerpoint/2010/main" val="3292822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2021-2022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681558161"/>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dirty="0">
                          <a:effectLst/>
                        </a:rPr>
                        <a:t>RUC Make-Whole Amount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Uplift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Claw</a:t>
                      </a:r>
                      <a:r>
                        <a:rPr lang="en-US" sz="1400" u="none" strike="noStrike" baseline="0" dirty="0">
                          <a:effectLst/>
                        </a:rPr>
                        <a:t> </a:t>
                      </a:r>
                      <a:r>
                        <a:rPr lang="en-US" sz="1400" u="none" strike="noStrike" dirty="0">
                          <a:effectLst/>
                        </a:rPr>
                        <a:t>Back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RUC Shortfall Total (</a:t>
                      </a:r>
                      <a:r>
                        <a:rPr lang="en-US" sz="1400" u="none" strike="noStrike" dirty="0" err="1">
                          <a:effectLst/>
                        </a:rPr>
                        <a:t>MWh</a:t>
                      </a:r>
                      <a:r>
                        <a:rPr lang="en-US" sz="1400" u="none" strike="noStrike" dirty="0">
                          <a:effectLst/>
                        </a:rPr>
                        <a:t> in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1" u="none" strike="noStrike" kern="1200" dirty="0">
                          <a:solidFill>
                            <a:schemeClr val="lt1"/>
                          </a:solidFill>
                          <a:effectLst/>
                        </a:rPr>
                        <a:t>2022</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2022</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2022</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2022</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2022</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-320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320</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38</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3,760</a:t>
                      </a:r>
                    </a:p>
                  </a:txBody>
                  <a:tcPr marL="7620" marT="7620"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-6,970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6,970</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1,256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7,628</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7,519</a:t>
                      </a:r>
                    </a:p>
                  </a:txBody>
                  <a:tcPr marL="7620" marT="7620"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-749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9</a:t>
                      </a:r>
                      <a:endParaRPr lang="en-US" sz="1400" u="none" strike="noStrike" kern="120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749</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102</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239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6,203</a:t>
                      </a:r>
                    </a:p>
                  </a:txBody>
                  <a:tcPr marL="7620" marT="7620"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-742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19</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742</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1,285</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263</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7,138</a:t>
                      </a:r>
                    </a:p>
                  </a:txBody>
                  <a:tcPr marL="7620" marT="7620"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-3,302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3,302</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7,293</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10,604</a:t>
                      </a:r>
                    </a:p>
                  </a:txBody>
                  <a:tcPr marL="7620" marT="7620"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-466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-6,014</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466</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6,014</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91</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12</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7,004</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17,784</a:t>
                      </a:r>
                    </a:p>
                  </a:txBody>
                  <a:tcPr marL="7620" marT="7620"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-2,045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-4,702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2,045</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4,702</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637</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5,509</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17,404</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17,815</a:t>
                      </a:r>
                    </a:p>
                  </a:txBody>
                  <a:tcPr marL="7620" marT="7620"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-3,464</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865</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3,464</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59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986</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12,626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14,129</a:t>
                      </a:r>
                    </a:p>
                  </a:txBody>
                  <a:tcPr marL="7620" marT="7620"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-833</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-4,666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833</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4,666</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54</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365</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11,812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20,059</a:t>
                      </a:r>
                    </a:p>
                  </a:txBody>
                  <a:tcPr marL="7620" marT="7620"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-889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862</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889</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918</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528</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9,766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7,153</a:t>
                      </a:r>
                    </a:p>
                  </a:txBody>
                  <a:tcPr marL="7620" marT="7620"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-61</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-809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61</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809</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89</a:t>
                      </a: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952</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1,312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8,361</a:t>
                      </a:r>
                    </a:p>
                  </a:txBody>
                  <a:tcPr marL="7620" marT="7620" marB="0" anchor="ctr"/>
                </a:tc>
                <a:extLst>
                  <a:ext uri="{0D108BD9-81ED-4DB2-BD59-A6C34878D82A}">
                    <a16:rowId xmlns:a16="http://schemas.microsoft.com/office/drawing/2014/main" val="10012"/>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-1,479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86</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1,479</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148</a:t>
                      </a:r>
                    </a:p>
                  </a:txBody>
                  <a:tcPr marL="7620" marT="7620"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1,102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6,437</a:t>
                      </a:r>
                    </a:p>
                  </a:txBody>
                  <a:tcPr marL="7620" marT="7620" marB="0" anchor="ctr"/>
                </a:tc>
                <a:extLst>
                  <a:ext uri="{0D108BD9-81ED-4DB2-BD59-A6C34878D82A}">
                    <a16:rowId xmlns:a16="http://schemas.microsoft.com/office/drawing/2014/main" val="10013"/>
                  </a:ext>
                </a:extLst>
              </a:tr>
            </a:tbl>
          </a:graphicData>
        </a:graphic>
      </p:graphicFrame>
      <p:sp>
        <p:nvSpPr>
          <p:cNvPr id="5" name="TextBox 4"/>
          <p:cNvSpPr txBox="1"/>
          <p:nvPr/>
        </p:nvSpPr>
        <p:spPr>
          <a:xfrm>
            <a:off x="1828800" y="6156788"/>
            <a:ext cx="6705600" cy="253916"/>
          </a:xfrm>
          <a:prstGeom prst="rect">
            <a:avLst/>
          </a:prstGeom>
          <a:noFill/>
        </p:spPr>
        <p:txBody>
          <a:bodyPr wrap="square" rtlCol="0">
            <a:spAutoFit/>
          </a:bodyPr>
          <a:lstStyle/>
          <a:p>
            <a:pPr algn="ctr"/>
            <a:r>
              <a:rPr lang="en-US" sz="1050" dirty="0">
                <a:solidFill>
                  <a:schemeClr val="tx1">
                    <a:lumMod val="65000"/>
                    <a:lumOff val="35000"/>
                  </a:schemeClr>
                </a:solidFill>
              </a:rPr>
              <a:t>Amounts rounded to nearest thousand. Data retrieved on 01/11/2023.</a:t>
            </a:r>
          </a:p>
        </p:txBody>
      </p:sp>
    </p:spTree>
    <p:extLst>
      <p:ext uri="{BB962C8B-B14F-4D97-AF65-F5344CB8AC3E}">
        <p14:creationId xmlns:p14="http://schemas.microsoft.com/office/powerpoint/2010/main" val="157376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Protocol Language</a:t>
            </a:r>
            <a:endParaRPr lang="en-US" sz="2400" b="1" dirty="0">
              <a:solidFill>
                <a:schemeClr val="accent1"/>
              </a:solidFill>
            </a:endParaRPr>
          </a:p>
        </p:txBody>
      </p:sp>
      <p:sp>
        <p:nvSpPr>
          <p:cNvPr id="3" name="Content Placeholder 2"/>
          <p:cNvSpPr>
            <a:spLocks noGrp="1"/>
          </p:cNvSpPr>
          <p:nvPr>
            <p:ph idx="1"/>
          </p:nvPr>
        </p:nvSpPr>
        <p:spPr>
          <a:xfrm>
            <a:off x="381000" y="914400"/>
            <a:ext cx="8534400" cy="4876800"/>
          </a:xfrm>
        </p:spPr>
        <p:txBody>
          <a:bodyPr/>
          <a:lstStyle/>
          <a:p>
            <a:pPr marL="0" marR="0" indent="0">
              <a:spcBef>
                <a:spcPts val="1200"/>
              </a:spcBef>
              <a:spcAft>
                <a:spcPts val="1200"/>
              </a:spcAft>
              <a:buNone/>
              <a:tabLst>
                <a:tab pos="571500" algn="l"/>
              </a:tabLst>
            </a:pPr>
            <a:r>
              <a:rPr lang="en-US" sz="1600" b="1" dirty="0">
                <a:solidFill>
                  <a:schemeClr val="accent2"/>
                </a:solidFill>
                <a:ea typeface="Times New Roman" panose="02020603050405020304" pitchFamily="18" charset="0"/>
              </a:rPr>
              <a:t>5.8	Annual RUC Reporting Requirement</a:t>
            </a:r>
          </a:p>
          <a:p>
            <a:pPr marL="0" marR="0" indent="-457200" defTabSz="460375">
              <a:spcBef>
                <a:spcPts val="0"/>
              </a:spcBef>
              <a:spcAft>
                <a:spcPts val="1200"/>
              </a:spcAft>
              <a:buNone/>
            </a:pPr>
            <a:r>
              <a:rPr lang="en-US" sz="1400" dirty="0">
                <a:solidFill>
                  <a:schemeClr val="accent2"/>
                </a:solidFill>
                <a:ea typeface="Times New Roman" panose="02020603050405020304" pitchFamily="18" charset="0"/>
              </a:rPr>
              <a:t>(1)	ERCOT shall report to the Technical Advisory Committee (TAC), each January, an assessment of 	market impacts and Settlements for the aggregate Reliability Unit Commitment (RUC) activity, 	delineated by type of RUC instruction as follows:</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RUC instructions issued for Ancillary Service shortages (failure to sufficiently procure one or more Ancillary Service markets in the Day-Ahead Market (DAM) or subsequent Supplemental Ancillary Service Markets (SASMs));</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RUC instructions issued for irresolvable transmission system constraints;</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in anticipation of extreme cold weather/startup failures;</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for capacity;</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for system inertia; and</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A summary of RUC Settlements;</a:t>
            </a:r>
          </a:p>
          <a:p>
            <a:pPr marL="114300" marR="0" indent="0" defTabSz="460375">
              <a:spcBef>
                <a:spcPts val="0"/>
              </a:spcBef>
              <a:spcAft>
                <a:spcPts val="1200"/>
              </a:spcAft>
              <a:buNone/>
            </a:pPr>
            <a:r>
              <a:rPr lang="en-US" sz="1400" dirty="0">
                <a:solidFill>
                  <a:schemeClr val="accent2"/>
                </a:solidFill>
                <a:ea typeface="Times New Roman" panose="02020603050405020304" pitchFamily="18" charset="0"/>
              </a:rPr>
              <a:t>		(</a:t>
            </a:r>
            <a:r>
              <a:rPr lang="en-US" sz="1400" dirty="0" err="1">
                <a:solidFill>
                  <a:schemeClr val="accent2"/>
                </a:solidFill>
                <a:ea typeface="Times New Roman" panose="02020603050405020304" pitchFamily="18" charset="0"/>
              </a:rPr>
              <a:t>i</a:t>
            </a:r>
            <a:r>
              <a:rPr lang="en-US" sz="1400" dirty="0">
                <a:solidFill>
                  <a:schemeClr val="accent2"/>
                </a:solidFill>
                <a:ea typeface="Times New Roman" panose="02020603050405020304" pitchFamily="18" charset="0"/>
              </a:rPr>
              <a:t>)	RUC charges associated with RUC Make-Whole Amount Total per RUC, as 						defined in Section 5.7.4.1, RUC Capacity-Short Charge; and</a:t>
            </a:r>
          </a:p>
          <a:p>
            <a:pPr marL="0" indent="0" defTabSz="460375">
              <a:buNone/>
            </a:pPr>
            <a:r>
              <a:rPr lang="en-US" sz="1400" dirty="0">
                <a:solidFill>
                  <a:schemeClr val="accent2"/>
                </a:solidFill>
                <a:ea typeface="Times New Roman" panose="02020603050405020304" pitchFamily="18" charset="0"/>
              </a:rPr>
              <a:t>		(ii)	RUC Shortfall Total, as defined in Section 5.7.4.1.1, Capacity Shortfall Ratio 					Share.</a:t>
            </a:r>
          </a:p>
          <a:p>
            <a:pPr marL="0" marR="0" indent="0">
              <a:spcBef>
                <a:spcPts val="1200"/>
              </a:spcBef>
              <a:spcAft>
                <a:spcPts val="1200"/>
              </a:spcAft>
              <a:buNone/>
              <a:tabLst>
                <a:tab pos="571500" algn="l"/>
              </a:tabLst>
            </a:pPr>
            <a:endParaRPr lang="en-US" sz="1400" dirty="0">
              <a:solidFill>
                <a:schemeClr val="accent2"/>
              </a:solidFill>
              <a:ea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Resource-Hours in 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p:cNvSpPr/>
          <p:nvPr/>
        </p:nvSpPr>
        <p:spPr>
          <a:xfrm>
            <a:off x="723900" y="4800600"/>
            <a:ext cx="7696200" cy="830997"/>
          </a:xfrm>
          <a:prstGeom prst="rect">
            <a:avLst/>
          </a:prstGeom>
        </p:spPr>
        <p:txBody>
          <a:bodyPr wrap="square">
            <a:spAutoFit/>
          </a:bodyPr>
          <a:lstStyle/>
          <a:p>
            <a:pPr>
              <a:defRPr/>
            </a:pPr>
            <a:r>
              <a:rPr lang="en-US" sz="1600" dirty="0">
                <a:solidFill>
                  <a:schemeClr val="accent2"/>
                </a:solidFill>
                <a:cs typeface="Book Antiqua"/>
              </a:rPr>
              <a:t>* The difference between “Instructed” and “Effective” values is a result of Resources starting up, shutting down, partial hour instructions, or otherwise not dispatchable by SCED.</a:t>
            </a:r>
            <a:endParaRPr lang="en-US" sz="4000" dirty="0">
              <a:solidFill>
                <a:schemeClr val="accent2"/>
              </a:solidFill>
              <a:cs typeface="Book Antiqua"/>
            </a:endParaRPr>
          </a:p>
        </p:txBody>
      </p:sp>
      <p:graphicFrame>
        <p:nvGraphicFramePr>
          <p:cNvPr id="6" name="Table 5"/>
          <p:cNvGraphicFramePr>
            <a:graphicFrameLocks noGrp="1"/>
          </p:cNvGraphicFramePr>
          <p:nvPr>
            <p:extLst>
              <p:ext uri="{D42A27DB-BD31-4B8C-83A1-F6EECF244321}">
                <p14:modId xmlns:p14="http://schemas.microsoft.com/office/powerpoint/2010/main" val="817921754"/>
              </p:ext>
            </p:extLst>
          </p:nvPr>
        </p:nvGraphicFramePr>
        <p:xfrm>
          <a:off x="1280160" y="927100"/>
          <a:ext cx="6583680" cy="3556000"/>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tblGrid>
              <a:tr h="370840">
                <a:tc>
                  <a:txBody>
                    <a:bodyPr/>
                    <a:lstStyle/>
                    <a:p>
                      <a:pPr algn="ctr" fontAlgn="b"/>
                      <a:endParaRPr lang="en-US" sz="1800" b="0" i="0" u="none" strike="noStrike" dirty="0">
                        <a:solidFill>
                          <a:schemeClr val="accent2"/>
                        </a:solidFill>
                        <a:effectLst/>
                        <a:latin typeface="Arial" panose="020B0604020202020204" pitchFamily="34" charset="0"/>
                      </a:endParaRPr>
                    </a:p>
                  </a:txBody>
                  <a:tcPr marL="0" marR="0" marT="0" marB="0" anchor="ctr"/>
                </a:tc>
                <a:tc>
                  <a:txBody>
                    <a:bodyPr/>
                    <a:lstStyle/>
                    <a:p>
                      <a:pPr marL="0" lvl="1" algn="ctr" fontAlgn="b"/>
                      <a:r>
                        <a:rPr lang="en-US" sz="1800" b="1" i="0" u="none" strike="noStrike" dirty="0">
                          <a:solidFill>
                            <a:schemeClr val="bg1"/>
                          </a:solidFill>
                          <a:effectLst/>
                          <a:latin typeface="Arial" panose="020B0604020202020204" pitchFamily="34" charset="0"/>
                        </a:rPr>
                        <a:t>Total</a:t>
                      </a:r>
                    </a:p>
                  </a:txBody>
                  <a:tcPr anchor="ctr"/>
                </a:tc>
                <a:tc>
                  <a:txBody>
                    <a:bodyPr/>
                    <a:lstStyle/>
                    <a:p>
                      <a:pPr marL="0" lvl="1" algn="ctr" fontAlgn="b"/>
                      <a:r>
                        <a:rPr lang="en-US" sz="1800" b="1" i="0" u="none" strike="noStrike" dirty="0">
                          <a:solidFill>
                            <a:schemeClr val="bg1"/>
                          </a:solidFill>
                          <a:effectLst/>
                          <a:latin typeface="Arial" panose="020B0604020202020204" pitchFamily="34" charset="0"/>
                        </a:rPr>
                        <a:t>Opt-Out</a:t>
                      </a:r>
                    </a:p>
                  </a:txBody>
                  <a:tcPr anchor="ctr"/>
                </a:tc>
                <a:tc>
                  <a:txBody>
                    <a:bodyPr/>
                    <a:lstStyle/>
                    <a:p>
                      <a:pPr marL="0" lvl="1" algn="ctr" fontAlgn="b"/>
                      <a:r>
                        <a:rPr lang="en-US" sz="1800" b="1" i="0" u="none" strike="noStrike" dirty="0">
                          <a:solidFill>
                            <a:schemeClr val="bg1"/>
                          </a:solidFill>
                          <a:effectLst/>
                          <a:latin typeface="Arial" panose="020B0604020202020204" pitchFamily="34" charset="0"/>
                        </a:rPr>
                        <a:t>Non-Opt-Out</a:t>
                      </a:r>
                    </a:p>
                  </a:txBody>
                  <a:tcPr anchor="ctr"/>
                </a:tc>
                <a:extLst>
                  <a:ext uri="{0D108BD9-81ED-4DB2-BD59-A6C34878D82A}">
                    <a16:rowId xmlns:a16="http://schemas.microsoft.com/office/drawing/2014/main" val="10000"/>
                  </a:ext>
                </a:extLst>
              </a:tr>
              <a:tr h="454660">
                <a:tc gridSpan="4">
                  <a:txBody>
                    <a:bodyPr/>
                    <a:lstStyle/>
                    <a:p>
                      <a:pPr algn="ctr" fontAlgn="b"/>
                      <a:r>
                        <a:rPr lang="en-US" sz="1800" b="1" i="0" u="none" strike="noStrike" dirty="0">
                          <a:solidFill>
                            <a:schemeClr val="accent2"/>
                          </a:solidFill>
                          <a:effectLst/>
                          <a:latin typeface="Arial" panose="020B0604020202020204" pitchFamily="34" charset="0"/>
                        </a:rPr>
                        <a:t>Instructed Resource-Hours</a:t>
                      </a:r>
                    </a:p>
                  </a:txBody>
                  <a:tcPr marL="182880" marR="0" marT="0" marB="0"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dirty="0">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1"/>
                  </a:ext>
                </a:extLst>
              </a:tr>
              <a:tr h="370840">
                <a:tc>
                  <a:txBody>
                    <a:bodyPr/>
                    <a:lstStyle/>
                    <a:p>
                      <a:pPr algn="l" fontAlgn="b"/>
                      <a:r>
                        <a:rPr lang="en-US" sz="1600" b="0" i="0" u="none" strike="noStrike" dirty="0">
                          <a:solidFill>
                            <a:schemeClr val="accent2"/>
                          </a:solidFill>
                          <a:effectLst/>
                          <a:latin typeface="Arial" panose="020B0604020202020204" pitchFamily="34" charset="0"/>
                        </a:rPr>
                        <a:t>Total Count</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8,244.8</a:t>
                      </a:r>
                    </a:p>
                  </a:txBody>
                  <a:tcPr marR="548640" anchor="ctr"/>
                </a:tc>
                <a:tc>
                  <a:txBody>
                    <a:bodyPr/>
                    <a:lstStyle/>
                    <a:p>
                      <a:pPr marL="0" lvl="1" algn="r" fontAlgn="b"/>
                      <a:r>
                        <a:rPr lang="en-US" sz="1600" b="0" i="0" u="none" strike="noStrike" dirty="0">
                          <a:solidFill>
                            <a:schemeClr val="accent2"/>
                          </a:solidFill>
                          <a:effectLst/>
                          <a:latin typeface="Arial" panose="020B0604020202020204" pitchFamily="34" charset="0"/>
                        </a:rPr>
                        <a:t>1,651.0</a:t>
                      </a:r>
                    </a:p>
                  </a:txBody>
                  <a:tcPr marR="548640" anchor="ctr"/>
                </a:tc>
                <a:tc>
                  <a:txBody>
                    <a:bodyPr/>
                    <a:lstStyle/>
                    <a:p>
                      <a:pPr marL="0" lvl="1" algn="r" fontAlgn="b"/>
                      <a:r>
                        <a:rPr lang="en-US" sz="1600" b="0" i="0" u="none" strike="noStrike" dirty="0">
                          <a:solidFill>
                            <a:schemeClr val="accent2"/>
                          </a:solidFill>
                          <a:effectLst/>
                          <a:latin typeface="Arial" panose="020B0604020202020204" pitchFamily="34" charset="0"/>
                        </a:rPr>
                        <a:t>6,593.9</a:t>
                      </a:r>
                    </a:p>
                  </a:txBody>
                  <a:tcPr marR="548640" anchor="ctr"/>
                </a:tc>
                <a:extLst>
                  <a:ext uri="{0D108BD9-81ED-4DB2-BD59-A6C34878D82A}">
                    <a16:rowId xmlns:a16="http://schemas.microsoft.com/office/drawing/2014/main" val="10002"/>
                  </a:ext>
                </a:extLst>
              </a:tr>
              <a:tr h="505460">
                <a:tc gridSpan="4">
                  <a:txBody>
                    <a:bodyPr/>
                    <a:lstStyle/>
                    <a:p>
                      <a:pPr algn="ctr" fontAlgn="b"/>
                      <a:r>
                        <a:rPr lang="en-US" sz="1800" b="1" i="0" u="none" strike="noStrike" dirty="0">
                          <a:solidFill>
                            <a:schemeClr val="accent2"/>
                          </a:solidFill>
                          <a:effectLst/>
                          <a:latin typeface="Arial" panose="020B0604020202020204" pitchFamily="34" charset="0"/>
                        </a:rPr>
                        <a:t>Effective Resource-Hours*</a:t>
                      </a:r>
                      <a:endParaRPr lang="en-US" sz="1800" b="1" i="0" u="none" strike="noStrike" baseline="30000" dirty="0">
                        <a:solidFill>
                          <a:schemeClr val="accent2"/>
                        </a:solidFill>
                        <a:effectLst/>
                        <a:latin typeface="Arial" panose="020B0604020202020204" pitchFamily="34" charset="0"/>
                      </a:endParaRPr>
                    </a:p>
                  </a:txBody>
                  <a:tcPr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dirty="0">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4"/>
                  </a:ext>
                </a:extLst>
              </a:tr>
              <a:tr h="370840">
                <a:tc>
                  <a:txBody>
                    <a:bodyPr/>
                    <a:lstStyle/>
                    <a:p>
                      <a:pPr algn="l" fontAlgn="b"/>
                      <a:r>
                        <a:rPr lang="en-US" sz="1600" b="0" i="0" u="none" strike="noStrike" dirty="0">
                          <a:solidFill>
                            <a:schemeClr val="accent2"/>
                          </a:solidFill>
                          <a:effectLst/>
                          <a:latin typeface="Arial" panose="020B0604020202020204" pitchFamily="34" charset="0"/>
                        </a:rPr>
                        <a:t>Total</a:t>
                      </a:r>
                      <a:r>
                        <a:rPr lang="en-US" sz="1600" b="0" i="0" u="none" strike="noStrike" baseline="0" dirty="0">
                          <a:solidFill>
                            <a:schemeClr val="accent2"/>
                          </a:solidFill>
                          <a:effectLst/>
                          <a:latin typeface="Arial" panose="020B0604020202020204" pitchFamily="34" charset="0"/>
                        </a:rPr>
                        <a:t> Count</a:t>
                      </a:r>
                      <a:endParaRPr lang="en-US" sz="1600" b="0" i="0" u="none" strike="noStrike" dirty="0">
                        <a:solidFill>
                          <a:schemeClr val="accent2"/>
                        </a:solidFill>
                        <a:effectLst/>
                        <a:latin typeface="Arial" panose="020B0604020202020204" pitchFamily="34" charset="0"/>
                      </a:endParaRPr>
                    </a:p>
                  </a:txBody>
                  <a:tcPr marL="182880" marR="0" marT="0" marB="0" anchor="ctr"/>
                </a:tc>
                <a:tc>
                  <a:txBody>
                    <a:bodyPr/>
                    <a:lstStyle/>
                    <a:p>
                      <a:pPr marL="0" lvl="1" algn="r" fontAlgn="b">
                        <a:tabLst>
                          <a:tab pos="457200" algn="dec"/>
                          <a:tab pos="914400" algn="dec"/>
                        </a:tabLst>
                      </a:pPr>
                      <a:r>
                        <a:rPr lang="en-US" sz="1600" b="0" i="0" u="none" strike="noStrike" dirty="0">
                          <a:solidFill>
                            <a:schemeClr val="accent2"/>
                          </a:solidFill>
                          <a:effectLst/>
                          <a:latin typeface="Arial" panose="020B0604020202020204" pitchFamily="34" charset="0"/>
                        </a:rPr>
                        <a:t>7,910.5</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chemeClr val="accent2"/>
                          </a:solidFill>
                          <a:effectLst/>
                          <a:latin typeface="Arial" panose="020B0604020202020204" pitchFamily="34" charset="0"/>
                        </a:rPr>
                        <a:t>1,610.0</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chemeClr val="accent2"/>
                          </a:solidFill>
                          <a:effectLst/>
                          <a:latin typeface="Arial" panose="020B0604020202020204" pitchFamily="34" charset="0"/>
                        </a:rPr>
                        <a:t>6,300.5</a:t>
                      </a:r>
                    </a:p>
                  </a:txBody>
                  <a:tcPr marR="548640" anchor="ctr"/>
                </a:tc>
                <a:extLst>
                  <a:ext uri="{0D108BD9-81ED-4DB2-BD59-A6C34878D82A}">
                    <a16:rowId xmlns:a16="http://schemas.microsoft.com/office/drawing/2014/main" val="10005"/>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LSL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76.9</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89.6</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73.6</a:t>
                      </a:r>
                    </a:p>
                  </a:txBody>
                  <a:tcPr marR="548640" anchor="ctr"/>
                </a:tc>
                <a:extLst>
                  <a:ext uri="{0D108BD9-81ED-4DB2-BD59-A6C34878D82A}">
                    <a16:rowId xmlns:a16="http://schemas.microsoft.com/office/drawing/2014/main" val="10006"/>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LDL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96.8</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174.9</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76.8</a:t>
                      </a:r>
                    </a:p>
                  </a:txBody>
                  <a:tcPr marR="548640" anchor="ctr"/>
                </a:tc>
                <a:extLst>
                  <a:ext uri="{0D108BD9-81ED-4DB2-BD59-A6C34878D82A}">
                    <a16:rowId xmlns:a16="http://schemas.microsoft.com/office/drawing/2014/main" val="10007"/>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BP</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102.3</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195.2</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78.5</a:t>
                      </a:r>
                    </a:p>
                  </a:txBody>
                  <a:tcPr marR="548640" anchor="ctr"/>
                </a:tc>
                <a:extLst>
                  <a:ext uri="{0D108BD9-81ED-4DB2-BD59-A6C34878D82A}">
                    <a16:rowId xmlns:a16="http://schemas.microsoft.com/office/drawing/2014/main" val="10008"/>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HSL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294.2</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323.7</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286.6</a:t>
                      </a:r>
                    </a:p>
                  </a:txBody>
                  <a:tcPr marR="54864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221364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RUC Instruction Reasons</a:t>
            </a:r>
            <a:endParaRPr lang="en-US" sz="2400" b="1" dirty="0">
              <a:solidFill>
                <a:schemeClr val="accent1"/>
              </a:solidFill>
            </a:endParaRPr>
          </a:p>
        </p:txBody>
      </p:sp>
      <p:sp>
        <p:nvSpPr>
          <p:cNvPr id="3" name="Content Placeholder 2"/>
          <p:cNvSpPr>
            <a:spLocks noGrp="1"/>
          </p:cNvSpPr>
          <p:nvPr>
            <p:ph idx="1"/>
          </p:nvPr>
        </p:nvSpPr>
        <p:spPr>
          <a:xfrm>
            <a:off x="309513" y="990600"/>
            <a:ext cx="8534400" cy="5334000"/>
          </a:xfrm>
        </p:spPr>
        <p:txBody>
          <a:bodyPr/>
          <a:lstStyle/>
          <a:p>
            <a:r>
              <a:rPr lang="en-US" sz="1800" dirty="0">
                <a:solidFill>
                  <a:schemeClr val="tx2"/>
                </a:solidFill>
              </a:rPr>
              <a:t>7,910.5 effective RUC Resource-hours in 2022.</a:t>
            </a:r>
          </a:p>
          <a:p>
            <a:pPr lvl="1"/>
            <a:r>
              <a:rPr lang="en-US" sz="1800" dirty="0">
                <a:solidFill>
                  <a:schemeClr val="tx2"/>
                </a:solidFill>
              </a:rPr>
              <a:t>1,023.6 Resource-hours (12.9%) for local thermal congestion or voltage concerns.</a:t>
            </a:r>
          </a:p>
          <a:p>
            <a:pPr lvl="1"/>
            <a:r>
              <a:rPr lang="en-US" sz="1800" dirty="0">
                <a:solidFill>
                  <a:schemeClr val="tx2"/>
                </a:solidFill>
              </a:rPr>
              <a:t>6,886.8 Resource-hours (87.1%) for capacity concerns.</a:t>
            </a:r>
            <a:endParaRPr lang="en-US" sz="1600" dirty="0">
              <a:solidFill>
                <a:schemeClr val="tx2"/>
              </a:solidFill>
            </a:endParaRPr>
          </a:p>
          <a:p>
            <a:pPr lvl="2"/>
            <a:endParaRPr lang="en-US" sz="1400" dirty="0">
              <a:solidFill>
                <a:schemeClr val="tx2"/>
              </a:solidFill>
            </a:endParaRPr>
          </a:p>
          <a:p>
            <a:r>
              <a:rPr lang="en-US" sz="1800" dirty="0">
                <a:solidFill>
                  <a:schemeClr val="tx2"/>
                </a:solidFill>
              </a:rPr>
              <a:t>There were no Resource-hours committed for Ancillary Service shortages, system inertia, or startup failures.</a:t>
            </a:r>
          </a:p>
          <a:p>
            <a:endParaRPr lang="en-US" sz="1800" dirty="0">
              <a:solidFill>
                <a:schemeClr val="tx2"/>
              </a:solidFill>
            </a:endParaRPr>
          </a:p>
          <a:p>
            <a:r>
              <a:rPr lang="en-US" sz="1800" dirty="0">
                <a:solidFill>
                  <a:schemeClr val="tx2"/>
                </a:solidFill>
              </a:rPr>
              <a:t>1,610.0 effective Resource-hours (20.4%) were successfully bought back.</a:t>
            </a:r>
          </a:p>
          <a:p>
            <a:pPr lvl="1"/>
            <a:r>
              <a:rPr lang="en-US" sz="1800" dirty="0">
                <a:solidFill>
                  <a:schemeClr val="tx2"/>
                </a:solidFill>
              </a:rPr>
              <a:t>This value is lower than last year (31% bought back in 2021).</a:t>
            </a:r>
          </a:p>
          <a:p>
            <a:pPr lvl="1"/>
            <a:r>
              <a:rPr lang="en-US" sz="1800" dirty="0">
                <a:solidFill>
                  <a:schemeClr val="tx2"/>
                </a:solidFill>
              </a:rPr>
              <a:t>Included in this value are 135.5 effective Resource-hours (1.7% of total) where the Resource was DAM-committed.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32442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Resource-Hours, 2019 - 2022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0155" y="1219200"/>
            <a:ext cx="7985759" cy="3992880"/>
          </a:xfrm>
          <a:prstGeom prst="rect">
            <a:avLst/>
          </a:prstGeom>
        </p:spPr>
      </p:pic>
    </p:spTree>
    <p:extLst>
      <p:ext uri="{BB962C8B-B14F-4D97-AF65-F5344CB8AC3E}">
        <p14:creationId xmlns:p14="http://schemas.microsoft.com/office/powerpoint/2010/main" val="1095794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Resource-MWh, 2019 - 2022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3" name="TextBox 2">
            <a:extLst>
              <a:ext uri="{FF2B5EF4-FFF2-40B4-BE49-F238E27FC236}">
                <a16:creationId xmlns:a16="http://schemas.microsoft.com/office/drawing/2014/main" id="{ED036A31-AEE2-4749-B9C9-663AB4669F1E}"/>
              </a:ext>
            </a:extLst>
          </p:cNvPr>
          <p:cNvSpPr txBox="1"/>
          <p:nvPr/>
        </p:nvSpPr>
        <p:spPr>
          <a:xfrm>
            <a:off x="249661" y="2983793"/>
            <a:ext cx="2514600" cy="1384995"/>
          </a:xfrm>
          <a:prstGeom prst="rect">
            <a:avLst/>
          </a:prstGeom>
          <a:noFill/>
        </p:spPr>
        <p:txBody>
          <a:bodyPr wrap="square" rtlCol="0">
            <a:spAutoFit/>
          </a:bodyPr>
          <a:lstStyle/>
          <a:p>
            <a:r>
              <a:rPr lang="en-US" sz="1400" dirty="0">
                <a:solidFill>
                  <a:schemeClr val="tx2"/>
                </a:solidFill>
              </a:rPr>
              <a:t>Top: Duration multiplied by Resource’s Base Point (BP).</a:t>
            </a:r>
          </a:p>
          <a:p>
            <a:endParaRPr lang="en-US" sz="1400" dirty="0">
              <a:solidFill>
                <a:schemeClr val="tx2"/>
              </a:solidFill>
            </a:endParaRPr>
          </a:p>
          <a:p>
            <a:r>
              <a:rPr lang="en-US" sz="1400" dirty="0">
                <a:solidFill>
                  <a:schemeClr val="tx2"/>
                </a:solidFill>
              </a:rPr>
              <a:t>Bottom: Duration multiplied by Resource’s High Sustained Limit (HSL).</a:t>
            </a:r>
          </a:p>
        </p:txBody>
      </p:sp>
      <p:pic>
        <p:nvPicPr>
          <p:cNvPr id="7" name="Picture 6">
            <a:extLst>
              <a:ext uri="{FF2B5EF4-FFF2-40B4-BE49-F238E27FC236}">
                <a16:creationId xmlns:a16="http://schemas.microsoft.com/office/drawing/2014/main" id="{591A3E0B-085A-455A-8542-CC7033ACB71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627556" y="627648"/>
            <a:ext cx="5906843" cy="2953422"/>
          </a:xfrm>
          <a:prstGeom prst="rect">
            <a:avLst/>
          </a:prstGeom>
        </p:spPr>
      </p:pic>
      <p:pic>
        <p:nvPicPr>
          <p:cNvPr id="8" name="Picture 7">
            <a:extLst>
              <a:ext uri="{FF2B5EF4-FFF2-40B4-BE49-F238E27FC236}">
                <a16:creationId xmlns:a16="http://schemas.microsoft.com/office/drawing/2014/main" id="{E94C1297-9CC3-498E-828D-88CCF13E691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627558" y="3510416"/>
            <a:ext cx="5906841" cy="2953421"/>
          </a:xfrm>
          <a:prstGeom prst="rect">
            <a:avLst/>
          </a:prstGeom>
        </p:spPr>
      </p:pic>
    </p:spTree>
    <p:extLst>
      <p:ext uri="{BB962C8B-B14F-4D97-AF65-F5344CB8AC3E}">
        <p14:creationId xmlns:p14="http://schemas.microsoft.com/office/powerpoint/2010/main" val="2164320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Average Age of Effective Resource-Hours, 2019 - 2022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pic>
        <p:nvPicPr>
          <p:cNvPr id="7" name="Picture 6">
            <a:extLst>
              <a:ext uri="{FF2B5EF4-FFF2-40B4-BE49-F238E27FC236}">
                <a16:creationId xmlns:a16="http://schemas.microsoft.com/office/drawing/2014/main" id="{F8F3DC05-25BF-4B7B-868C-4FC92487971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0157" y="1066800"/>
            <a:ext cx="7985755" cy="3992878"/>
          </a:xfrm>
          <a:prstGeom prst="rect">
            <a:avLst/>
          </a:prstGeom>
        </p:spPr>
      </p:pic>
      <p:sp>
        <p:nvSpPr>
          <p:cNvPr id="5" name="TextBox 4">
            <a:extLst>
              <a:ext uri="{FF2B5EF4-FFF2-40B4-BE49-F238E27FC236}">
                <a16:creationId xmlns:a16="http://schemas.microsoft.com/office/drawing/2014/main" id="{C9085316-2FF1-4BD5-AB07-3906E0EE3D65}"/>
              </a:ext>
            </a:extLst>
          </p:cNvPr>
          <p:cNvSpPr txBox="1"/>
          <p:nvPr/>
        </p:nvSpPr>
        <p:spPr>
          <a:xfrm>
            <a:off x="2514600" y="5256795"/>
            <a:ext cx="4648200" cy="523220"/>
          </a:xfrm>
          <a:prstGeom prst="rect">
            <a:avLst/>
          </a:prstGeom>
          <a:noFill/>
        </p:spPr>
        <p:txBody>
          <a:bodyPr wrap="square" rtlCol="0">
            <a:spAutoFit/>
          </a:bodyPr>
          <a:lstStyle/>
          <a:p>
            <a:r>
              <a:rPr lang="en-US" sz="1400" dirty="0">
                <a:solidFill>
                  <a:schemeClr val="tx2"/>
                </a:solidFill>
              </a:rPr>
              <a:t>In the case of Resources with multiple physical generators, the age of the oldest generator is used.</a:t>
            </a:r>
          </a:p>
        </p:txBody>
      </p:sp>
    </p:spTree>
    <p:extLst>
      <p:ext uri="{BB962C8B-B14F-4D97-AF65-F5344CB8AC3E}">
        <p14:creationId xmlns:p14="http://schemas.microsoft.com/office/powerpoint/2010/main" val="1756044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677CD2E-B8D2-4832-B17C-EC4A3BA1416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286000" y="1016736"/>
            <a:ext cx="6705600" cy="2681357"/>
          </a:xfrm>
          <a:prstGeom prst="rect">
            <a:avLst/>
          </a:prstGeom>
        </p:spPr>
      </p:pic>
      <p:sp>
        <p:nvSpPr>
          <p:cNvPr id="2" name="Title 1"/>
          <p:cNvSpPr>
            <a:spLocks noGrp="1"/>
          </p:cNvSpPr>
          <p:nvPr>
            <p:ph type="title"/>
          </p:nvPr>
        </p:nvSpPr>
        <p:spPr>
          <a:xfrm>
            <a:off x="381000" y="243682"/>
            <a:ext cx="8458200" cy="746918"/>
          </a:xfrm>
        </p:spPr>
        <p:txBody>
          <a:bodyPr/>
          <a:lstStyle/>
          <a:p>
            <a:r>
              <a:rPr lang="en-US" sz="2400" dirty="0"/>
              <a:t>RUC-Instructed Effective Resource-Hours by Resource Age, 2019 - 2022</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pic>
        <p:nvPicPr>
          <p:cNvPr id="5" name="Picture 4">
            <a:extLst>
              <a:ext uri="{FF2B5EF4-FFF2-40B4-BE49-F238E27FC236}">
                <a16:creationId xmlns:a16="http://schemas.microsoft.com/office/drawing/2014/main" id="{135963CD-516A-4A6F-AB27-6228C535D5E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286000" y="3703764"/>
            <a:ext cx="6705594" cy="2681354"/>
          </a:xfrm>
          <a:prstGeom prst="rect">
            <a:avLst/>
          </a:prstGeom>
        </p:spPr>
      </p:pic>
      <p:sp>
        <p:nvSpPr>
          <p:cNvPr id="7" name="TextBox 6">
            <a:extLst>
              <a:ext uri="{FF2B5EF4-FFF2-40B4-BE49-F238E27FC236}">
                <a16:creationId xmlns:a16="http://schemas.microsoft.com/office/drawing/2014/main" id="{259C8F87-39A7-4E77-B01A-BFE5616552CF}"/>
              </a:ext>
            </a:extLst>
          </p:cNvPr>
          <p:cNvSpPr txBox="1"/>
          <p:nvPr/>
        </p:nvSpPr>
        <p:spPr>
          <a:xfrm>
            <a:off x="228600" y="2895600"/>
            <a:ext cx="2209800" cy="1384995"/>
          </a:xfrm>
          <a:prstGeom prst="rect">
            <a:avLst/>
          </a:prstGeom>
          <a:noFill/>
        </p:spPr>
        <p:txBody>
          <a:bodyPr wrap="square" rtlCol="0">
            <a:spAutoFit/>
          </a:bodyPr>
          <a:lstStyle/>
          <a:p>
            <a:r>
              <a:rPr lang="en-US" sz="1400" dirty="0">
                <a:solidFill>
                  <a:schemeClr val="tx2"/>
                </a:solidFill>
              </a:rPr>
              <a:t>Top: non-opt-out Resource-hours.</a:t>
            </a:r>
          </a:p>
          <a:p>
            <a:endParaRPr lang="en-US" sz="1400" dirty="0">
              <a:solidFill>
                <a:schemeClr val="tx2"/>
              </a:solidFill>
            </a:endParaRPr>
          </a:p>
          <a:p>
            <a:endParaRPr lang="en-US" sz="1400" dirty="0">
              <a:solidFill>
                <a:schemeClr val="tx2"/>
              </a:solidFill>
            </a:endParaRPr>
          </a:p>
          <a:p>
            <a:r>
              <a:rPr lang="en-US" sz="1400" dirty="0">
                <a:solidFill>
                  <a:schemeClr val="tx2"/>
                </a:solidFill>
              </a:rPr>
              <a:t>Bottom: opt-out Resource-hours.</a:t>
            </a:r>
          </a:p>
        </p:txBody>
      </p:sp>
      <p:pic>
        <p:nvPicPr>
          <p:cNvPr id="8" name="Picture 7">
            <a:extLst>
              <a:ext uri="{FF2B5EF4-FFF2-40B4-BE49-F238E27FC236}">
                <a16:creationId xmlns:a16="http://schemas.microsoft.com/office/drawing/2014/main" id="{1E327E2A-C567-4E14-827F-7EA1CCECB66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0744" r="6394" b="41047"/>
          <a:stretch/>
        </p:blipFill>
        <p:spPr>
          <a:xfrm>
            <a:off x="2690219" y="622664"/>
            <a:ext cx="1021984" cy="1873638"/>
          </a:xfrm>
          <a:prstGeom prst="rect">
            <a:avLst/>
          </a:prstGeom>
        </p:spPr>
      </p:pic>
      <p:pic>
        <p:nvPicPr>
          <p:cNvPr id="9" name="Picture 8">
            <a:extLst>
              <a:ext uri="{FF2B5EF4-FFF2-40B4-BE49-F238E27FC236}">
                <a16:creationId xmlns:a16="http://schemas.microsoft.com/office/drawing/2014/main" id="{5D9845F2-B1AF-4D9B-8615-36C62035BFD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0744" r="6394" b="41047"/>
          <a:stretch/>
        </p:blipFill>
        <p:spPr>
          <a:xfrm>
            <a:off x="2711816" y="3384162"/>
            <a:ext cx="1021984" cy="1873638"/>
          </a:xfrm>
          <a:prstGeom prst="rect">
            <a:avLst/>
          </a:prstGeom>
        </p:spPr>
      </p:pic>
      <p:sp>
        <p:nvSpPr>
          <p:cNvPr id="11" name="TextBox 10">
            <a:extLst>
              <a:ext uri="{FF2B5EF4-FFF2-40B4-BE49-F238E27FC236}">
                <a16:creationId xmlns:a16="http://schemas.microsoft.com/office/drawing/2014/main" id="{AC705B7D-DA5A-441F-AD21-96FB42A1977D}"/>
              </a:ext>
            </a:extLst>
          </p:cNvPr>
          <p:cNvSpPr txBox="1"/>
          <p:nvPr/>
        </p:nvSpPr>
        <p:spPr>
          <a:xfrm>
            <a:off x="216568" y="4876800"/>
            <a:ext cx="2073903" cy="1169551"/>
          </a:xfrm>
          <a:prstGeom prst="rect">
            <a:avLst/>
          </a:prstGeom>
          <a:noFill/>
        </p:spPr>
        <p:txBody>
          <a:bodyPr wrap="square" rtlCol="0">
            <a:spAutoFit/>
          </a:bodyPr>
          <a:lstStyle/>
          <a:p>
            <a:r>
              <a:rPr lang="en-US" sz="1400" dirty="0">
                <a:solidFill>
                  <a:schemeClr val="tx2"/>
                </a:solidFill>
              </a:rPr>
              <a:t>In the case of Resources with multiple physical generators, the age of the oldest generator is used.</a:t>
            </a:r>
          </a:p>
        </p:txBody>
      </p:sp>
    </p:spTree>
    <p:extLst>
      <p:ext uri="{BB962C8B-B14F-4D97-AF65-F5344CB8AC3E}">
        <p14:creationId xmlns:p14="http://schemas.microsoft.com/office/powerpoint/2010/main" val="2309081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RUC-Instructed Resource Dispatch above LDL</a:t>
            </a:r>
            <a:endParaRPr lang="en-US" sz="2400" b="1" dirty="0">
              <a:solidFill>
                <a:schemeClr val="accent1"/>
              </a:solidFill>
            </a:endParaRPr>
          </a:p>
        </p:txBody>
      </p:sp>
      <p:sp>
        <p:nvSpPr>
          <p:cNvPr id="3" name="Content Placeholder 2"/>
          <p:cNvSpPr>
            <a:spLocks noGrp="1"/>
          </p:cNvSpPr>
          <p:nvPr>
            <p:ph idx="1"/>
          </p:nvPr>
        </p:nvSpPr>
        <p:spPr>
          <a:xfrm>
            <a:off x="371475" y="1143000"/>
            <a:ext cx="8315326" cy="4953000"/>
          </a:xfrm>
        </p:spPr>
        <p:txBody>
          <a:bodyPr/>
          <a:lstStyle/>
          <a:p>
            <a:r>
              <a:rPr lang="en-US" sz="1900" dirty="0">
                <a:solidFill>
                  <a:schemeClr val="tx2"/>
                </a:solidFill>
              </a:rPr>
              <a:t>When Resources did not successfully opt out, there were ~281 Resource-hours when the Resource was dispatched above its LDL.</a:t>
            </a:r>
          </a:p>
          <a:p>
            <a:pPr lvl="1"/>
            <a:r>
              <a:rPr lang="en-US" sz="1700" dirty="0">
                <a:solidFill>
                  <a:schemeClr val="tx2"/>
                </a:solidFill>
              </a:rPr>
              <a:t>For 59.7 of these Resource-hours, the LMP for the RUC-instructed Resource was above the RUC offer floor.</a:t>
            </a:r>
          </a:p>
          <a:p>
            <a:pPr lvl="1"/>
            <a:endParaRPr lang="en-US" sz="1700" dirty="0">
              <a:solidFill>
                <a:schemeClr val="tx2"/>
              </a:solidFill>
            </a:endParaRPr>
          </a:p>
          <a:p>
            <a:pPr lvl="1"/>
            <a:r>
              <a:rPr lang="en-US" sz="1700" dirty="0">
                <a:solidFill>
                  <a:schemeClr val="tx2"/>
                </a:solidFill>
              </a:rPr>
              <a:t>For 221.4 of these Resource-hours, the LMP for the RUC-instructed Resource was below the RUC offer floor.</a:t>
            </a:r>
          </a:p>
          <a:p>
            <a:pPr lvl="2"/>
            <a:r>
              <a:rPr lang="en-US" sz="1600" dirty="0">
                <a:solidFill>
                  <a:schemeClr val="tx2"/>
                </a:solidFill>
              </a:rPr>
              <a:t>For 214.7 of these Resource-hours, the RUC-instructed Resource was mitigated.</a:t>
            </a:r>
          </a:p>
          <a:p>
            <a:pPr lvl="2"/>
            <a:r>
              <a:rPr lang="en-US" sz="1600" dirty="0">
                <a:solidFill>
                  <a:schemeClr val="tx2"/>
                </a:solidFill>
              </a:rPr>
              <a:t>6.8 of these Resource-hours are associated with a RUC for additional capacity.</a:t>
            </a:r>
          </a:p>
          <a:p>
            <a:pPr lvl="2"/>
            <a:r>
              <a:rPr lang="en-US" sz="1600" dirty="0">
                <a:solidFill>
                  <a:schemeClr val="tx2"/>
                </a:solidFill>
              </a:rPr>
              <a:t>There were no Resource-hours for which a non-mitigated RUC-instructed Resource was DAM-committed. (Hours meeting these criteria are treated as a RUC opt out.)</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2942105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18741</TotalTime>
  <Words>1345</Words>
  <Application>Microsoft Office PowerPoint</Application>
  <PresentationFormat>On-screen Show (4:3)</PresentationFormat>
  <Paragraphs>598</Paragraphs>
  <Slides>16</Slides>
  <Notes>14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16</vt:i4>
      </vt:variant>
    </vt:vector>
  </HeadingPairs>
  <TitlesOfParts>
    <vt:vector size="20" baseType="lpstr">
      <vt:lpstr>Arial</vt:lpstr>
      <vt:lpstr>Calibri</vt:lpstr>
      <vt:lpstr>1_Custom Design</vt:lpstr>
      <vt:lpstr>Office Theme</vt:lpstr>
      <vt:lpstr>PowerPoint Presentation</vt:lpstr>
      <vt:lpstr>Protocol Language</vt:lpstr>
      <vt:lpstr>RUC-Instructed Resource-Hours in 2022</vt:lpstr>
      <vt:lpstr>RUC Instruction Reasons</vt:lpstr>
      <vt:lpstr>RUC-Instructed Effective Resource-Hours, 2019 - 2022</vt:lpstr>
      <vt:lpstr>RUC-Instructed Effective Resource-MWh, 2019 - 2022</vt:lpstr>
      <vt:lpstr>Average Age of Effective Resource-Hours, 2019 - 2022</vt:lpstr>
      <vt:lpstr>RUC-Instructed Effective Resource-Hours by Resource Age, 2019 - 2022</vt:lpstr>
      <vt:lpstr>RUC-Instructed Resource Dispatch above LDL</vt:lpstr>
      <vt:lpstr>Reliability Deployment Price Adder</vt:lpstr>
      <vt:lpstr>RUC Make-Whole and Claw Back, 2019 - 2022</vt:lpstr>
      <vt:lpstr>Conclusions</vt:lpstr>
      <vt:lpstr>Appendix</vt:lpstr>
      <vt:lpstr>RUC-Instructed Effective Resource-Hours by Opt Out Status*</vt:lpstr>
      <vt:lpstr>RUC Make-Whole and Claw Back, 2019-2020</vt:lpstr>
      <vt:lpstr>RUC Make-Whole and Claw Back, 2021-2022</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djm</cp:lastModifiedBy>
  <cp:revision>558</cp:revision>
  <cp:lastPrinted>2016-01-21T20:53:15Z</cp:lastPrinted>
  <dcterms:created xsi:type="dcterms:W3CDTF">2016-01-21T15:20:31Z</dcterms:created>
  <dcterms:modified xsi:type="dcterms:W3CDTF">2023-01-19T19:19:18Z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