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39" r:id="rId2"/>
    <p:sldMasterId id="2147484342" r:id="rId3"/>
  </p:sldMasterIdLst>
  <p:notesMasterIdLst>
    <p:notesMasterId r:id="rId15"/>
  </p:notesMasterIdLst>
  <p:handoutMasterIdLst>
    <p:handoutMasterId r:id="rId16"/>
  </p:handoutMasterIdLst>
  <p:sldIdLst>
    <p:sldId id="256" r:id="rId4"/>
    <p:sldId id="312" r:id="rId5"/>
    <p:sldId id="317" r:id="rId6"/>
    <p:sldId id="316" r:id="rId7"/>
    <p:sldId id="309" r:id="rId8"/>
    <p:sldId id="315" r:id="rId9"/>
    <p:sldId id="310" r:id="rId10"/>
    <p:sldId id="308" r:id="rId11"/>
    <p:sldId id="318" r:id="rId12"/>
    <p:sldId id="311" r:id="rId13"/>
    <p:sldId id="260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4" autoAdjust="0"/>
    <p:restoredTop sz="86855" autoAdjust="0"/>
  </p:normalViewPr>
  <p:slideViewPr>
    <p:cSldViewPr>
      <p:cViewPr varScale="1">
        <p:scale>
          <a:sx n="77" d="100"/>
          <a:sy n="77" d="100"/>
        </p:scale>
        <p:origin x="141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2" rIns="93166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6" tIns="46582" rIns="93166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78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3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0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7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4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7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28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0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0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54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8000999" cy="1981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RMS January 10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 Meeting </a:t>
            </a:r>
            <a:br>
              <a:rPr lang="en-US" sz="4000" b="1" dirty="0" smtClean="0"/>
            </a:br>
            <a:r>
              <a:rPr lang="en-US" sz="4000" b="1" dirty="0" smtClean="0"/>
              <a:t>Update to TAC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455620"/>
            <a:ext cx="7467599" cy="148798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6400" b="1" dirty="0" smtClean="0">
                <a:latin typeface="+mn-lt"/>
              </a:rPr>
              <a:t>Debbie mckeever                                JOHN </a:t>
            </a:r>
            <a:r>
              <a:rPr lang="en-US" sz="6400" b="1" dirty="0">
                <a:latin typeface="+mn-lt"/>
              </a:rPr>
              <a:t>SCHATZ				</a:t>
            </a:r>
          </a:p>
          <a:p>
            <a:r>
              <a:rPr lang="en-US" sz="6400" b="1" dirty="0" smtClean="0">
                <a:latin typeface="+mn-lt"/>
              </a:rPr>
              <a:t>Oncor                                                 Luminant Generation</a:t>
            </a:r>
          </a:p>
          <a:p>
            <a:r>
              <a:rPr lang="en-US" sz="6400" b="1" dirty="0" smtClean="0">
                <a:latin typeface="+mn-lt"/>
              </a:rPr>
              <a:t>RMS CHAIR                                           RMS VICE CHAIR</a:t>
            </a:r>
            <a:endParaRPr lang="en-US" sz="6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843"/>
            <a:ext cx="8305800" cy="1145957"/>
          </a:xfrm>
        </p:spPr>
        <p:txBody>
          <a:bodyPr>
            <a:normAutofit/>
          </a:bodyPr>
          <a:lstStyle/>
          <a:p>
            <a:r>
              <a:rPr lang="en-US" sz="3600" dirty="0"/>
              <a:t>Lubbock Retail Integration Task Force (LRITF)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343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Primary Activities </a:t>
            </a:r>
            <a:r>
              <a:rPr lang="en-US" dirty="0" smtClean="0"/>
              <a:t>continue in support of LP&amp;L entry into Retail Competition…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Developing </a:t>
            </a:r>
            <a:r>
              <a:rPr lang="en-US" dirty="0" smtClean="0"/>
              <a:t>and </a:t>
            </a:r>
            <a:r>
              <a:rPr lang="en-US" dirty="0" smtClean="0"/>
              <a:t>maintaining </a:t>
            </a:r>
            <a:r>
              <a:rPr lang="en-US" dirty="0" smtClean="0"/>
              <a:t>Activities List of </a:t>
            </a:r>
            <a:r>
              <a:rPr lang="en-US" dirty="0" smtClean="0"/>
              <a:t>required items for retail entry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Facilitating and developing market </a:t>
            </a:r>
            <a:r>
              <a:rPr lang="en-US" dirty="0" smtClean="0"/>
              <a:t>change requests </a:t>
            </a:r>
            <a:r>
              <a:rPr lang="en-US" dirty="0" smtClean="0"/>
              <a:t>and </a:t>
            </a:r>
            <a:r>
              <a:rPr lang="en-US" dirty="0" smtClean="0"/>
              <a:t>documentation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Monitoring decisions </a:t>
            </a:r>
            <a:r>
              <a:rPr lang="en-US" dirty="0" smtClean="0"/>
              <a:t>and activities from Governing Authorities </a:t>
            </a:r>
            <a:r>
              <a:rPr lang="en-US" dirty="0" smtClean="0"/>
              <a:t>and as appropriate incorporating </a:t>
            </a:r>
            <a:r>
              <a:rPr lang="en-US" dirty="0" smtClean="0"/>
              <a:t>into Activities </a:t>
            </a:r>
            <a:r>
              <a:rPr lang="en-US" dirty="0" smtClean="0"/>
              <a:t>List and timeline  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 Collaborating </a:t>
            </a:r>
            <a:r>
              <a:rPr lang="en-US" dirty="0" smtClean="0"/>
              <a:t>to identify obstacles and </a:t>
            </a:r>
            <a:r>
              <a:rPr lang="en-US" dirty="0" smtClean="0"/>
              <a:t>devising </a:t>
            </a:r>
            <a:r>
              <a:rPr lang="en-US" dirty="0" smtClean="0"/>
              <a:t>approach supporting </a:t>
            </a:r>
            <a:r>
              <a:rPr lang="en-US" dirty="0" smtClean="0"/>
              <a:t>completion </a:t>
            </a:r>
            <a:r>
              <a:rPr lang="en-US" dirty="0" smtClean="0"/>
              <a:t>of activities </a:t>
            </a:r>
            <a:r>
              <a:rPr lang="en-US" dirty="0" smtClean="0"/>
              <a:t>needed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Serving as an </a:t>
            </a:r>
            <a:r>
              <a:rPr lang="en-US" dirty="0" smtClean="0"/>
              <a:t>open forum for discussion and </a:t>
            </a:r>
            <a:r>
              <a:rPr lang="en-US" dirty="0" smtClean="0"/>
              <a:t>LP&amp;L </a:t>
            </a:r>
            <a:r>
              <a:rPr lang="en-US" dirty="0" smtClean="0"/>
              <a:t>Market entry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Providing </a:t>
            </a:r>
            <a:r>
              <a:rPr lang="en-US" dirty="0" smtClean="0"/>
              <a:t>monthly progress updates </a:t>
            </a:r>
            <a:r>
              <a:rPr lang="en-US" dirty="0"/>
              <a:t>to </a:t>
            </a:r>
            <a:r>
              <a:rPr lang="en-US" dirty="0" smtClean="0"/>
              <a:t>RMS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Assisting </a:t>
            </a:r>
            <a:r>
              <a:rPr lang="en-US" dirty="0"/>
              <a:t>LP&amp;L as possible </a:t>
            </a:r>
            <a:r>
              <a:rPr lang="en-US" dirty="0" smtClean="0"/>
              <a:t>for a successful integration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Task Force Leadership</a:t>
            </a:r>
          </a:p>
          <a:p>
            <a:pPr marL="0" indent="0" algn="ctr">
              <a:buNone/>
            </a:pPr>
            <a:r>
              <a:rPr lang="en-US" dirty="0" smtClean="0"/>
              <a:t>Michael Winegeart, LP&amp;L          Sheri Wiegand, TXU              Chris Rowley, Oncor 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8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43800" cy="7620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2023-2024 Retail Planning Workshop Update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Workshop held January 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                      Risk Assessment – 2023 and 2024 Retail Related Projects </a:t>
            </a:r>
            <a:r>
              <a:rPr lang="en-US" dirty="0" smtClean="0"/>
              <a:t>and </a:t>
            </a:r>
            <a:r>
              <a:rPr lang="en-US" dirty="0" smtClean="0"/>
              <a:t>Annual Activities </a:t>
            </a:r>
            <a:endParaRPr lang="en-US" dirty="0" smtClean="0"/>
          </a:p>
          <a:p>
            <a:r>
              <a:rPr lang="en-US" dirty="0" smtClean="0"/>
              <a:t>Kathy </a:t>
            </a:r>
            <a:r>
              <a:rPr lang="en-US" dirty="0"/>
              <a:t>Scott with Centerpoint Energy </a:t>
            </a:r>
            <a:r>
              <a:rPr lang="en-US" dirty="0" smtClean="0"/>
              <a:t>presented </a:t>
            </a:r>
            <a:r>
              <a:rPr lang="en-US" i="1" u="sng" dirty="0" smtClean="0"/>
              <a:t>Y2023 </a:t>
            </a:r>
            <a:r>
              <a:rPr lang="en-US" i="1" u="sng" dirty="0"/>
              <a:t>&amp; Y2024 Annual Events Risk Mitigation </a:t>
            </a:r>
            <a:r>
              <a:rPr lang="en-US" i="1" u="sng" dirty="0" smtClean="0"/>
              <a:t>Considerations</a:t>
            </a:r>
          </a:p>
          <a:p>
            <a:r>
              <a:rPr lang="en-US" dirty="0" smtClean="0"/>
              <a:t>Annual Retail Activities and Projects slated for 2023, 2024 were reviewed</a:t>
            </a:r>
          </a:p>
          <a:p>
            <a:r>
              <a:rPr lang="en-US" dirty="0" smtClean="0"/>
              <a:t>Discussion indicated…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   Possible risk associated with resource constraints due to overlap of activities and projects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   Possible risk due to amount of work effort to comply with aggressive timelines and deadlines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   Consideration should be given to possibly waive, eliminate or delay as possible  </a:t>
            </a:r>
          </a:p>
          <a:p>
            <a:r>
              <a:rPr lang="en-US" dirty="0" smtClean="0"/>
              <a:t>Moving Forward!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Activities or projects will be evaluated </a:t>
            </a:r>
            <a:r>
              <a:rPr lang="en-US" dirty="0"/>
              <a:t>by </a:t>
            </a:r>
            <a:r>
              <a:rPr lang="en-US" dirty="0" smtClean="0"/>
              <a:t>designated </a:t>
            </a:r>
            <a:r>
              <a:rPr lang="en-US" dirty="0"/>
              <a:t>Working </a:t>
            </a:r>
            <a:r>
              <a:rPr lang="en-US" dirty="0" smtClean="0"/>
              <a:t>Groups </a:t>
            </a:r>
            <a:r>
              <a:rPr lang="en-US" dirty="0" smtClean="0"/>
              <a:t>for a recommendation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recommendation will be provided at the following RMS meeting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RMS Leadership will work with </a:t>
            </a:r>
            <a:r>
              <a:rPr lang="en-US" dirty="0" smtClean="0"/>
              <a:t>entities to </a:t>
            </a:r>
            <a:r>
              <a:rPr lang="en-US" dirty="0" smtClean="0"/>
              <a:t>assist in risk mitigation  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533401"/>
            <a:ext cx="8016241" cy="12954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2023-2024 Retail Planning Workshop </a:t>
            </a:r>
            <a:r>
              <a:rPr lang="en-US" sz="2800" dirty="0" smtClean="0"/>
              <a:t>Update continued…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200" dirty="0" smtClean="0"/>
              <a:t>RMS Working Groups </a:t>
            </a:r>
            <a:r>
              <a:rPr lang="en-US" sz="2200" dirty="0" smtClean="0"/>
              <a:t>assigned to </a:t>
            </a:r>
            <a:r>
              <a:rPr lang="en-US" sz="2200" dirty="0" smtClean="0"/>
              <a:t>evaluate projects and activities and determine a recommendation of possible waiving, eliminating or </a:t>
            </a:r>
            <a:r>
              <a:rPr lang="en-US" sz="2200" dirty="0" smtClean="0"/>
              <a:t>delaying include… 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5789" cy="4023360"/>
          </a:xfrm>
        </p:spPr>
        <p:txBody>
          <a:bodyPr/>
          <a:lstStyle/>
          <a:p>
            <a:r>
              <a:rPr lang="en-US" dirty="0" smtClean="0"/>
              <a:t>PWG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Weather Sensitivity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Annual Profile Validation  </a:t>
            </a:r>
          </a:p>
          <a:p>
            <a:r>
              <a:rPr lang="en-US" dirty="0" smtClean="0"/>
              <a:t>TX SET, MCT, TDTMS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TX SET 5.0 and accompanying SCR for Marketrak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Market Test Flights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Mass Transition Testing (2 Mass Trans during 2022)  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r>
              <a:rPr lang="en-US" u="sng" dirty="0" smtClean="0"/>
              <a:t>Integration of LP&amp;L into Retail Market Competition unable to be considered</a:t>
            </a:r>
          </a:p>
          <a:p>
            <a:pPr marL="201168" lvl="1" indent="0">
              <a:buNone/>
            </a:pPr>
            <a:endParaRPr lang="en-US" u="sng" dirty="0" smtClean="0"/>
          </a:p>
          <a:p>
            <a:pPr marL="201168" lvl="1" indent="0">
              <a:buNone/>
            </a:pPr>
            <a:r>
              <a:rPr lang="en-US" dirty="0" smtClean="0"/>
              <a:t>RMS Leadership will provide updates to TAC through monthly RMS updates, receive guidance and move forward as directed.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January 10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RMS Meeting </a:t>
            </a:r>
            <a:br>
              <a:rPr lang="en-US" sz="4000" dirty="0" smtClean="0"/>
            </a:br>
            <a:r>
              <a:rPr lang="en-US" sz="4000" dirty="0" smtClean="0"/>
              <a:t>Voting Items - APPROVED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7660" y="1905000"/>
            <a:ext cx="853440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2023 </a:t>
            </a:r>
            <a:r>
              <a:rPr lang="en-US" dirty="0"/>
              <a:t>Retail Market and Listserv Market IT Services Service Level </a:t>
            </a:r>
            <a:r>
              <a:rPr lang="en-US" dirty="0" smtClean="0"/>
              <a:t>Agreement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2023 Market </a:t>
            </a:r>
            <a:r>
              <a:rPr lang="en-US" dirty="0"/>
              <a:t>Data Transparency Service Level Agreement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RMGRR171, Changes </a:t>
            </a:r>
            <a:r>
              <a:rPr lang="en-US" dirty="0"/>
              <a:t>to Transition Process that Require Opt-in MOU and EC that are Designating POLR </a:t>
            </a:r>
            <a:r>
              <a:rPr lang="en-US" dirty="0" smtClean="0"/>
              <a:t>to </a:t>
            </a:r>
            <a:r>
              <a:rPr lang="en-US" dirty="0"/>
              <a:t>provide Mass Transition Methodology to ERCOT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NPRR1159, Related to RMGRR171, Changes </a:t>
            </a:r>
            <a:r>
              <a:rPr lang="en-US" dirty="0"/>
              <a:t>to Transition Process that Require Opt-in MOU or EC that are Designating POLR to provide Mass </a:t>
            </a:r>
            <a:r>
              <a:rPr lang="en-US" dirty="0" smtClean="0"/>
              <a:t>Transition </a:t>
            </a:r>
            <a:r>
              <a:rPr lang="en-US" dirty="0"/>
              <a:t>Methodology to </a:t>
            </a:r>
            <a:r>
              <a:rPr lang="en-US" dirty="0" smtClean="0"/>
              <a:t>ERCOT</a:t>
            </a:r>
          </a:p>
          <a:p>
            <a:r>
              <a:rPr lang="en-US" i="1" dirty="0" smtClean="0"/>
              <a:t>      Note!</a:t>
            </a:r>
          </a:p>
          <a:p>
            <a:pPr lvl="1"/>
            <a:r>
              <a:rPr lang="en-US" i="1" dirty="0" smtClean="0"/>
              <a:t>RMGRR171 and NPRR1159 provides the option for MOUs and ECs to operate with IOU processes as included in </a:t>
            </a:r>
            <a:r>
              <a:rPr lang="en-US" i="1" u="sng" dirty="0" smtClean="0"/>
              <a:t>RMG Chapter 7, Market Processes </a:t>
            </a:r>
            <a:r>
              <a:rPr lang="en-US" i="1" dirty="0" smtClean="0"/>
              <a:t>without conflicting with </a:t>
            </a:r>
            <a:r>
              <a:rPr lang="en-US" i="1" u="sng" dirty="0" smtClean="0"/>
              <a:t>RMG Chapter 8, Municipality Owned Utilities and Electric Cooperatives</a:t>
            </a:r>
            <a:r>
              <a:rPr lang="en-US" i="1" dirty="0" smtClean="0"/>
              <a:t> including…</a:t>
            </a:r>
          </a:p>
          <a:p>
            <a:pPr lvl="1"/>
            <a:r>
              <a:rPr lang="en-US" i="1" dirty="0" smtClean="0"/>
              <a:t>TX SET transactions</a:t>
            </a:r>
          </a:p>
          <a:p>
            <a:pPr lvl="1"/>
            <a:r>
              <a:rPr lang="en-US" i="1" dirty="0" smtClean="0"/>
              <a:t>Continuous Service Agreement (CSA) </a:t>
            </a:r>
          </a:p>
          <a:p>
            <a:pPr lvl="1"/>
            <a:r>
              <a:rPr lang="en-US" i="1" dirty="0" smtClean="0"/>
              <a:t>POLR Methodology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4442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533400"/>
            <a:ext cx="8686800" cy="1143001"/>
          </a:xfrm>
        </p:spPr>
        <p:txBody>
          <a:bodyPr>
            <a:normAutofit fontScale="90000"/>
          </a:bodyPr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 smtClean="0"/>
              <a:t>TNMP </a:t>
            </a:r>
            <a:r>
              <a:rPr lang="en-US" sz="3600" dirty="0"/>
              <a:t>3G </a:t>
            </a:r>
            <a:r>
              <a:rPr lang="en-US" sz="3600" dirty="0" smtClean="0"/>
              <a:t>Remediation counts from  </a:t>
            </a:r>
            <a:br>
              <a:rPr lang="en-US" sz="3600" dirty="0" smtClean="0"/>
            </a:br>
            <a:r>
              <a:rPr lang="en-US" sz="3600" dirty="0" smtClean="0"/>
              <a:t>Market Update provided January 20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776065"/>
              </p:ext>
            </p:extLst>
          </p:nvPr>
        </p:nvGraphicFramePr>
        <p:xfrm>
          <a:off x="609601" y="1986498"/>
          <a:ext cx="7543797" cy="4109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4101"/>
                <a:gridCol w="1683232"/>
                <a:gridCol w="1683232"/>
                <a:gridCol w="1683232"/>
              </a:tblGrid>
              <a:tr h="1900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DEPLOYMENT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REMAINING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8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DEPLOYED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SINGLE PHASE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POLYPHASE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481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GULF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75,957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481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CENTRAL &amp; NORTH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51,237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481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LEWISVILLE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42,279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481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14,736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1,280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678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184,209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2,767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68488" y="3152775"/>
            <a:ext cx="879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72439"/>
            <a:ext cx="7467600" cy="105156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TNMP 3G Remediation </a:t>
            </a:r>
            <a:br>
              <a:rPr lang="en-US" sz="2800" dirty="0" smtClean="0"/>
            </a:br>
            <a:r>
              <a:rPr lang="en-US" sz="2800" dirty="0" smtClean="0"/>
              <a:t>Market Update provided January 20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5734"/>
            <a:ext cx="8153399" cy="440266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Data provided in the chart includes </a:t>
            </a:r>
            <a:r>
              <a:rPr lang="en-US" sz="2200" dirty="0" err="1">
                <a:solidFill>
                  <a:schemeClr val="tx1"/>
                </a:solidFill>
              </a:rPr>
              <a:t>NextGen</a:t>
            </a:r>
            <a:r>
              <a:rPr lang="en-US" sz="2200" dirty="0">
                <a:solidFill>
                  <a:schemeClr val="tx1"/>
                </a:solidFill>
              </a:rPr>
              <a:t> deployment based on service area and the number of 3G meters installed in the field (remaining to be changed out).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As </a:t>
            </a:r>
            <a:r>
              <a:rPr lang="en-US" sz="2200" dirty="0">
                <a:solidFill>
                  <a:schemeClr val="tx1"/>
                </a:solidFill>
              </a:rPr>
              <a:t>of January </a:t>
            </a:r>
            <a:r>
              <a:rPr lang="en-US" sz="2200" dirty="0" smtClean="0">
                <a:solidFill>
                  <a:schemeClr val="tx1"/>
                </a:solidFill>
              </a:rPr>
              <a:t>19, </a:t>
            </a:r>
            <a:r>
              <a:rPr lang="en-US" sz="2200" dirty="0">
                <a:solidFill>
                  <a:schemeClr val="tx1"/>
                </a:solidFill>
              </a:rPr>
              <a:t>2023, TNMP has deployed </a:t>
            </a:r>
            <a:r>
              <a:rPr lang="en-US" sz="2200" dirty="0" smtClean="0">
                <a:solidFill>
                  <a:schemeClr val="tx1"/>
                </a:solidFill>
              </a:rPr>
              <a:t>184,289 </a:t>
            </a:r>
            <a:r>
              <a:rPr lang="en-US" sz="2200" dirty="0" err="1">
                <a:solidFill>
                  <a:schemeClr val="tx1"/>
                </a:solidFill>
              </a:rPr>
              <a:t>NextGen</a:t>
            </a:r>
            <a:r>
              <a:rPr lang="en-US" sz="2200" dirty="0">
                <a:solidFill>
                  <a:schemeClr val="tx1"/>
                </a:solidFill>
              </a:rPr>
              <a:t> meters. 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Single </a:t>
            </a:r>
            <a:r>
              <a:rPr lang="en-US" sz="2200" dirty="0">
                <a:solidFill>
                  <a:schemeClr val="tx1"/>
                </a:solidFill>
              </a:rPr>
              <a:t>phase </a:t>
            </a:r>
            <a:r>
              <a:rPr lang="en-US" sz="2200" dirty="0" smtClean="0">
                <a:solidFill>
                  <a:schemeClr val="tx1"/>
                </a:solidFill>
              </a:rPr>
              <a:t>meters remaining </a:t>
            </a:r>
            <a:r>
              <a:rPr lang="en-US" sz="2200" dirty="0">
                <a:solidFill>
                  <a:schemeClr val="tx1"/>
                </a:solidFill>
              </a:rPr>
              <a:t>to be changed out are primarily access issues, due to meter location or customer denial of access. 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err="1" smtClean="0">
                <a:solidFill>
                  <a:schemeClr val="tx1"/>
                </a:solidFill>
              </a:rPr>
              <a:t>Polyphase</a:t>
            </a:r>
            <a:r>
              <a:rPr lang="en-US" sz="2200" dirty="0" smtClean="0">
                <a:solidFill>
                  <a:schemeClr val="tx1"/>
                </a:solidFill>
              </a:rPr>
              <a:t> (AMS-M) deployments </a:t>
            </a:r>
            <a:r>
              <a:rPr lang="en-US" sz="2200" dirty="0">
                <a:solidFill>
                  <a:schemeClr val="tx1"/>
                </a:solidFill>
              </a:rPr>
              <a:t>are being focused in </a:t>
            </a:r>
            <a:r>
              <a:rPr lang="en-US" sz="2200" dirty="0" smtClean="0">
                <a:solidFill>
                  <a:schemeClr val="tx1"/>
                </a:solidFill>
              </a:rPr>
              <a:t>the </a:t>
            </a:r>
            <a:r>
              <a:rPr lang="en-US" sz="2200" dirty="0">
                <a:solidFill>
                  <a:schemeClr val="tx1"/>
                </a:solidFill>
              </a:rPr>
              <a:t>Gulf Coast, Central, North and Lewisville areas. 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TNMP continues all efforts </a:t>
            </a:r>
            <a:r>
              <a:rPr lang="en-US" sz="2200" dirty="0">
                <a:solidFill>
                  <a:schemeClr val="tx1"/>
                </a:solidFill>
              </a:rPr>
              <a:t>to replace remaining 3G in all service areas as service order requests are completed in the field. 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534400" cy="5409551"/>
          </a:xfrm>
        </p:spPr>
        <p:txBody>
          <a:bodyPr>
            <a:normAutofit fontScale="25000" lnSpcReduction="20000"/>
          </a:bodyPr>
          <a:lstStyle/>
          <a:p>
            <a:endParaRPr lang="en-US" sz="4500" dirty="0" smtClean="0"/>
          </a:p>
          <a:p>
            <a:pPr marL="201168" lvl="1" indent="0">
              <a:buNone/>
            </a:pPr>
            <a:r>
              <a:rPr lang="en-US" sz="8000" dirty="0" smtClean="0"/>
              <a:t>1. Meters remaining to be changed due to Meter Access issues  </a:t>
            </a:r>
          </a:p>
          <a:p>
            <a:pPr marL="201168" lvl="1" indent="0">
              <a:buNone/>
            </a:pPr>
            <a:r>
              <a:rPr lang="en-US" sz="8000" dirty="0" smtClean="0"/>
              <a:t> </a:t>
            </a:r>
            <a:endParaRPr lang="en-US" sz="4200" dirty="0" smtClean="0"/>
          </a:p>
          <a:p>
            <a:pPr marL="201168" lvl="1" indent="0">
              <a:buNone/>
            </a:pPr>
            <a:r>
              <a:rPr lang="en-US" sz="7200" dirty="0" smtClean="0"/>
              <a:t>Customer contact requesting access has been pursued using multiple methods </a:t>
            </a:r>
          </a:p>
          <a:p>
            <a:pPr lvl="2"/>
            <a:r>
              <a:rPr lang="en-US" sz="7200" dirty="0" smtClean="0"/>
              <a:t>Phone calls</a:t>
            </a:r>
          </a:p>
          <a:p>
            <a:pPr lvl="2"/>
            <a:r>
              <a:rPr lang="en-US" sz="7200" dirty="0" smtClean="0"/>
              <a:t>Multiple Door Hangers</a:t>
            </a:r>
          </a:p>
          <a:p>
            <a:pPr lvl="2"/>
            <a:r>
              <a:rPr lang="en-US" sz="7200" dirty="0" smtClean="0"/>
              <a:t>Personnel visits to the premise </a:t>
            </a:r>
          </a:p>
          <a:p>
            <a:pPr lvl="2"/>
            <a:r>
              <a:rPr lang="en-US" sz="7200" dirty="0" smtClean="0"/>
              <a:t>Working with REPs to assist with Customer contact </a:t>
            </a:r>
            <a:endParaRPr lang="en-US" sz="7200" dirty="0"/>
          </a:p>
          <a:p>
            <a:pPr lvl="2"/>
            <a:endParaRPr lang="en-US" sz="7200" dirty="0" smtClean="0"/>
          </a:p>
          <a:p>
            <a:pPr marL="384048" lvl="2" indent="0">
              <a:buNone/>
            </a:pPr>
            <a:r>
              <a:rPr lang="en-US" sz="7200" dirty="0" smtClean="0"/>
              <a:t>Customers not responding after multiple attempts, TNMP may work with Authorities for access</a:t>
            </a:r>
          </a:p>
          <a:p>
            <a:pPr marL="384048" lvl="2" indent="0">
              <a:buNone/>
            </a:pPr>
            <a:r>
              <a:rPr lang="en-US" sz="7200" dirty="0" smtClean="0"/>
              <a:t>Customers working </a:t>
            </a:r>
            <a:r>
              <a:rPr lang="en-US" sz="7200" dirty="0"/>
              <a:t>with TNMP for </a:t>
            </a:r>
            <a:r>
              <a:rPr lang="en-US" sz="7200" dirty="0" smtClean="0"/>
              <a:t>access, for these, TNMP will not be contacting Authorities </a:t>
            </a:r>
          </a:p>
          <a:p>
            <a:r>
              <a:rPr lang="en-US" sz="8000" dirty="0" smtClean="0"/>
              <a:t> 2. MarkeTrak issues</a:t>
            </a:r>
          </a:p>
          <a:p>
            <a:r>
              <a:rPr lang="en-US" sz="7200" dirty="0" smtClean="0"/>
              <a:t> Significant </a:t>
            </a:r>
            <a:r>
              <a:rPr lang="en-US" sz="7200" dirty="0"/>
              <a:t>number of Marketrak issues </a:t>
            </a:r>
            <a:r>
              <a:rPr lang="en-US" sz="7200" dirty="0" smtClean="0"/>
              <a:t>remain pending</a:t>
            </a:r>
            <a:endParaRPr lang="en-US" sz="7200" dirty="0"/>
          </a:p>
          <a:p>
            <a:pPr lvl="1"/>
            <a:r>
              <a:rPr lang="en-US" sz="7200" dirty="0" smtClean="0"/>
              <a:t>Older issues have been worked, few are still in progress</a:t>
            </a:r>
          </a:p>
          <a:p>
            <a:pPr lvl="1"/>
            <a:r>
              <a:rPr lang="en-US" sz="7200" dirty="0" smtClean="0"/>
              <a:t>Working </a:t>
            </a:r>
            <a:r>
              <a:rPr lang="en-US" sz="7200" dirty="0"/>
              <a:t>with REPs daily to </a:t>
            </a:r>
            <a:r>
              <a:rPr lang="en-US" sz="7200" dirty="0" smtClean="0"/>
              <a:t>close </a:t>
            </a:r>
            <a:r>
              <a:rPr lang="en-US" sz="7200" dirty="0"/>
              <a:t>resolved issues   </a:t>
            </a:r>
            <a:endParaRPr lang="en-US" sz="7200" dirty="0" smtClean="0"/>
          </a:p>
          <a:p>
            <a:pPr lvl="1"/>
            <a:r>
              <a:rPr lang="en-US" sz="7200" dirty="0" smtClean="0"/>
              <a:t>Requested assistance from REPS to “</a:t>
            </a:r>
            <a:r>
              <a:rPr lang="en-US" sz="7200" dirty="0"/>
              <a:t>clean </a:t>
            </a:r>
            <a:r>
              <a:rPr lang="en-US" sz="7200" dirty="0" smtClean="0"/>
              <a:t>up” </a:t>
            </a:r>
            <a:r>
              <a:rPr lang="en-US" sz="7200" dirty="0"/>
              <a:t>issues older than 3 </a:t>
            </a:r>
            <a:r>
              <a:rPr lang="en-US" sz="7200" dirty="0" smtClean="0"/>
              <a:t>months</a:t>
            </a:r>
            <a:endParaRPr lang="en-US" sz="7200" dirty="0"/>
          </a:p>
          <a:p>
            <a:pPr marL="201168" lvl="1" indent="0">
              <a:buNone/>
            </a:pPr>
            <a:endParaRPr lang="en-US" sz="4000" dirty="0" smtClean="0"/>
          </a:p>
          <a:p>
            <a:pPr marL="201168" lvl="1" indent="0">
              <a:buNone/>
            </a:pPr>
            <a:r>
              <a:rPr lang="en-US" sz="6200" dirty="0" smtClean="0"/>
              <a:t>MarkeTrak issues received December through current are </a:t>
            </a:r>
            <a:r>
              <a:rPr lang="en-US" sz="6200" dirty="0"/>
              <a:t>being </a:t>
            </a:r>
            <a:r>
              <a:rPr lang="en-US" sz="6200" dirty="0" smtClean="0"/>
              <a:t>reviewed and worked timely</a:t>
            </a:r>
            <a:endParaRPr lang="en-US" sz="6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TNMP 3G </a:t>
            </a:r>
            <a:r>
              <a:rPr lang="en-US" sz="2400" dirty="0" smtClean="0"/>
              <a:t>Remediation </a:t>
            </a:r>
          </a:p>
          <a:p>
            <a:r>
              <a:rPr lang="en-US" sz="2400" dirty="0" smtClean="0"/>
              <a:t>2 Primary Topics discussed during January 10 RMS meeting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015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TX SET Working Group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65203"/>
            <a:ext cx="8534400" cy="463559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Jointly with Market Coordination Team (MCT) completing minimal and final changes for TX SET 5.0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Completed script changes for Banking Tests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Supporting upcoming Market Test </a:t>
            </a:r>
            <a:r>
              <a:rPr lang="en-US" dirty="0"/>
              <a:t>Flight LPL023 (March 2023) 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Developed to test Lubbock’s ability to complete Business Processes including: </a:t>
            </a:r>
          </a:p>
          <a:p>
            <a:pPr marL="0" indent="0">
              <a:buNone/>
            </a:pPr>
            <a:r>
              <a:rPr lang="en-US" dirty="0" smtClean="0"/>
              <a:t> 	TX SET Transactions</a:t>
            </a:r>
          </a:p>
          <a:p>
            <a:pPr marL="0" indent="0">
              <a:buNone/>
            </a:pPr>
            <a:r>
              <a:rPr lang="en-US" dirty="0" smtClean="0"/>
              <a:t> 	NAESB Electronic Delivery Mechanism v1.6 </a:t>
            </a:r>
          </a:p>
          <a:p>
            <a:pPr marL="0" indent="0">
              <a:buNone/>
            </a:pPr>
            <a:r>
              <a:rPr lang="en-US" dirty="0" smtClean="0"/>
              <a:t> 	Banking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Test Flight LPL023 will include Lubbock with limited certified REPS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All REPs must complete connectivity and penny test to enter competition in the LP&amp;L territory 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Texas Data Transport and MarkeTrak Systems Working Group  (TDTMS)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Reviewing and analyzing current volume of various MarkeTrak issues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Monitoring performance for ERCOT systems consistent with SLAs including ERCOT MarkeTrak API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Continued Deep </a:t>
            </a:r>
            <a:r>
              <a:rPr lang="en-US" dirty="0" smtClean="0"/>
              <a:t>dive into Inadvertent Gain statistics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Post implementation monitoring of SCR815, MarkeTrak Administrative enhancements–  required API changes for ERCOT and MPs with APIs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Preparation </a:t>
            </a:r>
            <a:r>
              <a:rPr lang="en-US" dirty="0"/>
              <a:t>for </a:t>
            </a:r>
            <a:r>
              <a:rPr lang="en-US" dirty="0" smtClean="0"/>
              <a:t>SCR818, Related </a:t>
            </a:r>
            <a:r>
              <a:rPr lang="en-US" dirty="0"/>
              <a:t>to NPRR1095, MarkeTrak Validation Revisions Aligning with Texas SET V5.0 </a:t>
            </a:r>
            <a:r>
              <a:rPr lang="en-US" dirty="0" smtClean="0"/>
              <a:t>– requires API changes for ERCOT and MP with APIs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B01B838B-465A-43C8-AC2A-78A03061D80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816</Words>
  <Application>Microsoft Office PowerPoint</Application>
  <PresentationFormat>On-screen Show (4:3)</PresentationFormat>
  <Paragraphs>139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Retrospect</vt:lpstr>
      <vt:lpstr>RMS January 10th Meeting  Update to TAC</vt:lpstr>
      <vt:lpstr>2023-2024 Retail Planning Workshop Update</vt:lpstr>
      <vt:lpstr>2023-2024 Retail Planning Workshop Update continued…  RMS Working Groups assigned to evaluate projects and activities and determine a recommendation of possible waiving, eliminating or delaying include…  </vt:lpstr>
      <vt:lpstr>January 10th RMS Meeting  Voting Items - APPROVED</vt:lpstr>
      <vt:lpstr>    TNMP 3G Remediation counts from   Market Update provided January 20</vt:lpstr>
      <vt:lpstr>TNMP 3G Remediation  Market Update provided January 20 </vt:lpstr>
      <vt:lpstr>PowerPoint Presentation</vt:lpstr>
      <vt:lpstr>TX SET Working Group </vt:lpstr>
      <vt:lpstr>Texas Data Transport and MarkeTrak Systems Working Group  (TDTMS)</vt:lpstr>
      <vt:lpstr>Lubbock Retail Integration Task Force (LRITF)</vt:lpstr>
      <vt:lpstr>Questions?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2023-01-23T14:17:05Z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91c5e66e-451b-407e-96e6-6a377931453e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