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6"/>
  </p:notesMasterIdLst>
  <p:handoutMasterIdLst>
    <p:handoutMasterId r:id="rId17"/>
  </p:handoutMasterIdLst>
  <p:sldIdLst>
    <p:sldId id="260" r:id="rId5"/>
    <p:sldId id="369" r:id="rId6"/>
    <p:sldId id="384" r:id="rId7"/>
    <p:sldId id="294" r:id="rId8"/>
    <p:sldId id="372" r:id="rId9"/>
    <p:sldId id="383" r:id="rId10"/>
    <p:sldId id="387" r:id="rId11"/>
    <p:sldId id="386" r:id="rId12"/>
    <p:sldId id="385" r:id="rId13"/>
    <p:sldId id="350" r:id="rId14"/>
    <p:sldId id="703" r:id="rId15"/>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50A3835-9A6B-4594-902C-581A542A27B5}" v="13" dt="2023-01-17T19:18:43.05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79" autoAdjust="0"/>
    <p:restoredTop sz="94595" autoAdjust="0"/>
  </p:normalViewPr>
  <p:slideViewPr>
    <p:cSldViewPr snapToGrid="0" snapToObjects="1">
      <p:cViewPr varScale="1">
        <p:scale>
          <a:sx n="68" d="100"/>
          <a:sy n="68" d="100"/>
        </p:scale>
        <p:origin x="1476" y="60"/>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1.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1/18/2023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1/18/2023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32076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3949299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2964137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18515236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8</a:t>
            </a:fld>
            <a:endParaRPr lang="en-US" altLang="en-US"/>
          </a:p>
        </p:txBody>
      </p:sp>
    </p:spTree>
    <p:extLst>
      <p:ext uri="{BB962C8B-B14F-4D97-AF65-F5344CB8AC3E}">
        <p14:creationId xmlns:p14="http://schemas.microsoft.com/office/powerpoint/2010/main" val="1059941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9</a:t>
            </a:fld>
            <a:endParaRPr lang="en-US" altLang="en-US"/>
          </a:p>
        </p:txBody>
      </p:sp>
    </p:spTree>
    <p:extLst>
      <p:ext uri="{BB962C8B-B14F-4D97-AF65-F5344CB8AC3E}">
        <p14:creationId xmlns:p14="http://schemas.microsoft.com/office/powerpoint/2010/main" val="35808730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8192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28345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January 2023</a:t>
            </a:r>
          </a:p>
        </p:txBody>
      </p:sp>
    </p:spTree>
    <p:extLst>
      <p:ext uri="{BB962C8B-B14F-4D97-AF65-F5344CB8AC3E}">
        <p14:creationId xmlns:p14="http://schemas.microsoft.com/office/powerpoint/2010/main" val="292141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45437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773496406"/>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10: 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January 24, 2023</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278700" cy="527613"/>
          </a:xfrm>
        </p:spPr>
        <p:txBody>
          <a:bodyPr/>
          <a:lstStyle/>
          <a:p>
            <a:r>
              <a:rPr lang="en-US" sz="2200" b="1" dirty="0">
                <a:solidFill>
                  <a:schemeClr val="accent1"/>
                </a:solidFill>
              </a:rPr>
              <a:t>2022 Release Targets – Approved NPRRs / SCRs / </a:t>
            </a:r>
            <a:r>
              <a:rPr lang="en-US" sz="2200" b="1" dirty="0" err="1">
                <a:solidFill>
                  <a:schemeClr val="accent1"/>
                </a:solidFill>
              </a:rPr>
              <a:t>xGRRs</a:t>
            </a:r>
            <a:r>
              <a:rPr lang="en-US" sz="2200" b="1" dirty="0">
                <a:solidFill>
                  <a:schemeClr val="accent1"/>
                </a:solidFill>
              </a:rPr>
              <a:t>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90890"/>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957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6"/>
          <a:ext cx="8839200" cy="4335160"/>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Various Dates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4/5 – 4/7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5/24 – 5/26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7/26 – 7/28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10/4 – 10/6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12/6 – 12/8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LPGRR068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NPRR1054</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NOGRR210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RRGRR025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NPRR917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NPRR1065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NPRR1016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PGRR082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NOGRR212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None</a:t>
                      </a: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NPRR1092</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NPRR939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NPRR1101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NPRR1113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NOGRR191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NOGRR198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NOGRR232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OBDRR032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OBDRR033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OBDRR035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SCR814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MarkeTrak User Interface Refresh</a:t>
                      </a:r>
                      <a:endParaRPr kumimoji="0" lang="en-US" sz="8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NPRR1108</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NPRR935</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NOGRR239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NPRR1129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NPRR1108</a:t>
                      </a:r>
                      <a:r>
                        <a:rPr kumimoji="0" lang="en-US" sz="900" b="0" i="0" u="none" strike="noStrike" kern="1200" cap="none" normalizeH="0" baseline="0" dirty="0">
                          <a:ln>
                            <a:noFill/>
                          </a:ln>
                          <a:solidFill>
                            <a:schemeClr val="tx1"/>
                          </a:solidFill>
                          <a:effectLst/>
                          <a:latin typeface="Courier New" pitchFamily="49" charset="0"/>
                          <a:ea typeface="+mn-ea"/>
                          <a:cs typeface="+mn-cs"/>
                        </a:rPr>
                        <a:t>(b)</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None</a:t>
                      </a:r>
                      <a:endParaRPr kumimoji="0" lang="en-US" sz="9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FFR Advancement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(NPRR863 FFR)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NPRR1120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OBDRR039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NPRR987</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NPRR1002</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NPRR1063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NPRR1142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NPRR1084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NPRR1096</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RIOO</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50" b="0" i="0" u="none" strike="noStrike" kern="1200" cap="none" normalizeH="0" baseline="0" dirty="0">
                          <a:ln>
                            <a:noFill/>
                          </a:ln>
                          <a:solidFill>
                            <a:schemeClr val="tx1"/>
                          </a:solidFill>
                          <a:effectLst/>
                          <a:latin typeface="Courier New" pitchFamily="49" charset="0"/>
                          <a:ea typeface="+mn-ea"/>
                          <a:cs typeface="+mn-cs"/>
                        </a:rPr>
                        <a:t>(“Create”, SODG, Load Resources)</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963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7" name="TextBox 16">
            <a:extLst>
              <a:ext uri="{FF2B5EF4-FFF2-40B4-BE49-F238E27FC236}">
                <a16:creationId xmlns:a16="http://schemas.microsoft.com/office/drawing/2014/main" id="{4E236AF0-CB79-4485-8403-335353F306BE}"/>
              </a:ext>
            </a:extLst>
          </p:cNvPr>
          <p:cNvSpPr txBox="1"/>
          <p:nvPr/>
        </p:nvSpPr>
        <p:spPr>
          <a:xfrm>
            <a:off x="1283467" y="1357965"/>
            <a:ext cx="370549" cy="261610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8" name="TextBox 12">
            <a:extLst>
              <a:ext uri="{FF2B5EF4-FFF2-40B4-BE49-F238E27FC236}">
                <a16:creationId xmlns:a16="http://schemas.microsoft.com/office/drawing/2014/main" id="{E8A5F11A-FAC8-44E9-A124-974A9FD48A9E}"/>
              </a:ext>
            </a:extLst>
          </p:cNvPr>
          <p:cNvSpPr txBox="1">
            <a:spLocks noChangeArrowheads="1"/>
          </p:cNvSpPr>
          <p:nvPr/>
        </p:nvSpPr>
        <p:spPr bwMode="auto">
          <a:xfrm>
            <a:off x="1600200" y="2706469"/>
            <a:ext cx="1517904" cy="646331"/>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Securitization Subchapter N</a:t>
            </a:r>
            <a:r>
              <a:rPr kumimoji="0" lang="en-US" sz="1200" b="0" i="0" u="none" strike="noStrike" kern="1200" cap="none" spc="0" normalizeH="0" baseline="0" noProof="0" dirty="0">
                <a:ln>
                  <a:noFill/>
                </a:ln>
                <a:solidFill>
                  <a:prstClr val="black"/>
                </a:solidFill>
                <a:effectLst/>
                <a:uLnTx/>
                <a:uFillTx/>
                <a:latin typeface="Arial" charset="0"/>
                <a:ea typeface="+mn-ea"/>
                <a:cs typeface="+mn-cs"/>
              </a:rPr>
              <a:t> March Go-Live</a:t>
            </a:r>
          </a:p>
        </p:txBody>
      </p:sp>
      <p:sp>
        <p:nvSpPr>
          <p:cNvPr id="21" name="TextBox 12">
            <a:extLst>
              <a:ext uri="{FF2B5EF4-FFF2-40B4-BE49-F238E27FC236}">
                <a16:creationId xmlns:a16="http://schemas.microsoft.com/office/drawing/2014/main" id="{894621B8-4089-424A-89E2-FA6B0C81EB37}"/>
              </a:ext>
            </a:extLst>
          </p:cNvPr>
          <p:cNvSpPr txBox="1">
            <a:spLocks noChangeArrowheads="1"/>
          </p:cNvSpPr>
          <p:nvPr/>
        </p:nvSpPr>
        <p:spPr bwMode="auto">
          <a:xfrm>
            <a:off x="160279" y="3914001"/>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31" name="TextBox 30">
            <a:extLst>
              <a:ext uri="{FF2B5EF4-FFF2-40B4-BE49-F238E27FC236}">
                <a16:creationId xmlns:a16="http://schemas.microsoft.com/office/drawing/2014/main" id="{FAFD570D-FC2B-499D-ABED-C30625E18FC6}"/>
              </a:ext>
            </a:extLst>
          </p:cNvPr>
          <p:cNvSpPr txBox="1"/>
          <p:nvPr/>
        </p:nvSpPr>
        <p:spPr>
          <a:xfrm>
            <a:off x="7157535" y="1143000"/>
            <a:ext cx="370549" cy="370870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36" name="TextBox 35">
            <a:extLst>
              <a:ext uri="{FF2B5EF4-FFF2-40B4-BE49-F238E27FC236}">
                <a16:creationId xmlns:a16="http://schemas.microsoft.com/office/drawing/2014/main" id="{08F9B4E1-51C2-44A0-884E-8E4AD146FBC5}"/>
              </a:ext>
            </a:extLst>
          </p:cNvPr>
          <p:cNvSpPr txBox="1"/>
          <p:nvPr/>
        </p:nvSpPr>
        <p:spPr>
          <a:xfrm>
            <a:off x="1241941" y="4211598"/>
            <a:ext cx="370549"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9" name="TextBox 8">
            <a:extLst>
              <a:ext uri="{FF2B5EF4-FFF2-40B4-BE49-F238E27FC236}">
                <a16:creationId xmlns:a16="http://schemas.microsoft.com/office/drawing/2014/main" id="{41B47183-A9A5-429E-88CD-7459ED502EDB}"/>
              </a:ext>
            </a:extLst>
          </p:cNvPr>
          <p:cNvSpPr txBox="1"/>
          <p:nvPr/>
        </p:nvSpPr>
        <p:spPr>
          <a:xfrm rot="16200000">
            <a:off x="-183322" y="2891844"/>
            <a:ext cx="995785"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a:ln>
                  <a:noFill/>
                </a:ln>
                <a:solidFill>
                  <a:prstClr val="black"/>
                </a:solidFill>
                <a:effectLst/>
                <a:uLnTx/>
                <a:uFillTx/>
                <a:latin typeface="Arial" panose="020B0604020202020204"/>
                <a:ea typeface="+mn-ea"/>
                <a:cs typeface="+mn-cs"/>
              </a:rPr>
              <a:t>DGR/DESR</a:t>
            </a: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70115" y="5603751"/>
            <a:ext cx="2505302" cy="95410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NPRR935(b) – New solar forecasts and reports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NPRR987(a) – </a:t>
            </a:r>
            <a:r>
              <a:rPr kumimoji="0" lang="en-US" sz="800" b="0" i="0" u="none" strike="noStrike" kern="1200" cap="none" spc="0" normalizeH="0" baseline="0" noProof="0" dirty="0">
                <a:ln>
                  <a:noFill/>
                </a:ln>
                <a:solidFill>
                  <a:prstClr val="black"/>
                </a:solidFill>
                <a:effectLst/>
                <a:uLnTx/>
                <a:uFillTx/>
                <a:latin typeface="Arial" charset="0"/>
                <a:ea typeface="+mn-ea"/>
                <a:cs typeface="+mn-cs"/>
              </a:rPr>
              <a:t>ESR Contribution to PRC </a:t>
            </a:r>
            <a:endParaRPr kumimoji="0" lang="en-US" sz="800" b="0" i="0" u="none" strike="noStrike" kern="0" cap="none" spc="0" normalizeH="0" baseline="0" noProof="0" dirty="0">
              <a:ln>
                <a:noFill/>
              </a:ln>
              <a:solidFill>
                <a:prstClr val="black"/>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NPRR1002(a) – </a:t>
            </a:r>
            <a:r>
              <a:rPr kumimoji="0" lang="en-US" sz="800" b="0" i="0" u="none" strike="noStrike" kern="1200" cap="none" spc="0" normalizeH="0" baseline="0" noProof="0" dirty="0">
                <a:ln>
                  <a:noFill/>
                </a:ln>
                <a:solidFill>
                  <a:prstClr val="black"/>
                </a:solidFill>
                <a:effectLst/>
                <a:uLnTx/>
                <a:uFillTx/>
                <a:latin typeface="Arial" charset="0"/>
                <a:ea typeface="+mn-ea"/>
                <a:cs typeface="+mn-cs"/>
              </a:rPr>
              <a:t>Charging Restrictions in 	Emergency Conditions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NPRR1054(a) – Portion of gray box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NPRR1092(a) – RUC offer floor change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NPRR1096(a) – Non-Spin portion</a:t>
            </a:r>
          </a:p>
        </p:txBody>
      </p:sp>
      <p:graphicFrame>
        <p:nvGraphicFramePr>
          <p:cNvPr id="40" name="Table 39">
            <a:extLst>
              <a:ext uri="{FF2B5EF4-FFF2-40B4-BE49-F238E27FC236}">
                <a16:creationId xmlns:a16="http://schemas.microsoft.com/office/drawing/2014/main" id="{BB347731-9DCF-4A6B-84CF-377681286AF3}"/>
              </a:ext>
            </a:extLst>
          </p:cNvPr>
          <p:cNvGraphicFramePr>
            <a:graphicFrameLocks noGrp="1"/>
          </p:cNvGraphicFramePr>
          <p:nvPr/>
        </p:nvGraphicFramePr>
        <p:xfrm>
          <a:off x="176358" y="5184590"/>
          <a:ext cx="8799059" cy="365760"/>
        </p:xfrm>
        <a:graphic>
          <a:graphicData uri="http://schemas.openxmlformats.org/drawingml/2006/table">
            <a:tbl>
              <a:tblPr firstRow="1" bandRow="1"/>
              <a:tblGrid>
                <a:gridCol w="509442">
                  <a:extLst>
                    <a:ext uri="{9D8B030D-6E8A-4147-A177-3AD203B41FA5}">
                      <a16:colId xmlns:a16="http://schemas.microsoft.com/office/drawing/2014/main" val="20000"/>
                    </a:ext>
                  </a:extLst>
                </a:gridCol>
                <a:gridCol w="82896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100" b="1" dirty="0">
                          <a:solidFill>
                            <a:schemeClr val="tx1"/>
                          </a:solidFill>
                        </a:rPr>
                        <a:t>TBD</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1" strike="noStrike" kern="1200" baseline="0" dirty="0">
                          <a:solidFill>
                            <a:schemeClr val="tx1"/>
                          </a:solidFill>
                          <a:latin typeface="+mn-lt"/>
                          <a:ea typeface="+mn-ea"/>
                          <a:cs typeface="+mn-cs"/>
                        </a:rPr>
                        <a:t>NPRRs</a:t>
                      </a:r>
                      <a:r>
                        <a:rPr lang="en-US" sz="900" b="0" strike="noStrike" kern="1200" baseline="0" dirty="0">
                          <a:solidFill>
                            <a:schemeClr val="tx1"/>
                          </a:solidFill>
                          <a:latin typeface="+mn-lt"/>
                          <a:ea typeface="+mn-ea"/>
                          <a:cs typeface="+mn-cs"/>
                        </a:rPr>
                        <a:t>: 484,825(b),826,829,841,857,879,885,904,918,930,936,941,945,962,963,965,975,987,995,1004,1006,1007,1019,1023,1026,1030,1032,1034,1057, 1077,1090,1092(b),1105  </a:t>
                      </a:r>
                      <a:r>
                        <a:rPr lang="en-US" sz="900" b="1" strike="noStrike" kern="1200" baseline="0" dirty="0">
                          <a:solidFill>
                            <a:schemeClr val="tx1"/>
                          </a:solidFill>
                          <a:latin typeface="+mn-lt"/>
                          <a:ea typeface="+mn-ea"/>
                          <a:cs typeface="+mn-cs"/>
                        </a:rPr>
                        <a:t>SCRs</a:t>
                      </a:r>
                      <a:r>
                        <a:rPr lang="en-US" sz="900" b="0" strike="noStrike" kern="1200" baseline="0" dirty="0">
                          <a:solidFill>
                            <a:schemeClr val="tx1"/>
                          </a:solidFill>
                          <a:latin typeface="+mn-lt"/>
                          <a:ea typeface="+mn-ea"/>
                          <a:cs typeface="+mn-cs"/>
                        </a:rPr>
                        <a:t>: 799,805,807,810,813,816,818,819  </a:t>
                      </a:r>
                      <a:r>
                        <a:rPr lang="en-US" sz="900" b="1" strike="noStrike" kern="1200" baseline="0" dirty="0">
                          <a:solidFill>
                            <a:schemeClr val="tx1"/>
                          </a:solidFill>
                          <a:latin typeface="+mn-lt"/>
                          <a:ea typeface="+mn-ea"/>
                          <a:cs typeface="+mn-cs"/>
                        </a:rPr>
                        <a:t>PGRRs</a:t>
                      </a:r>
                      <a:r>
                        <a:rPr lang="en-US" sz="900" b="0" strike="noStrike" kern="1200" baseline="0" dirty="0">
                          <a:solidFill>
                            <a:schemeClr val="tx1"/>
                          </a:solidFill>
                          <a:latin typeface="+mn-lt"/>
                          <a:ea typeface="+mn-ea"/>
                          <a:cs typeface="+mn-cs"/>
                        </a:rPr>
                        <a:t>: 066,076,088,091,094,099  </a:t>
                      </a:r>
                      <a:r>
                        <a:rPr lang="en-US" sz="900" b="1" strike="noStrike" kern="1200" baseline="0" dirty="0">
                          <a:solidFill>
                            <a:schemeClr val="tx1"/>
                          </a:solidFill>
                          <a:latin typeface="+mn-lt"/>
                          <a:ea typeface="+mn-ea"/>
                          <a:cs typeface="+mn-cs"/>
                        </a:rPr>
                        <a:t>Other</a:t>
                      </a:r>
                      <a:r>
                        <a:rPr lang="en-US" sz="900" b="0" strike="noStrike" kern="1200" baseline="0" dirty="0">
                          <a:solidFill>
                            <a:schemeClr val="tx1"/>
                          </a:solidFill>
                          <a:latin typeface="+mn-lt"/>
                          <a:ea typeface="+mn-ea"/>
                          <a:cs typeface="+mn-cs"/>
                        </a:rPr>
                        <a:t>: OBDRR009,OBDRR017,RRGRR028</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37" name="TextBox 36">
            <a:extLst>
              <a:ext uri="{FF2B5EF4-FFF2-40B4-BE49-F238E27FC236}">
                <a16:creationId xmlns:a16="http://schemas.microsoft.com/office/drawing/2014/main" id="{7F39025C-9B89-4268-9923-9C14C61F09D8}"/>
              </a:ext>
            </a:extLst>
          </p:cNvPr>
          <p:cNvSpPr txBox="1"/>
          <p:nvPr/>
        </p:nvSpPr>
        <p:spPr>
          <a:xfrm>
            <a:off x="1271463" y="1799349"/>
            <a:ext cx="370549"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p:txBody>
      </p:sp>
      <p:sp>
        <p:nvSpPr>
          <p:cNvPr id="39" name="TextBox 38">
            <a:extLst>
              <a:ext uri="{FF2B5EF4-FFF2-40B4-BE49-F238E27FC236}">
                <a16:creationId xmlns:a16="http://schemas.microsoft.com/office/drawing/2014/main" id="{FA943662-C4C1-42EA-AC48-DAABC68A57CE}"/>
              </a:ext>
            </a:extLst>
          </p:cNvPr>
          <p:cNvSpPr txBox="1"/>
          <p:nvPr/>
        </p:nvSpPr>
        <p:spPr>
          <a:xfrm>
            <a:off x="1297212" y="1372107"/>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44" name="TextBox 12">
            <a:extLst>
              <a:ext uri="{FF2B5EF4-FFF2-40B4-BE49-F238E27FC236}">
                <a16:creationId xmlns:a16="http://schemas.microsoft.com/office/drawing/2014/main" id="{F27A6DBD-3394-4702-8BAE-1D263496CFF9}"/>
              </a:ext>
            </a:extLst>
          </p:cNvPr>
          <p:cNvSpPr txBox="1">
            <a:spLocks noChangeArrowheads="1"/>
          </p:cNvSpPr>
          <p:nvPr/>
        </p:nvSpPr>
        <p:spPr bwMode="auto">
          <a:xfrm>
            <a:off x="3118104" y="4218801"/>
            <a:ext cx="144765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6/4 – </a:t>
            </a:r>
            <a:r>
              <a:rPr kumimoji="0" lang="en-US" sz="1200" b="1" i="0" u="none" strike="noStrike" kern="0" cap="none" spc="0" normalizeH="0" baseline="0" noProof="0" dirty="0">
                <a:ln>
                  <a:noFill/>
                </a:ln>
                <a:solidFill>
                  <a:prstClr val="black"/>
                </a:solidFill>
                <a:effectLst/>
                <a:uLnTx/>
                <a:uFillTx/>
                <a:latin typeface="Arial" charset="0"/>
                <a:ea typeface="+mn-ea"/>
                <a:cs typeface="+mn-cs"/>
              </a:rPr>
              <a:t>6/6</a:t>
            </a:r>
            <a:endParaRPr kumimoji="0" lang="en-US" sz="1200" b="1"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45" name="TextBox 12">
            <a:extLst>
              <a:ext uri="{FF2B5EF4-FFF2-40B4-BE49-F238E27FC236}">
                <a16:creationId xmlns:a16="http://schemas.microsoft.com/office/drawing/2014/main" id="{BEA8AD31-63DF-4AB9-B1FF-AD64C697916A}"/>
              </a:ext>
            </a:extLst>
          </p:cNvPr>
          <p:cNvSpPr txBox="1">
            <a:spLocks noChangeArrowheads="1"/>
          </p:cNvSpPr>
          <p:nvPr/>
        </p:nvSpPr>
        <p:spPr bwMode="auto">
          <a:xfrm>
            <a:off x="4573049" y="1780401"/>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a:t>
            </a:r>
          </a:p>
        </p:txBody>
      </p:sp>
      <p:sp>
        <p:nvSpPr>
          <p:cNvPr id="47" name="TextBox 12">
            <a:extLst>
              <a:ext uri="{FF2B5EF4-FFF2-40B4-BE49-F238E27FC236}">
                <a16:creationId xmlns:a16="http://schemas.microsoft.com/office/drawing/2014/main" id="{0A570746-F7BB-4539-B22F-9B4D7B8F1C49}"/>
              </a:ext>
            </a:extLst>
          </p:cNvPr>
          <p:cNvSpPr txBox="1">
            <a:spLocks noChangeArrowheads="1"/>
          </p:cNvSpPr>
          <p:nvPr/>
        </p:nvSpPr>
        <p:spPr bwMode="auto">
          <a:xfrm>
            <a:off x="1601129" y="4142601"/>
            <a:ext cx="1510701"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5/13</a:t>
            </a:r>
          </a:p>
        </p:txBody>
      </p:sp>
      <p:sp>
        <p:nvSpPr>
          <p:cNvPr id="48" name="TextBox 47">
            <a:extLst>
              <a:ext uri="{FF2B5EF4-FFF2-40B4-BE49-F238E27FC236}">
                <a16:creationId xmlns:a16="http://schemas.microsoft.com/office/drawing/2014/main" id="{BA54BB81-C4CA-4858-B2A6-33A342EEDFE4}"/>
              </a:ext>
            </a:extLst>
          </p:cNvPr>
          <p:cNvSpPr txBox="1"/>
          <p:nvPr/>
        </p:nvSpPr>
        <p:spPr>
          <a:xfrm>
            <a:off x="4266840" y="1363013"/>
            <a:ext cx="370549" cy="286232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43" name="TextBox 42">
            <a:extLst>
              <a:ext uri="{FF2B5EF4-FFF2-40B4-BE49-F238E27FC236}">
                <a16:creationId xmlns:a16="http://schemas.microsoft.com/office/drawing/2014/main" id="{EC833306-182F-453A-AD05-51402D04CFF1}"/>
              </a:ext>
            </a:extLst>
          </p:cNvPr>
          <p:cNvSpPr txBox="1"/>
          <p:nvPr/>
        </p:nvSpPr>
        <p:spPr>
          <a:xfrm>
            <a:off x="2781014" y="4434246"/>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49" name="TextBox 48">
            <a:extLst>
              <a:ext uri="{FF2B5EF4-FFF2-40B4-BE49-F238E27FC236}">
                <a16:creationId xmlns:a16="http://schemas.microsoft.com/office/drawing/2014/main" id="{280ADB21-4500-405A-9151-FC206A9AC628}"/>
              </a:ext>
            </a:extLst>
          </p:cNvPr>
          <p:cNvSpPr txBox="1"/>
          <p:nvPr/>
        </p:nvSpPr>
        <p:spPr>
          <a:xfrm>
            <a:off x="4237784" y="4644478"/>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56" name="TextBox 12">
            <a:extLst>
              <a:ext uri="{FF2B5EF4-FFF2-40B4-BE49-F238E27FC236}">
                <a16:creationId xmlns:a16="http://schemas.microsoft.com/office/drawing/2014/main" id="{D0B54A94-E156-4367-B642-F8C3A3B97E4E}"/>
              </a:ext>
            </a:extLst>
          </p:cNvPr>
          <p:cNvSpPr txBox="1">
            <a:spLocks noChangeArrowheads="1"/>
          </p:cNvSpPr>
          <p:nvPr/>
        </p:nvSpPr>
        <p:spPr bwMode="auto">
          <a:xfrm>
            <a:off x="6017587" y="175260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10/13</a:t>
            </a:r>
          </a:p>
        </p:txBody>
      </p:sp>
      <p:sp>
        <p:nvSpPr>
          <p:cNvPr id="46" name="TextBox 45">
            <a:extLst>
              <a:ext uri="{FF2B5EF4-FFF2-40B4-BE49-F238E27FC236}">
                <a16:creationId xmlns:a16="http://schemas.microsoft.com/office/drawing/2014/main" id="{C9A94A39-F269-4008-BF6D-A1AB4E265B9E}"/>
              </a:ext>
            </a:extLst>
          </p:cNvPr>
          <p:cNvSpPr txBox="1"/>
          <p:nvPr/>
        </p:nvSpPr>
        <p:spPr>
          <a:xfrm>
            <a:off x="5686139" y="2084295"/>
            <a:ext cx="370549" cy="52322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57" name="TextBox 56">
            <a:extLst>
              <a:ext uri="{FF2B5EF4-FFF2-40B4-BE49-F238E27FC236}">
                <a16:creationId xmlns:a16="http://schemas.microsoft.com/office/drawing/2014/main" id="{FD05E216-7450-46DA-A74B-B3195AE447BD}"/>
              </a:ext>
            </a:extLst>
          </p:cNvPr>
          <p:cNvSpPr txBox="1"/>
          <p:nvPr/>
        </p:nvSpPr>
        <p:spPr>
          <a:xfrm>
            <a:off x="2815286" y="2896899"/>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42" name="TextBox 12">
            <a:extLst>
              <a:ext uri="{FF2B5EF4-FFF2-40B4-BE49-F238E27FC236}">
                <a16:creationId xmlns:a16="http://schemas.microsoft.com/office/drawing/2014/main" id="{AED6FA2E-F32D-4CAD-AA7A-8FCEF8211977}"/>
              </a:ext>
            </a:extLst>
          </p:cNvPr>
          <p:cNvSpPr txBox="1">
            <a:spLocks noChangeArrowheads="1"/>
          </p:cNvSpPr>
          <p:nvPr/>
        </p:nvSpPr>
        <p:spPr bwMode="auto">
          <a:xfrm>
            <a:off x="4569023" y="274320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7/15</a:t>
            </a:r>
          </a:p>
        </p:txBody>
      </p:sp>
      <p:sp>
        <p:nvSpPr>
          <p:cNvPr id="58" name="TextBox 57">
            <a:extLst>
              <a:ext uri="{FF2B5EF4-FFF2-40B4-BE49-F238E27FC236}">
                <a16:creationId xmlns:a16="http://schemas.microsoft.com/office/drawing/2014/main" id="{0C52B2B0-E72D-4290-A430-8579FC3421E7}"/>
              </a:ext>
            </a:extLst>
          </p:cNvPr>
          <p:cNvSpPr txBox="1"/>
          <p:nvPr/>
        </p:nvSpPr>
        <p:spPr>
          <a:xfrm>
            <a:off x="5686139" y="3048000"/>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59" name="TextBox 12">
            <a:extLst>
              <a:ext uri="{FF2B5EF4-FFF2-40B4-BE49-F238E27FC236}">
                <a16:creationId xmlns:a16="http://schemas.microsoft.com/office/drawing/2014/main" id="{B9289A21-4522-4B32-AD58-E449A3719C43}"/>
              </a:ext>
            </a:extLst>
          </p:cNvPr>
          <p:cNvSpPr txBox="1">
            <a:spLocks noChangeArrowheads="1"/>
          </p:cNvSpPr>
          <p:nvPr/>
        </p:nvSpPr>
        <p:spPr bwMode="auto">
          <a:xfrm>
            <a:off x="4572000" y="3456801"/>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8/16</a:t>
            </a:r>
          </a:p>
        </p:txBody>
      </p:sp>
      <p:sp>
        <p:nvSpPr>
          <p:cNvPr id="61" name="TextBox 60">
            <a:extLst>
              <a:ext uri="{FF2B5EF4-FFF2-40B4-BE49-F238E27FC236}">
                <a16:creationId xmlns:a16="http://schemas.microsoft.com/office/drawing/2014/main" id="{138C5F6D-835D-41DA-8C94-EADF810A990A}"/>
              </a:ext>
            </a:extLst>
          </p:cNvPr>
          <p:cNvSpPr txBox="1"/>
          <p:nvPr/>
        </p:nvSpPr>
        <p:spPr>
          <a:xfrm>
            <a:off x="5697070" y="1371600"/>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63" name="TextBox 12">
            <a:extLst>
              <a:ext uri="{FF2B5EF4-FFF2-40B4-BE49-F238E27FC236}">
                <a16:creationId xmlns:a16="http://schemas.microsoft.com/office/drawing/2014/main" id="{137BEB68-90B5-4990-A00C-980DF9A120E1}"/>
              </a:ext>
            </a:extLst>
          </p:cNvPr>
          <p:cNvSpPr txBox="1">
            <a:spLocks noChangeArrowheads="1"/>
          </p:cNvSpPr>
          <p:nvPr/>
        </p:nvSpPr>
        <p:spPr bwMode="auto">
          <a:xfrm>
            <a:off x="6017480" y="3861123"/>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12/1</a:t>
            </a:r>
          </a:p>
        </p:txBody>
      </p:sp>
      <p:sp>
        <p:nvSpPr>
          <p:cNvPr id="64" name="TextBox 63">
            <a:extLst>
              <a:ext uri="{FF2B5EF4-FFF2-40B4-BE49-F238E27FC236}">
                <a16:creationId xmlns:a16="http://schemas.microsoft.com/office/drawing/2014/main" id="{C560A412-7448-4145-B12C-5F88D71F07DF}"/>
              </a:ext>
            </a:extLst>
          </p:cNvPr>
          <p:cNvSpPr txBox="1"/>
          <p:nvPr/>
        </p:nvSpPr>
        <p:spPr>
          <a:xfrm>
            <a:off x="5692140" y="3768923"/>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62" name="TextBox 12">
            <a:extLst>
              <a:ext uri="{FF2B5EF4-FFF2-40B4-BE49-F238E27FC236}">
                <a16:creationId xmlns:a16="http://schemas.microsoft.com/office/drawing/2014/main" id="{98AF0D27-623B-45BD-884A-A2217AD9994E}"/>
              </a:ext>
            </a:extLst>
          </p:cNvPr>
          <p:cNvSpPr txBox="1">
            <a:spLocks noChangeArrowheads="1"/>
          </p:cNvSpPr>
          <p:nvPr/>
        </p:nvSpPr>
        <p:spPr bwMode="auto">
          <a:xfrm>
            <a:off x="7467600" y="3798726"/>
            <a:ext cx="151060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12/9</a:t>
            </a:r>
          </a:p>
        </p:txBody>
      </p:sp>
      <p:sp>
        <p:nvSpPr>
          <p:cNvPr id="60" name="TextBox 59">
            <a:extLst>
              <a:ext uri="{FF2B5EF4-FFF2-40B4-BE49-F238E27FC236}">
                <a16:creationId xmlns:a16="http://schemas.microsoft.com/office/drawing/2014/main" id="{2FFDACC2-5CB8-4DC1-9898-060761164FA9}"/>
              </a:ext>
            </a:extLst>
          </p:cNvPr>
          <p:cNvSpPr txBox="1"/>
          <p:nvPr/>
        </p:nvSpPr>
        <p:spPr>
          <a:xfrm>
            <a:off x="8679444" y="1363013"/>
            <a:ext cx="370549" cy="303159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rPr>
              <a:t> </a:t>
            </a:r>
            <a:endParaRPr kumimoji="0" lang="en-US" sz="8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Tree>
    <p:extLst>
      <p:ext uri="{BB962C8B-B14F-4D97-AF65-F5344CB8AC3E}">
        <p14:creationId xmlns:p14="http://schemas.microsoft.com/office/powerpoint/2010/main" val="3993419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229600" cy="527613"/>
          </a:xfrm>
        </p:spPr>
        <p:txBody>
          <a:bodyPr/>
          <a:lstStyle/>
          <a:p>
            <a:r>
              <a:rPr lang="en-US" sz="2200" b="1" dirty="0">
                <a:solidFill>
                  <a:schemeClr val="accent1"/>
                </a:solidFill>
              </a:rPr>
              <a:t>2023 Release Targets – Approved NPRRs / SCRs / </a:t>
            </a:r>
            <a:r>
              <a:rPr lang="en-US" sz="2200" b="1" dirty="0" err="1">
                <a:solidFill>
                  <a:schemeClr val="accent1"/>
                </a:solidFill>
              </a:rPr>
              <a:t>xGRRs</a:t>
            </a:r>
            <a:r>
              <a:rPr lang="en-US" sz="2200" b="1" dirty="0">
                <a:solidFill>
                  <a:schemeClr val="accent1"/>
                </a:solidFill>
              </a:rPr>
              <a:t>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90890"/>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957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7"/>
          <a:ext cx="8839200" cy="3449945"/>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4612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1/31 – 2/2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 – 3/30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6/6 – 6/8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 – 7/27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10/3 – 10/5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 – 12/7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95616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NPRR1020</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NPRR1040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SCR789</a:t>
                      </a:r>
                      <a:r>
                        <a:rPr kumimoji="0" lang="en-US" sz="1050" b="0" i="0" u="none" strike="noStrike" cap="none" normalizeH="0" baseline="0" dirty="0">
                          <a:ln>
                            <a:noFill/>
                          </a:ln>
                          <a:solidFill>
                            <a:schemeClr val="tx1"/>
                          </a:solidFill>
                          <a:effectLst/>
                          <a:latin typeface="Courier New" pitchFamily="49" charset="0"/>
                        </a:rPr>
                        <a:t> Ph2</a:t>
                      </a:r>
                      <a:endParaRPr kumimoji="0" lang="en-US" sz="1200" b="0" i="0" u="none" strike="noStrike" cap="none" normalizeH="0" baseline="0" dirty="0">
                        <a:ln>
                          <a:noFill/>
                        </a:ln>
                        <a:solidFill>
                          <a:schemeClr val="tx1"/>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NPRR1040</a:t>
                      </a:r>
                      <a:endParaRPr kumimoji="0" lang="en-US" sz="1200" b="0" i="0" u="none" strike="sng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ECRS</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(NPRR863)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NPRR1085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SCR807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SCR816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SCR807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SCR816</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EMS Upgrade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a:ln>
                            <a:noFill/>
                          </a:ln>
                          <a:solidFill>
                            <a:schemeClr val="tx1"/>
                          </a:solidFill>
                          <a:effectLst/>
                          <a:latin typeface="Courier New" pitchFamily="49" charset="0"/>
                          <a:ea typeface="+mn-ea"/>
                          <a:cs typeface="+mn-cs"/>
                        </a:rPr>
                        <a:t>Securitization Phase 2A – Maine  Invoice and Credit Exposure</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963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7" name="TextBox 12">
            <a:extLst>
              <a:ext uri="{FF2B5EF4-FFF2-40B4-BE49-F238E27FC236}">
                <a16:creationId xmlns:a16="http://schemas.microsoft.com/office/drawing/2014/main" id="{91228DEC-7DCD-4F3E-B94B-ED94A1A58744}"/>
              </a:ext>
            </a:extLst>
          </p:cNvPr>
          <p:cNvSpPr txBox="1">
            <a:spLocks noChangeArrowheads="1"/>
          </p:cNvSpPr>
          <p:nvPr/>
        </p:nvSpPr>
        <p:spPr bwMode="auto">
          <a:xfrm>
            <a:off x="4335780" y="3360747"/>
            <a:ext cx="4648199" cy="754053"/>
          </a:xfrm>
          <a:prstGeom prst="rect">
            <a:avLst/>
          </a:prstGeom>
          <a:solidFill>
            <a:schemeClr val="accent6">
              <a:lumMod val="20000"/>
              <a:lumOff val="80000"/>
            </a:schemeClr>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EMS Upgrade Freeze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mn-ea"/>
                <a:cs typeface="+mn-cs"/>
              </a:rPr>
              <a:t>May 2023 – Jan. 2024</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0" i="0" u="none" strike="noStrike" kern="1200" cap="none" spc="0" normalizeH="0" baseline="0" noProof="0" dirty="0">
              <a:ln>
                <a:noFill/>
              </a:ln>
              <a:solidFill>
                <a:prstClr val="black"/>
              </a:solidFill>
              <a:effectLst/>
              <a:uLnTx/>
              <a:uFillTx/>
              <a:latin typeface="Arial"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mn-ea"/>
                <a:cs typeface="+mn-cs"/>
              </a:rPr>
              <a:t>Closed Loop Testing – 9/18/2023-11/15/2023</a:t>
            </a: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70115" y="5600700"/>
            <a:ext cx="2505302" cy="215444"/>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NPRR1020(a) – EPS Metering portion</a:t>
            </a:r>
          </a:p>
        </p:txBody>
      </p:sp>
      <p:graphicFrame>
        <p:nvGraphicFramePr>
          <p:cNvPr id="40" name="Table 39">
            <a:extLst>
              <a:ext uri="{FF2B5EF4-FFF2-40B4-BE49-F238E27FC236}">
                <a16:creationId xmlns:a16="http://schemas.microsoft.com/office/drawing/2014/main" id="{BB347731-9DCF-4A6B-84CF-377681286AF3}"/>
              </a:ext>
            </a:extLst>
          </p:cNvPr>
          <p:cNvGraphicFramePr>
            <a:graphicFrameLocks noGrp="1"/>
          </p:cNvGraphicFramePr>
          <p:nvPr/>
        </p:nvGraphicFramePr>
        <p:xfrm>
          <a:off x="176358" y="5184590"/>
          <a:ext cx="8799059" cy="365760"/>
        </p:xfrm>
        <a:graphic>
          <a:graphicData uri="http://schemas.openxmlformats.org/drawingml/2006/table">
            <a:tbl>
              <a:tblPr firstRow="1" bandRow="1"/>
              <a:tblGrid>
                <a:gridCol w="509442">
                  <a:extLst>
                    <a:ext uri="{9D8B030D-6E8A-4147-A177-3AD203B41FA5}">
                      <a16:colId xmlns:a16="http://schemas.microsoft.com/office/drawing/2014/main" val="20000"/>
                    </a:ext>
                  </a:extLst>
                </a:gridCol>
                <a:gridCol w="82896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100" b="1" dirty="0">
                          <a:solidFill>
                            <a:schemeClr val="tx1"/>
                          </a:solidFill>
                        </a:rPr>
                        <a:t>TBD</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1" strike="noStrike" kern="1200" baseline="0" dirty="0">
                          <a:solidFill>
                            <a:schemeClr val="tx1"/>
                          </a:solidFill>
                          <a:latin typeface="+mn-lt"/>
                          <a:ea typeface="+mn-ea"/>
                          <a:cs typeface="+mn-cs"/>
                        </a:rPr>
                        <a:t>NPRRs</a:t>
                      </a:r>
                      <a:r>
                        <a:rPr lang="en-US" sz="900" b="0" strike="noStrike" kern="1200" baseline="0" dirty="0">
                          <a:solidFill>
                            <a:schemeClr val="tx1"/>
                          </a:solidFill>
                          <a:latin typeface="+mn-lt"/>
                          <a:ea typeface="+mn-ea"/>
                          <a:cs typeface="+mn-cs"/>
                        </a:rPr>
                        <a:t>: 484,825(b),826,829,841,857,879,885,904,918,930,936,941,945,962,963,965,975,987,995,1004,1006,1007,1019,1023,1026,1030,1032,1034,1057, 1077,1090,1092(b),1105  </a:t>
                      </a:r>
                      <a:r>
                        <a:rPr lang="en-US" sz="900" b="1" strike="noStrike" kern="1200" baseline="0" dirty="0">
                          <a:solidFill>
                            <a:schemeClr val="tx1"/>
                          </a:solidFill>
                          <a:latin typeface="+mn-lt"/>
                          <a:ea typeface="+mn-ea"/>
                          <a:cs typeface="+mn-cs"/>
                        </a:rPr>
                        <a:t>SCRs</a:t>
                      </a:r>
                      <a:r>
                        <a:rPr lang="en-US" sz="900" b="0" strike="noStrike" kern="1200" baseline="0" dirty="0">
                          <a:solidFill>
                            <a:schemeClr val="tx1"/>
                          </a:solidFill>
                          <a:latin typeface="+mn-lt"/>
                          <a:ea typeface="+mn-ea"/>
                          <a:cs typeface="+mn-cs"/>
                        </a:rPr>
                        <a:t>: 799,805,807,810,813,816,818,819  </a:t>
                      </a:r>
                      <a:r>
                        <a:rPr lang="en-US" sz="900" b="1" strike="noStrike" kern="1200" baseline="0" dirty="0">
                          <a:solidFill>
                            <a:schemeClr val="tx1"/>
                          </a:solidFill>
                          <a:latin typeface="+mn-lt"/>
                          <a:ea typeface="+mn-ea"/>
                          <a:cs typeface="+mn-cs"/>
                        </a:rPr>
                        <a:t>PGRRs</a:t>
                      </a:r>
                      <a:r>
                        <a:rPr lang="en-US" sz="900" b="0" strike="noStrike" kern="1200" baseline="0" dirty="0">
                          <a:solidFill>
                            <a:schemeClr val="tx1"/>
                          </a:solidFill>
                          <a:latin typeface="+mn-lt"/>
                          <a:ea typeface="+mn-ea"/>
                          <a:cs typeface="+mn-cs"/>
                        </a:rPr>
                        <a:t>: 066,076,088,091,094,099  </a:t>
                      </a:r>
                      <a:r>
                        <a:rPr lang="en-US" sz="900" b="1" strike="noStrike" kern="1200" baseline="0" dirty="0">
                          <a:solidFill>
                            <a:schemeClr val="tx1"/>
                          </a:solidFill>
                          <a:latin typeface="+mn-lt"/>
                          <a:ea typeface="+mn-ea"/>
                          <a:cs typeface="+mn-cs"/>
                        </a:rPr>
                        <a:t>Other</a:t>
                      </a:r>
                      <a:r>
                        <a:rPr lang="en-US" sz="900" b="0" strike="noStrike" kern="1200" baseline="0" dirty="0">
                          <a:solidFill>
                            <a:schemeClr val="tx1"/>
                          </a:solidFill>
                          <a:latin typeface="+mn-lt"/>
                          <a:ea typeface="+mn-ea"/>
                          <a:cs typeface="+mn-cs"/>
                        </a:rPr>
                        <a:t>: OBDRR009,OBDRR017,RRGRR028</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50" name="TextBox 49">
            <a:extLst>
              <a:ext uri="{FF2B5EF4-FFF2-40B4-BE49-F238E27FC236}">
                <a16:creationId xmlns:a16="http://schemas.microsoft.com/office/drawing/2014/main" id="{0F180DDC-31F0-4FDE-9149-5350629C28EA}"/>
              </a:ext>
            </a:extLst>
          </p:cNvPr>
          <p:cNvSpPr txBox="1"/>
          <p:nvPr/>
        </p:nvSpPr>
        <p:spPr>
          <a:xfrm>
            <a:off x="1276786" y="1306854"/>
            <a:ext cx="370549" cy="17620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60" name="TextBox 59">
            <a:extLst>
              <a:ext uri="{FF2B5EF4-FFF2-40B4-BE49-F238E27FC236}">
                <a16:creationId xmlns:a16="http://schemas.microsoft.com/office/drawing/2014/main" id="{8CBAE244-09AA-489A-8D85-C1603BFB5D1C}"/>
              </a:ext>
            </a:extLst>
          </p:cNvPr>
          <p:cNvSpPr txBox="1"/>
          <p:nvPr/>
        </p:nvSpPr>
        <p:spPr>
          <a:xfrm>
            <a:off x="2806558" y="1368642"/>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6" name="TextBox 65">
            <a:extLst>
              <a:ext uri="{FF2B5EF4-FFF2-40B4-BE49-F238E27FC236}">
                <a16:creationId xmlns:a16="http://schemas.microsoft.com/office/drawing/2014/main" id="{43FABC49-64BA-4341-9620-8FAE27F64974}"/>
              </a:ext>
            </a:extLst>
          </p:cNvPr>
          <p:cNvSpPr txBox="1"/>
          <p:nvPr/>
        </p:nvSpPr>
        <p:spPr>
          <a:xfrm>
            <a:off x="4265855" y="1306767"/>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7" name="TextBox 66">
            <a:extLst>
              <a:ext uri="{FF2B5EF4-FFF2-40B4-BE49-F238E27FC236}">
                <a16:creationId xmlns:a16="http://schemas.microsoft.com/office/drawing/2014/main" id="{677FB7AA-0425-4ECC-9149-91187034677E}"/>
              </a:ext>
            </a:extLst>
          </p:cNvPr>
          <p:cNvSpPr txBox="1"/>
          <p:nvPr/>
        </p:nvSpPr>
        <p:spPr>
          <a:xfrm>
            <a:off x="7150298" y="1304620"/>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2" name="TextBox 12">
            <a:extLst>
              <a:ext uri="{FF2B5EF4-FFF2-40B4-BE49-F238E27FC236}">
                <a16:creationId xmlns:a16="http://schemas.microsoft.com/office/drawing/2014/main" id="{75FEC4B0-ABBD-4905-A404-5FEF6E948A5E}"/>
              </a:ext>
            </a:extLst>
          </p:cNvPr>
          <p:cNvSpPr txBox="1">
            <a:spLocks noChangeArrowheads="1"/>
          </p:cNvSpPr>
          <p:nvPr/>
        </p:nvSpPr>
        <p:spPr bwMode="auto">
          <a:xfrm>
            <a:off x="160279" y="2549550"/>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3/10</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23" name="TextBox 22">
            <a:extLst>
              <a:ext uri="{FF2B5EF4-FFF2-40B4-BE49-F238E27FC236}">
                <a16:creationId xmlns:a16="http://schemas.microsoft.com/office/drawing/2014/main" id="{07E8CB83-2693-4C3D-B7E4-0EEF197D773B}"/>
              </a:ext>
            </a:extLst>
          </p:cNvPr>
          <p:cNvSpPr txBox="1"/>
          <p:nvPr/>
        </p:nvSpPr>
        <p:spPr>
          <a:xfrm>
            <a:off x="7162800" y="1304621"/>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5" name="TextBox 24">
            <a:extLst>
              <a:ext uri="{FF2B5EF4-FFF2-40B4-BE49-F238E27FC236}">
                <a16:creationId xmlns:a16="http://schemas.microsoft.com/office/drawing/2014/main" id="{6694C33D-5A6E-4835-8D60-5683CF0A7FFE}"/>
              </a:ext>
            </a:extLst>
          </p:cNvPr>
          <p:cNvSpPr txBox="1"/>
          <p:nvPr/>
        </p:nvSpPr>
        <p:spPr>
          <a:xfrm>
            <a:off x="8678397" y="1371600"/>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6" name="TextBox 25">
            <a:extLst>
              <a:ext uri="{FF2B5EF4-FFF2-40B4-BE49-F238E27FC236}">
                <a16:creationId xmlns:a16="http://schemas.microsoft.com/office/drawing/2014/main" id="{8479C2DE-7FC2-4409-B720-81664285021C}"/>
              </a:ext>
            </a:extLst>
          </p:cNvPr>
          <p:cNvSpPr txBox="1"/>
          <p:nvPr/>
        </p:nvSpPr>
        <p:spPr>
          <a:xfrm>
            <a:off x="8708877" y="1631339"/>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8" name="TextBox 12">
            <a:extLst>
              <a:ext uri="{FF2B5EF4-FFF2-40B4-BE49-F238E27FC236}">
                <a16:creationId xmlns:a16="http://schemas.microsoft.com/office/drawing/2014/main" id="{086159DC-2D1C-470F-8874-21F198816B68}"/>
              </a:ext>
            </a:extLst>
          </p:cNvPr>
          <p:cNvSpPr txBox="1">
            <a:spLocks noChangeArrowheads="1"/>
          </p:cNvSpPr>
          <p:nvPr/>
        </p:nvSpPr>
        <p:spPr bwMode="auto">
          <a:xfrm>
            <a:off x="6017752" y="259080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11/15</a:t>
            </a:r>
          </a:p>
        </p:txBody>
      </p:sp>
      <p:sp>
        <p:nvSpPr>
          <p:cNvPr id="31" name="TextBox 30">
            <a:extLst>
              <a:ext uri="{FF2B5EF4-FFF2-40B4-BE49-F238E27FC236}">
                <a16:creationId xmlns:a16="http://schemas.microsoft.com/office/drawing/2014/main" id="{D9CD49C3-880F-4D05-9386-00DA2CF3F820}"/>
              </a:ext>
            </a:extLst>
          </p:cNvPr>
          <p:cNvSpPr txBox="1"/>
          <p:nvPr/>
        </p:nvSpPr>
        <p:spPr>
          <a:xfrm>
            <a:off x="7184841" y="1299234"/>
            <a:ext cx="370549" cy="186204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318371"/>
            <a:ext cx="370549" cy="96949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cxnSp>
        <p:nvCxnSpPr>
          <p:cNvPr id="5" name="Straight Arrow Connector 4">
            <a:extLst>
              <a:ext uri="{FF2B5EF4-FFF2-40B4-BE49-F238E27FC236}">
                <a16:creationId xmlns:a16="http://schemas.microsoft.com/office/drawing/2014/main" id="{9F91DB0D-2E75-4D27-8306-4DA175154D30}"/>
              </a:ext>
            </a:extLst>
          </p:cNvPr>
          <p:cNvCxnSpPr>
            <a:cxnSpLocks/>
          </p:cNvCxnSpPr>
          <p:nvPr/>
        </p:nvCxnSpPr>
        <p:spPr>
          <a:xfrm flipV="1">
            <a:off x="1344249" y="1481356"/>
            <a:ext cx="577529" cy="1499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0CB75C43-BBE5-4C7F-8EA2-CA00394482E0}"/>
              </a:ext>
            </a:extLst>
          </p:cNvPr>
          <p:cNvCxnSpPr>
            <a:cxnSpLocks/>
          </p:cNvCxnSpPr>
          <p:nvPr/>
        </p:nvCxnSpPr>
        <p:spPr>
          <a:xfrm>
            <a:off x="5620526" y="1537750"/>
            <a:ext cx="74778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36" name="Table 35">
            <a:extLst>
              <a:ext uri="{FF2B5EF4-FFF2-40B4-BE49-F238E27FC236}">
                <a16:creationId xmlns:a16="http://schemas.microsoft.com/office/drawing/2014/main" id="{A2604982-92C2-4310-8CF1-44F767DDB7C1}"/>
              </a:ext>
            </a:extLst>
          </p:cNvPr>
          <p:cNvGraphicFramePr>
            <a:graphicFrameLocks noGrp="1"/>
          </p:cNvGraphicFramePr>
          <p:nvPr/>
        </p:nvGraphicFramePr>
        <p:xfrm>
          <a:off x="172470" y="4583430"/>
          <a:ext cx="8799059" cy="293370"/>
        </p:xfrm>
        <a:graphic>
          <a:graphicData uri="http://schemas.openxmlformats.org/drawingml/2006/table">
            <a:tbl>
              <a:tblPr firstRow="1" bandRow="1"/>
              <a:tblGrid>
                <a:gridCol w="2037330">
                  <a:extLst>
                    <a:ext uri="{9D8B030D-6E8A-4147-A177-3AD203B41FA5}">
                      <a16:colId xmlns:a16="http://schemas.microsoft.com/office/drawing/2014/main" val="20000"/>
                    </a:ext>
                  </a:extLst>
                </a:gridCol>
                <a:gridCol w="6761729">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100" b="1" dirty="0">
                          <a:solidFill>
                            <a:srgbClr val="FF0000"/>
                          </a:solidFill>
                        </a:rPr>
                        <a:t>Coming in February</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l"/>
                      <a:r>
                        <a:rPr lang="en-US" sz="900" b="0" strike="noStrike" kern="1200" baseline="0" dirty="0">
                          <a:solidFill>
                            <a:srgbClr val="FF0000"/>
                          </a:solidFill>
                          <a:latin typeface="+mn-lt"/>
                          <a:ea typeface="+mn-ea"/>
                          <a:cs typeface="+mn-cs"/>
                        </a:rPr>
                        <a:t>Additional context showing major ERCOT projects in-flight that are consuming critical resources</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067933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2023 PRS Leadership</a:t>
            </a:r>
          </a:p>
          <a:p>
            <a:pPr marL="0" indent="0" eaLnBrk="1" hangingPunct="1">
              <a:spcBef>
                <a:spcPts val="300"/>
              </a:spcBef>
              <a:spcAft>
                <a:spcPts val="300"/>
              </a:spcAft>
              <a:buFontTx/>
              <a:buNone/>
              <a:defRPr/>
            </a:pPr>
            <a:r>
              <a:rPr lang="en-US" b="0" dirty="0"/>
              <a:t>Chair:	Martha Henson, Oncor</a:t>
            </a:r>
          </a:p>
          <a:p>
            <a:pPr marL="0" indent="0" eaLnBrk="1" hangingPunct="1">
              <a:spcBef>
                <a:spcPts val="300"/>
              </a:spcBef>
              <a:spcAft>
                <a:spcPts val="300"/>
              </a:spcAft>
              <a:buFontTx/>
              <a:buNone/>
              <a:defRPr/>
            </a:pPr>
            <a:r>
              <a:rPr lang="en-US" b="0" dirty="0"/>
              <a:t>Vice Chair:	Diana Coleman, CPS Energy</a:t>
            </a:r>
          </a:p>
          <a:p>
            <a:pPr marL="0" indent="0" eaLnBrk="1" hangingPunct="1">
              <a:spcBef>
                <a:spcPts val="0"/>
              </a:spcBef>
              <a:spcAft>
                <a:spcPts val="1200"/>
              </a:spcAft>
              <a:buFontTx/>
              <a:buNone/>
              <a:defRPr/>
            </a:pPr>
            <a:endParaRPr lang="en-US" dirty="0"/>
          </a:p>
          <a:p>
            <a:pPr marL="0" indent="0" eaLnBrk="1" hangingPunct="1">
              <a:spcBef>
                <a:spcPts val="0"/>
              </a:spcBef>
              <a:spcAft>
                <a:spcPts val="1200"/>
              </a:spcAft>
              <a:buFontTx/>
              <a:buNone/>
              <a:defRPr/>
            </a:pPr>
            <a:r>
              <a:rPr lang="en-US" dirty="0"/>
              <a:t>Revision Requests Recommended for Approval by PRS – Unopposed and No Impact (Vote):</a:t>
            </a:r>
          </a:p>
          <a:p>
            <a:pPr>
              <a:spcAft>
                <a:spcPts val="1200"/>
              </a:spcAft>
            </a:pPr>
            <a:r>
              <a:rPr lang="en-US" b="0" dirty="0"/>
              <a:t>NPRR1144, Station Service Backup Power Metering [Plus Power]</a:t>
            </a:r>
          </a:p>
          <a:p>
            <a:pPr>
              <a:spcAft>
                <a:spcPts val="1200"/>
              </a:spcAft>
            </a:pPr>
            <a:r>
              <a:rPr lang="en-US" b="0" dirty="0"/>
              <a:t>NPRR1147, Update and Improve Notification and Evaluation Processes Associated with Reliability Must-Run (RMR) [ERCOT]</a:t>
            </a:r>
          </a:p>
          <a:p>
            <a:pPr>
              <a:spcAft>
                <a:spcPts val="1200"/>
              </a:spcAft>
            </a:pPr>
            <a:r>
              <a:rPr lang="en-US" b="0" dirty="0"/>
              <a:t>NPRR1151, Protocol Revision Subcommittee Meeting Requirement [Oncor]</a:t>
            </a:r>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with Impacts (Vote):</a:t>
            </a:r>
          </a:p>
          <a:p>
            <a:pPr>
              <a:spcBef>
                <a:spcPts val="300"/>
              </a:spcBef>
              <a:spcAft>
                <a:spcPts val="300"/>
              </a:spcAft>
            </a:pPr>
            <a:r>
              <a:rPr lang="en-US" b="0" dirty="0"/>
              <a:t>NPRR1149, Implementation of Systematic Ancillary Service Failed Quantity Charges [ERCOT]</a:t>
            </a:r>
          </a:p>
          <a:p>
            <a:pPr lvl="1">
              <a:spcBef>
                <a:spcPts val="300"/>
              </a:spcBef>
              <a:spcAft>
                <a:spcPts val="300"/>
              </a:spcAft>
            </a:pPr>
            <a:r>
              <a:rPr lang="en-US" dirty="0"/>
              <a:t>IA:  Between $120K and $160K	Priority 2023; Rank 3780</a:t>
            </a:r>
            <a:endParaRPr lang="en-US" b="0" dirty="0"/>
          </a:p>
          <a:p>
            <a:pPr>
              <a:spcBef>
                <a:spcPts val="300"/>
              </a:spcBef>
              <a:spcAft>
                <a:spcPts val="300"/>
              </a:spcAft>
            </a:pPr>
            <a:endParaRPr lang="en-US" b="0" dirty="0"/>
          </a:p>
          <a:p>
            <a:pPr>
              <a:spcBef>
                <a:spcPts val="300"/>
              </a:spcBef>
              <a:spcAft>
                <a:spcPts val="300"/>
              </a:spcAft>
            </a:pPr>
            <a:r>
              <a:rPr lang="en-US" b="0" dirty="0"/>
              <a:t>NPRR1153, ERCOT Fee Schedule Changes [ERCOT]</a:t>
            </a:r>
          </a:p>
          <a:p>
            <a:pPr lvl="1">
              <a:spcBef>
                <a:spcPts val="300"/>
              </a:spcBef>
              <a:spcAft>
                <a:spcPts val="300"/>
              </a:spcAft>
            </a:pPr>
            <a:r>
              <a:rPr lang="en-US" dirty="0"/>
              <a:t>IA:  Between $20K and $30K		Priority 2023; Rank 3790</a:t>
            </a:r>
          </a:p>
          <a:p>
            <a:pPr lvl="1">
              <a:spcBef>
                <a:spcPts val="300"/>
              </a:spcBef>
              <a:spcAft>
                <a:spcPts val="300"/>
              </a:spcAft>
            </a:pPr>
            <a:endParaRPr lang="en-US"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35581277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NPRR1144, Station Service Backup Power Metering [Plus Power]</a:t>
            </a:r>
            <a:endParaRPr lang="en-US" sz="1800" dirty="0"/>
          </a:p>
        </p:txBody>
      </p:sp>
      <p:sp>
        <p:nvSpPr>
          <p:cNvPr id="14339" name="Rectangle 2"/>
          <p:cNvSpPr>
            <a:spLocks noChangeArrowheads="1"/>
          </p:cNvSpPr>
          <p:nvPr/>
        </p:nvSpPr>
        <p:spPr bwMode="auto">
          <a:xfrm>
            <a:off x="190500" y="774492"/>
            <a:ext cx="8612307"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April 1, 2023</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will be updated;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provides a limited exception to the requirement that all loads included in the netting arrangement for an ERCOT-Polled Settlement (EPS) Metering Facility only be connected to the ERCOT Transmission Grid through the EPS metering point(s) for the Facility.  The exception would allow no more than 500kW of auxiliary Load connected to a station service transformer to be connected to a Transmission Service Provider’s (TSP’s) or Distribution Service Provider’s (DSP’s) Facilities through a separately metered point using an open transition load transfer switch listed for emergency use.  </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11/11/22, PRS voted to recommend approval of NPRR1144 as amended by the 8/29/22 Joint Commenters comments.  There were three abstentions from the Consumer (Occidental), Cooperative (LCRA), and Investor Owned Utility (IOU) (CNP) Market Segments.  On 12/8/22, PRS voted to endorse and forward to TAC the 11/11/22 PRS Report and 11/22/22 Impact Analysis for NPRR1144.  There was one abstention from the IOU (CNP) Market Segment.</a:t>
            </a:r>
          </a:p>
        </p:txBody>
      </p:sp>
    </p:spTree>
    <p:extLst>
      <p:ext uri="{BB962C8B-B14F-4D97-AF65-F5344CB8AC3E}">
        <p14:creationId xmlns:p14="http://schemas.microsoft.com/office/powerpoint/2010/main" val="18700996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NPRR1147, Update and Improve Notification and Evaluation Processes Associated with Reliability Must-Run (RMR) [ERCOT]</a:t>
            </a:r>
            <a:endParaRPr lang="en-US" sz="1800" dirty="0"/>
          </a:p>
        </p:txBody>
      </p:sp>
      <p:sp>
        <p:nvSpPr>
          <p:cNvPr id="14339" name="Rectangle 2"/>
          <p:cNvSpPr>
            <a:spLocks noChangeArrowheads="1"/>
          </p:cNvSpPr>
          <p:nvPr/>
        </p:nvSpPr>
        <p:spPr bwMode="auto">
          <a:xfrm>
            <a:off x="190500" y="774492"/>
            <a:ext cx="8612307"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April 1, 2023</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ongoing impacts to ERCOT System Development department of </a:t>
            </a:r>
            <a:r>
              <a:rPr lang="x-none" sz="1800" dirty="0">
                <a:effectLst/>
                <a:latin typeface="+mn-lt"/>
                <a:ea typeface="Times New Roman" panose="02020603050405020304" pitchFamily="18" charset="0"/>
              </a:rPr>
              <a:t>0.3 Full-Time Employees (FTEs)</a:t>
            </a:r>
            <a:r>
              <a:rPr lang="en-US" sz="1800" dirty="0">
                <a:effectLst/>
                <a:latin typeface="+mn-lt"/>
                <a:ea typeface="Times New Roman" panose="02020603050405020304" pitchFamily="18" charset="0"/>
              </a:rPr>
              <a:t>; no impacts to ERCOT computer systems;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will be updated; no impacts to ERCOT grid operations and practices. </a:t>
            </a:r>
            <a:r>
              <a:rPr lang="en-US" sz="1800">
                <a:effectLst/>
                <a:latin typeface="+mn-lt"/>
                <a:ea typeface="Times New Roman" panose="02020603050405020304" pitchFamily="18" charset="0"/>
              </a:rPr>
              <a:t>(ERCOT is able to absorb the effort and will not require additional staff.)</a:t>
            </a:r>
            <a:endParaRPr lang="en-US" sz="1800" dirty="0">
              <a:effectLst/>
              <a:latin typeface="+mn-lt"/>
              <a:ea typeface="Times New Roman" panose="02020603050405020304" pitchFamily="18" charset="0"/>
            </a:endParaRP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adds a 20 MW capacity threshold for conducting a Reliability Must-Run (RMR) reliability analysis; requires that an RMR study be conducted when a Resource Entity gives notice that a Generation Resource is ceasing operation permanently due to a Forced Outage; and updates Section 22, Attachment E to require Resource Entity to provide information about deactivation of Transmission Facilities as part of the suspension of operations of the unit.</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11/11/22, PRS voted unanimously to recommend approval of NPRR1147 as submitted.  On 12/8/22, PRS voted unanimously to endorse and forward to TAC the 11/11/22 PRS Report and 8/15/22 Impact Analysis for NPRR1147.</a:t>
            </a:r>
          </a:p>
        </p:txBody>
      </p:sp>
    </p:spTree>
    <p:extLst>
      <p:ext uri="{BB962C8B-B14F-4D97-AF65-F5344CB8AC3E}">
        <p14:creationId xmlns:p14="http://schemas.microsoft.com/office/powerpoint/2010/main" val="2220505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NPRR1149, Implementation of Systematic Ancillary Service Failed Quantity Charges [ERCOT]</a:t>
            </a:r>
            <a:endParaRPr lang="en-US" sz="1800" dirty="0"/>
          </a:p>
        </p:txBody>
      </p:sp>
      <p:sp>
        <p:nvSpPr>
          <p:cNvPr id="14339" name="Rectangle 2"/>
          <p:cNvSpPr>
            <a:spLocks noChangeArrowheads="1"/>
          </p:cNvSpPr>
          <p:nvPr/>
        </p:nvSpPr>
        <p:spPr bwMode="auto">
          <a:xfrm>
            <a:off x="190500" y="774492"/>
            <a:ext cx="8612307"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Upon system implementation – Priority 2023; Rank 3780</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Between $120K and $160K; no impacts to ERCOT staffing; impacts to Settlements &amp; Billing Systems, Market Operation Systems, and </a:t>
            </a:r>
            <a:r>
              <a:rPr lang="x-none" sz="1800" dirty="0">
                <a:effectLst/>
                <a:latin typeface="+mn-lt"/>
                <a:ea typeface="Times New Roman" panose="02020603050405020304" pitchFamily="18" charset="0"/>
              </a:rPr>
              <a:t>Data Management &amp; Analytic Systems</a:t>
            </a:r>
            <a:r>
              <a:rPr lang="en-US" sz="1800" dirty="0">
                <a:effectLst/>
                <a:latin typeface="+mn-lt"/>
                <a:ea typeface="Times New Roman" panose="02020603050405020304" pitchFamily="18" charset="0"/>
              </a:rPr>
              <a:t>;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charges a Qualified Scheduling Entity (QSE) an Ancillary Service failed quantity if the Ancillary Service Supply Responsibility held by the QSE is not met by Resources in their portfolio in Real-Time, based on a comparison of their Real-Time telemetry.  The charges will be done systematically without ERCOT Operators having to take additional action.</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12/8/22, PRS voted unanimously to recommend approval of NPRR1149 as amended by the 12/1/22 ERCOT comments.  On 1/17/23, PRS voted unanimously to endorse and forward to TAC the 12/8/22 PRS Report and 9/20/22 Impact Analysis for NPRR1149 with a recommended priority of 2023 and rank of 3780.</a:t>
            </a:r>
          </a:p>
        </p:txBody>
      </p:sp>
    </p:spTree>
    <p:extLst>
      <p:ext uri="{BB962C8B-B14F-4D97-AF65-F5344CB8AC3E}">
        <p14:creationId xmlns:p14="http://schemas.microsoft.com/office/powerpoint/2010/main" val="2579620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NPRR1151, Protocol Revision Subcommittee Meeting Requirement [Oncor]</a:t>
            </a:r>
            <a:endParaRPr lang="en-US" sz="1800" dirty="0"/>
          </a:p>
        </p:txBody>
      </p:sp>
      <p:sp>
        <p:nvSpPr>
          <p:cNvPr id="14339" name="Rectangle 2"/>
          <p:cNvSpPr>
            <a:spLocks noChangeArrowheads="1"/>
          </p:cNvSpPr>
          <p:nvPr/>
        </p:nvSpPr>
        <p:spPr bwMode="auto">
          <a:xfrm>
            <a:off x="190500" y="774492"/>
            <a:ext cx="8612307"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April 1, 2023</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eliminates the Protocol requirement to hold at least one Protocol Revision Subcommittee (PRS) meeting per month.</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11/11/22, PRS voted unanimously to recommend approval of NPRR1151 as submitted.  On 12/8/22, PRS voted unanimously to endorse and forward to TAC the 11/11/22 PRS Report and 11/22/22 Impact Analysis for NPRR1151.</a:t>
            </a:r>
          </a:p>
        </p:txBody>
      </p:sp>
    </p:spTree>
    <p:extLst>
      <p:ext uri="{BB962C8B-B14F-4D97-AF65-F5344CB8AC3E}">
        <p14:creationId xmlns:p14="http://schemas.microsoft.com/office/powerpoint/2010/main" val="2565211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NPRR1153, ERCOT Fee Schedule Changes [ERCOT]</a:t>
            </a:r>
            <a:endParaRPr lang="en-US" sz="1800" dirty="0"/>
          </a:p>
        </p:txBody>
      </p:sp>
      <p:sp>
        <p:nvSpPr>
          <p:cNvPr id="14339" name="Rectangle 2"/>
          <p:cNvSpPr>
            <a:spLocks noChangeArrowheads="1"/>
          </p:cNvSpPr>
          <p:nvPr/>
        </p:nvSpPr>
        <p:spPr bwMode="auto">
          <a:xfrm>
            <a:off x="190500" y="774492"/>
            <a:ext cx="8612307"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600" b="1" dirty="0">
                <a:effectLst/>
                <a:latin typeface="+mn-lt"/>
                <a:ea typeface="Times New Roman" panose="02020603050405020304" pitchFamily="18" charset="0"/>
              </a:rPr>
              <a:t>Proposed Effective Date:</a:t>
            </a:r>
            <a:r>
              <a:rPr lang="en-US" sz="1600" dirty="0">
                <a:effectLst/>
                <a:latin typeface="+mn-lt"/>
                <a:ea typeface="Times New Roman" panose="02020603050405020304" pitchFamily="18" charset="0"/>
              </a:rPr>
              <a:t>  April 1, 2023 (Phase 1) and upon system implementation – Priority 2023; Rank 3790 (Phase 2)</a:t>
            </a:r>
          </a:p>
          <a:p>
            <a:pPr marL="228600" marR="0" algn="just">
              <a:spcBef>
                <a:spcPts val="0"/>
              </a:spcBef>
              <a:spcAft>
                <a:spcPts val="0"/>
              </a:spcAft>
            </a:pPr>
            <a:r>
              <a:rPr lang="en-US" sz="1600" b="1" dirty="0">
                <a:effectLst/>
                <a:latin typeface="+mn-lt"/>
                <a:ea typeface="Times New Roman" panose="02020603050405020304" pitchFamily="18" charset="0"/>
              </a:rPr>
              <a:t>ERCOT Impact Analysis:  </a:t>
            </a:r>
            <a:r>
              <a:rPr lang="en-US" sz="1600" dirty="0">
                <a:effectLst/>
                <a:latin typeface="+mn-lt"/>
                <a:ea typeface="Times New Roman" panose="02020603050405020304" pitchFamily="18" charset="0"/>
              </a:rPr>
              <a:t>Between $20K and $30K; no impacts to ERCOT staffing; impacts to </a:t>
            </a:r>
            <a:r>
              <a:rPr lang="x-none" sz="1600" dirty="0">
                <a:effectLst/>
                <a:latin typeface="+mn-lt"/>
                <a:ea typeface="Times New Roman" panose="02020603050405020304" pitchFamily="18" charset="0"/>
              </a:rPr>
              <a:t>Resource Integration and Ongoing Operations (RIOO)</a:t>
            </a:r>
            <a:r>
              <a:rPr lang="en-US" sz="1600" dirty="0">
                <a:effectLst/>
                <a:latin typeface="+mn-lt"/>
                <a:ea typeface="Times New Roman" panose="02020603050405020304" pitchFamily="18" charset="0"/>
              </a:rPr>
              <a:t>, Channel Management Systems, and ERCOT Website and MIS Systems; E</a:t>
            </a:r>
            <a:r>
              <a:rPr lang="x-none" sz="1600" dirty="0">
                <a:effectLst/>
                <a:latin typeface="+mn-lt"/>
                <a:ea typeface="Times New Roman" panose="02020603050405020304" pitchFamily="18" charset="0"/>
              </a:rPr>
              <a:t>RCOT business processes</a:t>
            </a:r>
            <a:r>
              <a:rPr lang="en-US" sz="1600" dirty="0">
                <a:effectLst/>
                <a:latin typeface="+mn-lt"/>
                <a:ea typeface="Times New Roman" panose="02020603050405020304" pitchFamily="18" charset="0"/>
              </a:rPr>
              <a:t> will be updated; no impacts to ERCOT grid operations and practices.</a:t>
            </a:r>
          </a:p>
          <a:p>
            <a:pPr marL="228600" marR="0">
              <a:spcBef>
                <a:spcPts val="0"/>
              </a:spcBef>
              <a:spcAft>
                <a:spcPts val="0"/>
              </a:spcAft>
            </a:pPr>
            <a:r>
              <a:rPr lang="en-US" sz="1600" b="1" dirty="0">
                <a:effectLst/>
                <a:latin typeface="+mn-lt"/>
                <a:ea typeface="Times New Roman" panose="02020603050405020304" pitchFamily="18" charset="0"/>
              </a:rPr>
              <a:t>Revision Description:  </a:t>
            </a:r>
            <a:r>
              <a:rPr lang="en-US" sz="1600" dirty="0">
                <a:effectLst/>
                <a:latin typeface="+mn-lt"/>
                <a:ea typeface="Times New Roman" panose="02020603050405020304" pitchFamily="18" charset="0"/>
              </a:rPr>
              <a:t>This NPRR c</a:t>
            </a:r>
            <a:r>
              <a:rPr lang="en-US" sz="1600" kern="1200" dirty="0">
                <a:effectLst/>
                <a:latin typeface="+mn-lt"/>
                <a:ea typeface="Times New Roman" panose="02020603050405020304" pitchFamily="18" charset="0"/>
              </a:rPr>
              <a:t>hanges the ERCOT Fee Schedule by adding two currently existing fees to the ERCOT Fee Schedule (public information request labor fees and ERCOT training fees); creating a registration fee of $500 for Resource Entities, Transmission or Distribution Service Providers (TDSPs), and Subordinate Qualified Scheduling Entities (Sub-QSEs); removing the current value of the ERCOT System Administration Fee; deleting the map sales fee; and restructuring three existing fees on the Fee Schedule (Generator Interconnection or Modification (GIM) fees, Full Interconnection Study (FIS) Application fees, and Wide Area Network (WAN) fees).</a:t>
            </a:r>
            <a:endParaRPr lang="en-US" sz="1600" dirty="0">
              <a:effectLst/>
              <a:latin typeface="+mn-lt"/>
              <a:ea typeface="Times New Roman" panose="02020603050405020304" pitchFamily="18" charset="0"/>
            </a:endParaRPr>
          </a:p>
          <a:p>
            <a:pPr marL="228600" marR="0">
              <a:spcBef>
                <a:spcPts val="0"/>
              </a:spcBef>
              <a:spcAft>
                <a:spcPts val="0"/>
              </a:spcAft>
            </a:pPr>
            <a:r>
              <a:rPr lang="en-US" sz="1600" b="1" dirty="0">
                <a:effectLst/>
                <a:latin typeface="+mn-lt"/>
                <a:ea typeface="Times New Roman" panose="02020603050405020304" pitchFamily="18" charset="0"/>
              </a:rPr>
              <a:t>PRS Decision:</a:t>
            </a:r>
            <a:r>
              <a:rPr lang="en-US" sz="1600" dirty="0">
                <a:effectLst/>
                <a:latin typeface="+mn-lt"/>
                <a:ea typeface="Times New Roman" panose="02020603050405020304" pitchFamily="18" charset="0"/>
              </a:rPr>
              <a:t>  On 12/8/22, PRS voted unanimously to recommend approval of NPRR1153 as amended by the 11/2/22 ERCOT comments.  On 1/17/23, PRS voted unanimously to endorse and forward to TAC the 12/8/22 PRS Report as amended by the 12/12/22 ERCOT comments and 12/13/22 Revised Impact Analysis for NPRR1153 with a proposed effective date of April 1, 2023 for Phase 1 and upon system implementation for Phase 2 with recommended priority of 2023 and rank of 3790.  </a:t>
            </a:r>
          </a:p>
        </p:txBody>
      </p:sp>
    </p:spTree>
    <p:extLst>
      <p:ext uri="{BB962C8B-B14F-4D97-AF65-F5344CB8AC3E}">
        <p14:creationId xmlns:p14="http://schemas.microsoft.com/office/powerpoint/2010/main" val="1411589364"/>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9490</TotalTime>
  <Words>1855</Words>
  <Application>Microsoft Office PowerPoint</Application>
  <PresentationFormat>On-screen Show (4:3)</PresentationFormat>
  <Paragraphs>491</Paragraphs>
  <Slides>11</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Arial</vt:lpstr>
      <vt:lpstr>Calibri</vt:lpstr>
      <vt:lpstr>Courier New</vt:lpstr>
      <vt:lpstr>Wingdings</vt:lpstr>
      <vt:lpstr>Custom Design</vt:lpstr>
      <vt:lpstr>Office Theme</vt:lpstr>
      <vt:lpstr>PowerPoint Presentation</vt:lpstr>
      <vt:lpstr>Summary of PRS Update</vt:lpstr>
      <vt:lpstr>Summary of PRS Update</vt:lpstr>
      <vt:lpstr>Appendix</vt:lpstr>
      <vt:lpstr>NPRR1144, Station Service Backup Power Metering [Plus Power]</vt:lpstr>
      <vt:lpstr>NPRR1147, Update and Improve Notification and Evaluation Processes Associated with Reliability Must-Run (RMR) [ERCOT]</vt:lpstr>
      <vt:lpstr>NPRR1149, Implementation of Systematic Ancillary Service Failed Quantity Charges [ERCOT]</vt:lpstr>
      <vt:lpstr>NPRR1151, Protocol Revision Subcommittee Meeting Requirement [Oncor]</vt:lpstr>
      <vt:lpstr>NPRR1153, ERCOT Fee Schedule Changes [ERCOT]</vt:lpstr>
      <vt:lpstr>2022 Release Targets – Approved NPRRs / SCRs / xGRRs </vt:lpstr>
      <vt:lpstr>2023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588</cp:revision>
  <cp:lastPrinted>2013-01-30T23:16:36Z</cp:lastPrinted>
  <dcterms:created xsi:type="dcterms:W3CDTF">2010-04-12T23:12:02Z</dcterms:created>
  <dcterms:modified xsi:type="dcterms:W3CDTF">2023-01-18T18:15:10Z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