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338" r:id="rId6"/>
    <p:sldId id="312" r:id="rId7"/>
    <p:sldId id="339" r:id="rId8"/>
    <p:sldId id="305"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112" d="100"/>
          <a:sy n="112" d="100"/>
        </p:scale>
        <p:origin x="660"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9446CD14-0E61-4994-A693-ACB4B9D2001C}"/>
    <pc:docChg chg="modSld">
      <pc:chgData name="Solis, Stephen" userId="4217e5b7-af20-42de-818f-e9ca39127043" providerId="ADAL" clId="{9446CD14-0E61-4994-A693-ACB4B9D2001C}" dt="2023-01-19T00:24:01.729" v="2" actId="20577"/>
      <pc:docMkLst>
        <pc:docMk/>
      </pc:docMkLst>
      <pc:sldChg chg="modSp mod">
        <pc:chgData name="Solis, Stephen" userId="4217e5b7-af20-42de-818f-e9ca39127043" providerId="ADAL" clId="{9446CD14-0E61-4994-A693-ACB4B9D2001C}" dt="2023-01-19T00:24:01.729" v="2" actId="20577"/>
        <pc:sldMkLst>
          <pc:docMk/>
          <pc:sldMk cId="3676918888" sldId="338"/>
        </pc:sldMkLst>
        <pc:spChg chg="mod">
          <ac:chgData name="Solis, Stephen" userId="4217e5b7-af20-42de-818f-e9ca39127043" providerId="ADAL" clId="{9446CD14-0E61-4994-A693-ACB4B9D2001C}" dt="2023-01-19T00:24:01.729" v="2" actId="20577"/>
          <ac:spMkLst>
            <pc:docMk/>
            <pc:sldMk cId="3676918888" sldId="338"/>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1/18/2023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1/18/2023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492990"/>
          </a:xfrm>
          <a:prstGeom prst="rect">
            <a:avLst/>
          </a:prstGeom>
          <a:noFill/>
        </p:spPr>
        <p:txBody>
          <a:bodyPr wrap="square" rtlCol="0">
            <a:spAutoFit/>
          </a:bodyPr>
          <a:lstStyle/>
          <a:p>
            <a:r>
              <a:rPr lang="en-US" sz="2800" b="1" dirty="0">
                <a:solidFill>
                  <a:schemeClr val="tx2"/>
                </a:solidFill>
              </a:rPr>
              <a:t>OWG – SCADA and Voltage Control Issues</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r>
              <a:rPr lang="en-US" sz="2000" b="1">
                <a:solidFill>
                  <a:schemeClr val="tx2"/>
                </a:solidFill>
              </a:rPr>
              <a:t>January 19th</a:t>
            </a:r>
            <a:r>
              <a:rPr lang="en-US" sz="2000" b="1" dirty="0">
                <a:solidFill>
                  <a:schemeClr val="tx2"/>
                </a:solidFill>
              </a:rPr>
              <a:t>, 2023</a:t>
            </a:r>
          </a:p>
        </p:txBody>
      </p:sp>
    </p:spTree>
    <p:extLst>
      <p:ext uri="{BB962C8B-B14F-4D97-AF65-F5344CB8AC3E}">
        <p14:creationId xmlns:p14="http://schemas.microsoft.com/office/powerpoint/2010/main" val="367691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SCADA Issues</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005633"/>
          </a:xfrm>
        </p:spPr>
        <p:txBody>
          <a:bodyPr/>
          <a:lstStyle/>
          <a:p>
            <a:r>
              <a:rPr lang="en-US" sz="1800" dirty="0"/>
              <a:t>ERCOT is going to begin escalating to the PUCT Enforcement department unresolved SCADA issues that have not been resolved in a reasonable amount of time.</a:t>
            </a:r>
          </a:p>
          <a:p>
            <a:r>
              <a:rPr lang="en-US" sz="1800" dirty="0"/>
              <a:t>ERCOT expects that most issues reported by control room are corrected within the operating day.  This includes SCADA issues that are not contributing to State Estimator failures but add to lower levels of Situational Awareness for Real-time monitoring.</a:t>
            </a:r>
          </a:p>
          <a:p>
            <a:r>
              <a:rPr lang="en-US" sz="1800" dirty="0"/>
              <a:t>Issues not corrected within the operating day should be addressed as soon as practicable in accordance with NOG Section 7.3.</a:t>
            </a:r>
            <a:endParaRPr lang="en-US" sz="1600" dirty="0"/>
          </a:p>
          <a:p>
            <a:r>
              <a:rPr lang="en-US" sz="1800" dirty="0"/>
              <a:t>ERCOT will be tracking SCADA issues that have been reported to Market Participants via email. </a:t>
            </a:r>
          </a:p>
          <a:p>
            <a:r>
              <a:rPr lang="en-US" sz="1800" dirty="0"/>
              <a:t>Entities should be proactively monitoring and fixing SCADA issues in general.  If an entity is notified of a SCADA issue via email, and it cannot be immediately fixed, the entity should identify the resolution to the issue and the expected date it will be addressed.  </a:t>
            </a:r>
          </a:p>
          <a:p>
            <a:r>
              <a:rPr lang="en-US" sz="1800" dirty="0"/>
              <a:t>If they have not been addressed within 30 days of an email notification, they will be reported to the ERCOT Reliability Monitor for potential PUC enforcement.</a:t>
            </a:r>
          </a:p>
          <a:p>
            <a:endParaRPr lang="en-US" sz="1800" dirty="0"/>
          </a:p>
          <a:p>
            <a:endParaRPr lang="en-US" sz="1800" dirty="0"/>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Voltage Control Issues</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005633"/>
          </a:xfrm>
        </p:spPr>
        <p:txBody>
          <a:bodyPr/>
          <a:lstStyle/>
          <a:p>
            <a:r>
              <a:rPr lang="en-US" sz="1800" dirty="0"/>
              <a:t>ERCOT is going to begin escalating to the PUCT Enforcement department Resources that are not meeting the voltage control requirements.</a:t>
            </a:r>
          </a:p>
          <a:p>
            <a:r>
              <a:rPr lang="en-US" sz="1800" dirty="0"/>
              <a:t>Generation Resources and Energy Storage Resources must control voltage within the tolerance bands identified in NOG Section 2.7.3.5.</a:t>
            </a:r>
          </a:p>
          <a:p>
            <a:r>
              <a:rPr lang="en-US" sz="1800" dirty="0"/>
              <a:t>ERCOT will be running a monthly report that identifies units and will apply a filter TBD for the performance indicating non-compliance with the rules.</a:t>
            </a:r>
            <a:endParaRPr lang="en-US" sz="1600" dirty="0"/>
          </a:p>
          <a:p>
            <a:r>
              <a:rPr lang="en-US" sz="1800" dirty="0"/>
              <a:t>Entities should be proactively monitoring and fixing voltage control issues in general.  If an entity is notified of a voltage control issue via email, and it cannot be immediately fixed, the entity should identify the resolution to the issue and the expected date it will be addressed.  </a:t>
            </a:r>
          </a:p>
          <a:p>
            <a:r>
              <a:rPr lang="en-US" sz="1800" dirty="0"/>
              <a:t>If they have not been addressed within 30 days of an email notification, they will be reported to the ERCOT Reliability Monitor for potential PUC enforcement.  </a:t>
            </a:r>
          </a:p>
          <a:p>
            <a:r>
              <a:rPr lang="en-US" sz="1800" dirty="0"/>
              <a:t>If mitigation actions are identified but need additional time to implement (e.g. equipment modifications, replacements, additions), then the mitigation actions will be reported to the ERCOT Reliability Monitor as well and included in any communications to PUC enforcement.</a:t>
            </a:r>
          </a:p>
          <a:p>
            <a:endParaRPr lang="en-US" sz="1800" dirty="0"/>
          </a:p>
          <a:p>
            <a:endParaRPr lang="en-US" sz="1800" dirty="0"/>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3324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4390</TotalTime>
  <Words>401</Words>
  <Application>Microsoft Office PowerPoint</Application>
  <PresentationFormat>On-screen Show (4:3)</PresentationFormat>
  <Paragraphs>28</Paragraphs>
  <Slides>4</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SCADA Issues</vt:lpstr>
      <vt:lpstr>Voltage Control Issues</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163</cp:revision>
  <cp:lastPrinted>2016-01-21T20:53:15Z</cp:lastPrinted>
  <dcterms:created xsi:type="dcterms:W3CDTF">2016-01-21T15:20:31Z</dcterms:created>
  <dcterms:modified xsi:type="dcterms:W3CDTF">2023-01-19T00:24:04Z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