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53" r:id="rId4"/>
    <p:sldMasterId id="2147483662" r:id="rId5"/>
    <p:sldMasterId id="2147483666" r:id="rId6"/>
    <p:sldMasterId id="2147483670" r:id="rId7"/>
    <p:sldMasterId id="2147483687" r:id="rId8"/>
  </p:sldMasterIdLst>
  <p:notesMasterIdLst>
    <p:notesMasterId r:id="rId21"/>
  </p:notesMasterIdLst>
  <p:handoutMasterIdLst>
    <p:handoutMasterId r:id="rId22"/>
  </p:handoutMasterIdLst>
  <p:sldIdLst>
    <p:sldId id="339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378" r:id="rId19"/>
    <p:sldId id="305" r:id="rId20"/>
  </p:sldIdLst>
  <p:sldSz cx="12192000" cy="6858000"/>
  <p:notesSz cx="6400800" cy="11728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 userDrawn="1">
          <p15:clr>
            <a:srgbClr val="A4A3A4"/>
          </p15:clr>
        </p15:guide>
        <p15:guide id="2" pos="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gbee, Nathan" initials="BN" lastIdx="4" clrIdx="0">
    <p:extLst>
      <p:ext uri="{19B8F6BF-5375-455C-9EA6-DF929625EA0E}">
        <p15:presenceInfo xmlns:p15="http://schemas.microsoft.com/office/powerpoint/2012/main" userId="S-1-5-21-639947351-343809578-3807592339-28080" providerId="AD"/>
      </p:ext>
    </p:extLst>
  </p:cmAuthor>
  <p:cmAuthor id="2" name="Woodfin, Dan" initials="WD" lastIdx="4" clrIdx="1">
    <p:extLst>
      <p:ext uri="{19B8F6BF-5375-455C-9EA6-DF929625EA0E}">
        <p15:presenceInfo xmlns:p15="http://schemas.microsoft.com/office/powerpoint/2012/main" userId="S-1-5-21-639947351-343809578-3807592339-4693" providerId="AD"/>
      </p:ext>
    </p:extLst>
  </p:cmAuthor>
  <p:cmAuthor id="3" name="Lee, Alex" initials="LA" lastIdx="7" clrIdx="2">
    <p:extLst>
      <p:ext uri="{19B8F6BF-5375-455C-9EA6-DF929625EA0E}">
        <p15:presenceInfo xmlns:p15="http://schemas.microsoft.com/office/powerpoint/2012/main" userId="S-1-5-21-639947351-343809578-3807592339-12908" providerId="AD"/>
      </p:ext>
    </p:extLst>
  </p:cmAuthor>
  <p:cmAuthor id="4" name="David Beshear" initials="DB" lastIdx="1" clrIdx="3">
    <p:extLst>
      <p:ext uri="{19B8F6BF-5375-455C-9EA6-DF929625EA0E}">
        <p15:presenceInfo xmlns:p15="http://schemas.microsoft.com/office/powerpoint/2012/main" userId="cf3445330a150728" providerId="Windows Live"/>
      </p:ext>
    </p:extLst>
  </p:cmAuthor>
  <p:cmAuthor id="5" name="Huang, Fred" initials="HF" lastIdx="1" clrIdx="4">
    <p:extLst>
      <p:ext uri="{19B8F6BF-5375-455C-9EA6-DF929625EA0E}">
        <p15:presenceInfo xmlns:p15="http://schemas.microsoft.com/office/powerpoint/2012/main" userId="S::Shun-Hsien.Huang@ercot.com::604a4aa9-2658-4d75-8cf1-9e07b94bae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E7F"/>
    <a:srgbClr val="00CE7D"/>
    <a:srgbClr val="FF8104"/>
    <a:srgbClr val="FF8300"/>
    <a:srgbClr val="807F7E"/>
    <a:srgbClr val="05ADC8"/>
    <a:srgbClr val="003764"/>
    <a:srgbClr val="6750B1"/>
    <a:srgbClr val="00683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85994" autoAdjust="0"/>
  </p:normalViewPr>
  <p:slideViewPr>
    <p:cSldViewPr snapToGrid="0" showGuides="1">
      <p:cViewPr varScale="1">
        <p:scale>
          <a:sx n="108" d="100"/>
          <a:sy n="108" d="100"/>
        </p:scale>
        <p:origin x="954" y="108"/>
      </p:cViewPr>
      <p:guideLst>
        <p:guide orient="horz" pos="840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774260" cy="588825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092" y="4"/>
            <a:ext cx="2774260" cy="588825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1139628"/>
            <a:ext cx="2774260" cy="588825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092" y="11139628"/>
            <a:ext cx="2774260" cy="588825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58642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1"/>
            <a:ext cx="2773680" cy="58642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09613" y="877888"/>
            <a:ext cx="7820026" cy="4398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5571013"/>
            <a:ext cx="5120640" cy="527780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139992"/>
            <a:ext cx="2773680" cy="586423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11139992"/>
            <a:ext cx="2773680" cy="586423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09613" y="877888"/>
            <a:ext cx="7820026" cy="439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1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1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1"/>
            <a:ext cx="11379200" cy="5052221"/>
          </a:xfrm>
          <a:prstGeom prst="rect">
            <a:avLst/>
          </a:prstGeom>
        </p:spPr>
        <p:txBody>
          <a:bodyPr/>
          <a:lstStyle>
            <a:lvl1pPr>
              <a:defRPr sz="195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51">
                <a:solidFill>
                  <a:schemeClr val="tx2"/>
                </a:solidFill>
              </a:defRPr>
            </a:lvl3pPr>
            <a:lvl4pPr>
              <a:defRPr sz="1575">
                <a:solidFill>
                  <a:schemeClr val="tx2"/>
                </a:solidFill>
              </a:defRPr>
            </a:lvl4pPr>
            <a:lvl5pPr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18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440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6007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96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4272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032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1580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1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1370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09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1996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5638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6563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1"/>
            <a:ext cx="11379200" cy="5052221"/>
          </a:xfrm>
          <a:prstGeom prst="rect">
            <a:avLst/>
          </a:prstGeom>
        </p:spPr>
        <p:txBody>
          <a:bodyPr/>
          <a:lstStyle>
            <a:lvl1pPr>
              <a:defRPr sz="195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51">
                <a:solidFill>
                  <a:schemeClr val="tx2"/>
                </a:solidFill>
              </a:defRPr>
            </a:lvl3pPr>
            <a:lvl4pPr>
              <a:defRPr sz="1575">
                <a:solidFill>
                  <a:schemeClr val="tx2"/>
                </a:solidFill>
              </a:defRPr>
            </a:lvl4pPr>
            <a:lvl5pPr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0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56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7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3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1"/>
            <a:ext cx="11379200" cy="5052221"/>
          </a:xfrm>
          <a:prstGeom prst="rect">
            <a:avLst/>
          </a:prstGeom>
        </p:spPr>
        <p:txBody>
          <a:bodyPr/>
          <a:lstStyle>
            <a:lvl1pPr>
              <a:defRPr sz="195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51">
                <a:solidFill>
                  <a:schemeClr val="tx2"/>
                </a:solidFill>
              </a:defRPr>
            </a:lvl3pPr>
            <a:lvl4pPr>
              <a:defRPr sz="1575">
                <a:solidFill>
                  <a:schemeClr val="tx2"/>
                </a:solidFill>
              </a:defRPr>
            </a:lvl4pPr>
            <a:lvl5pPr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7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79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73600" y="0"/>
            <a:ext cx="75184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49" y="2876281"/>
            <a:ext cx="2857587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10058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667000" y="6477007"/>
            <a:ext cx="950976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33" y="6248400"/>
            <a:ext cx="1181867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3" y="6553203"/>
            <a:ext cx="943100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dirty="0">
                <a:solidFill>
                  <a:srgbClr val="5B6770"/>
                </a:solidFill>
              </a:rPr>
              <a:t>PUBLIC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8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99" r:id="rId4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10058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667000" y="6477007"/>
            <a:ext cx="950976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33" y="6248400"/>
            <a:ext cx="1181867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3" y="6553203"/>
            <a:ext cx="943100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dirty="0">
                <a:solidFill>
                  <a:srgbClr val="5B6770"/>
                </a:solidFill>
              </a:rPr>
              <a:t>PUBLIC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5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10058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667000" y="6477007"/>
            <a:ext cx="950976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33" y="6248400"/>
            <a:ext cx="1181867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3" y="6553203"/>
            <a:ext cx="943100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dirty="0">
                <a:solidFill>
                  <a:srgbClr val="5B6770"/>
                </a:solidFill>
              </a:rPr>
              <a:t>PUBLIC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5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644228-E23D-4DB1-95AA-7A7E14DE9877}"/>
              </a:ext>
            </a:extLst>
          </p:cNvPr>
          <p:cNvSpPr/>
          <p:nvPr userDrawn="1"/>
        </p:nvSpPr>
        <p:spPr>
          <a:xfrm>
            <a:off x="4673600" y="0"/>
            <a:ext cx="75184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32A70C-CFBB-4A56-BEDD-670E9ECEBF7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49" y="2876281"/>
            <a:ext cx="2857587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0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erc.com/comm/RSTC_Reliability_Guidelines/NERC_2022_Odessa_Disturbance_Report%20(1)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c.com/pa/rrm/ea/Pages/Major-Event-Reports.aspx" TargetMode="External"/><Relationship Id="rId2" Type="http://schemas.openxmlformats.org/officeDocument/2006/relationships/hyperlink" Target="https://www.nerc.com/comm/RSTC_Reliability_Guidelines/Inverter-Based_Resource_Performance_Guideline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54337" y="2370747"/>
            <a:ext cx="614928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</a:rPr>
              <a:t>2022 Odessa Disturbance Update</a:t>
            </a:r>
          </a:p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NERC Recommendations and ERCOT Activities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/>
            <a:endParaRPr lang="en-US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 </a:t>
            </a:r>
          </a:p>
          <a:p>
            <a:pPr eaLnBrk="1" hangingPunct="1"/>
            <a:endParaRPr lang="en-US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Patrick Gravois</a:t>
            </a: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Operations Engineer – Operations Analysis</a:t>
            </a:r>
          </a:p>
          <a:p>
            <a:pPr eaLnBrk="1" hangingPunct="1"/>
            <a:endParaRPr lang="en-US" altLang="en-US" dirty="0">
              <a:solidFill>
                <a:schemeClr val="tx2"/>
              </a:solidFill>
            </a:endParaRPr>
          </a:p>
          <a:p>
            <a:pPr eaLnBrk="1" hangingPunct="1"/>
            <a:endParaRPr lang="en-US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IBRTF Meeting</a:t>
            </a: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January 20, 2023</a:t>
            </a:r>
          </a:p>
        </p:txBody>
      </p:sp>
    </p:spTree>
    <p:extLst>
      <p:ext uri="{BB962C8B-B14F-4D97-AF65-F5344CB8AC3E}">
        <p14:creationId xmlns:p14="http://schemas.microsoft.com/office/powerpoint/2010/main" val="308247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DFF2A-22D6-4322-B245-E1AFE132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Activities to Mitigate IBR Risks - 2023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73256-3B8A-486F-866E-2B3641A72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136342"/>
            <a:ext cx="11379200" cy="5219943"/>
          </a:xfrm>
        </p:spPr>
        <p:txBody>
          <a:bodyPr/>
          <a:lstStyle/>
          <a:p>
            <a:r>
              <a:rPr lang="en-US" sz="1800" dirty="0"/>
              <a:t>Send out formal requests in January to REs of affected facilities in Odessa events that models will need to updated and resubmitted</a:t>
            </a:r>
          </a:p>
          <a:p>
            <a:pPr lvl="1"/>
            <a:r>
              <a:rPr lang="en-US" dirty="0"/>
              <a:t>Per ERCOT Planning Guides: REs are required to submit a Verification Report, updated dynamic models, and model quality test reports within 30 days of implementing a settings change or after observing a model update is needed to accurately represent the facility.</a:t>
            </a:r>
          </a:p>
          <a:p>
            <a:pPr lvl="1"/>
            <a:r>
              <a:rPr lang="en-US" dirty="0"/>
              <a:t>Initial requests went out to some facilities this week with due date of 2/10</a:t>
            </a:r>
          </a:p>
          <a:p>
            <a:pPr lvl="1"/>
            <a:r>
              <a:rPr lang="en-US" dirty="0"/>
              <a:t>Some facilities still in process of implementing corrective actions</a:t>
            </a:r>
          </a:p>
          <a:p>
            <a:pPr marL="342891" lvl="1" indent="0">
              <a:buNone/>
            </a:pPr>
            <a:endParaRPr lang="en-US" dirty="0"/>
          </a:p>
          <a:p>
            <a:r>
              <a:rPr lang="en-US" sz="1800" dirty="0"/>
              <a:t>Reach out to all facilities (Operational or Commissioning) with TMEIC, Power Electronics, or KACO inverters</a:t>
            </a:r>
          </a:p>
          <a:p>
            <a:pPr lvl="1"/>
            <a:r>
              <a:rPr lang="en-US" dirty="0"/>
              <a:t>TMEIC: Extending VRT settings, Volt Phase Jump adjustment/disabling, overcurrent mitigation (when approved by TMEIC)</a:t>
            </a:r>
          </a:p>
          <a:p>
            <a:pPr lvl="1"/>
            <a:r>
              <a:rPr lang="en-US" dirty="0"/>
              <a:t>Power Electronics: Implement DC regulation firmware update; check that correct LVRT/OVRT mode is enabled</a:t>
            </a:r>
          </a:p>
          <a:p>
            <a:pPr lvl="1"/>
            <a:r>
              <a:rPr lang="en-US" dirty="0"/>
              <a:t>KACO: Check that VRT and FRT settings are set to actual equipment tolerances and not loosely based on NOG and PRC ride-through curves</a:t>
            </a:r>
          </a:p>
          <a:p>
            <a:endParaRPr lang="en-US" sz="1751" dirty="0"/>
          </a:p>
          <a:p>
            <a:endParaRPr lang="en-US" sz="1751" dirty="0"/>
          </a:p>
          <a:p>
            <a:endParaRPr lang="en-US" sz="175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C20F2-3032-4FF7-9450-87DE658A2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7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DFF2A-22D6-4322-B245-E1AFE132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Activities to Mitigate IBR Risks - 2023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73256-3B8A-486F-866E-2B3641A72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136342"/>
            <a:ext cx="11379200" cy="5219943"/>
          </a:xfrm>
        </p:spPr>
        <p:txBody>
          <a:bodyPr/>
          <a:lstStyle/>
          <a:p>
            <a:r>
              <a:rPr lang="en-US" sz="1800" dirty="0"/>
              <a:t>Improve high resolution data requirements in NOG for PMU and DME (DFR, DDR, relay event data, etc.)</a:t>
            </a:r>
          </a:p>
          <a:p>
            <a:pPr lvl="1"/>
            <a:r>
              <a:rPr lang="en-US" dirty="0"/>
              <a:t>Will work with MPs to develop language</a:t>
            </a:r>
          </a:p>
          <a:p>
            <a:pPr lvl="1"/>
            <a:r>
              <a:rPr lang="en-US" dirty="0"/>
              <a:t>Extend data retention and location requirements</a:t>
            </a:r>
          </a:p>
          <a:p>
            <a:pPr lvl="1"/>
            <a:r>
              <a:rPr lang="en-US" dirty="0"/>
              <a:t>Establish maintenance requirements so data is available when needed</a:t>
            </a:r>
          </a:p>
          <a:p>
            <a:r>
              <a:rPr lang="en-US" sz="1800" dirty="0"/>
              <a:t>Continue process for implementing new VRT and FRT language in NOGRR</a:t>
            </a:r>
          </a:p>
          <a:p>
            <a:r>
              <a:rPr lang="en-US" sz="1800" dirty="0"/>
              <a:t>Improve Interconnection Process to check for known issues during Commissioning and improving model accuracy</a:t>
            </a:r>
          </a:p>
          <a:p>
            <a:r>
              <a:rPr lang="en-US" sz="1800" dirty="0"/>
              <a:t>Automate tools to search for smaller events and identify performance issues</a:t>
            </a:r>
          </a:p>
          <a:p>
            <a:r>
              <a:rPr lang="en-US" sz="1800" dirty="0"/>
              <a:t>Continue to develop and implement process to implement corrective actions and update models from abnormal IBR performance discovered in future events</a:t>
            </a:r>
          </a:p>
          <a:p>
            <a:r>
              <a:rPr lang="en-US" sz="1800" dirty="0"/>
              <a:t>Run system wide validation on updated models</a:t>
            </a:r>
          </a:p>
          <a:p>
            <a:pPr lvl="1"/>
            <a:r>
              <a:rPr lang="en-US" dirty="0"/>
              <a:t>Needs further internal discussion and allocation of resources</a:t>
            </a:r>
          </a:p>
          <a:p>
            <a:endParaRPr lang="en-US" sz="1751" dirty="0"/>
          </a:p>
          <a:p>
            <a:endParaRPr lang="en-US" sz="1751" dirty="0"/>
          </a:p>
          <a:p>
            <a:endParaRPr lang="en-US" sz="175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C20F2-3032-4FF7-9450-87DE658A2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1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05400" y="2133605"/>
            <a:ext cx="5638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AEC7"/>
              </a:solidFill>
              <a:ea typeface="+mj-ea"/>
              <a:cs typeface="+mj-cs"/>
            </a:endParaRPr>
          </a:p>
          <a:p>
            <a:endParaRPr lang="en-US" sz="2800" b="1" dirty="0">
              <a:solidFill>
                <a:srgbClr val="00AEC7"/>
              </a:solidFill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00AEC7"/>
                </a:solidFill>
                <a:ea typeface="+mj-ea"/>
                <a:cs typeface="+mj-cs"/>
              </a:rPr>
              <a:t>        </a:t>
            </a:r>
            <a:r>
              <a:rPr lang="en-US" sz="6000" b="1" dirty="0">
                <a:solidFill>
                  <a:srgbClr val="00AEC7"/>
                </a:solidFill>
                <a:ea typeface="+mj-ea"/>
                <a:cs typeface="+mj-cs"/>
              </a:rPr>
              <a:t>Questions?</a:t>
            </a:r>
            <a:endParaRPr lang="en-US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4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9C19E-42FA-4F88-BD40-3AD60A7B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 Odessa Report and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BF785-9FFB-4526-A5E7-CA29B9610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526958"/>
            <a:ext cx="5689600" cy="4515863"/>
          </a:xfrm>
        </p:spPr>
        <p:txBody>
          <a:bodyPr/>
          <a:lstStyle/>
          <a:p>
            <a:r>
              <a:rPr lang="en-US" dirty="0"/>
              <a:t>NERC published </a:t>
            </a:r>
            <a:r>
              <a:rPr lang="en-US" dirty="0">
                <a:hlinkClick r:id="rId2"/>
              </a:rPr>
              <a:t>2022 Odessa Disturbance Report </a:t>
            </a:r>
            <a:r>
              <a:rPr lang="en-US" dirty="0"/>
              <a:t>in December 2022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NERC held Webinar on January 4, 2023</a:t>
            </a:r>
          </a:p>
          <a:p>
            <a:pPr lvl="1"/>
            <a:r>
              <a:rPr lang="en-US" dirty="0"/>
              <a:t>Panelists from NERC, TRE, and ERCOT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F4918-D470-42F3-B5A2-4D665245A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3DDBF-325A-098D-6396-E5E35530D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887" y="864987"/>
            <a:ext cx="4161654" cy="53679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303FE-13E8-4CDB-AEC3-6877B0E1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Affected Solar PV Inverter OEMS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6A9A5E-1B8E-48EB-999E-84F471F41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297" y="762000"/>
            <a:ext cx="9335375" cy="548665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D7BC6-D8E8-42CB-9CA7-A6E618B36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4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A928-AB1D-463A-9BD8-91F58261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of Solar PV Reduction - 2022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F3E39D-C865-48D0-A08A-76711E770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308" y="762000"/>
            <a:ext cx="9457499" cy="54190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7B41E-1C65-49C1-8B1E-692870AA7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4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69AD-9785-47B6-B951-5B48D9DA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of Solar PV Reduction – 2021 and 2022 Comparison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4EE339-2EF6-4889-B655-C22F69D3D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207" y="884068"/>
            <a:ext cx="6246894" cy="53982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DBB38-8057-40D7-A9C8-B7AB26EC9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6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60F35-770B-4E04-A14C-3FD970CC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 Recommendations – TOs, GOs, GOPs, Developers, OEMs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F3E41-C58A-4E4A-8563-C2F44C6F4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914401"/>
            <a:ext cx="11379200" cy="5128422"/>
          </a:xfrm>
        </p:spPr>
        <p:txBody>
          <a:bodyPr/>
          <a:lstStyle/>
          <a:p>
            <a:r>
              <a:rPr lang="en-US" dirty="0"/>
              <a:t>NERC Assurance of Inverter-Based Resource Performance</a:t>
            </a:r>
          </a:p>
          <a:p>
            <a:pPr lvl="1"/>
            <a:r>
              <a:rPr lang="en-US" dirty="0"/>
              <a:t>Will issue alert for recommendations for mitigating possible performance issues</a:t>
            </a:r>
          </a:p>
          <a:p>
            <a:pPr lvl="1"/>
            <a:r>
              <a:rPr lang="en-US" dirty="0"/>
              <a:t>Will encompass all past performance issues identified in previous IBR events</a:t>
            </a:r>
          </a:p>
          <a:p>
            <a:pPr lvl="1"/>
            <a:endParaRPr lang="en-US" dirty="0"/>
          </a:p>
          <a:p>
            <a:r>
              <a:rPr lang="en-US" dirty="0"/>
              <a:t>NERC Assurance of Model Quality</a:t>
            </a:r>
          </a:p>
          <a:p>
            <a:pPr lvl="1"/>
            <a:r>
              <a:rPr lang="en-US" dirty="0"/>
              <a:t>Will issue alert to all GOs to provide adequate proof that dynamic models match actual equipment controls, settings, and protections</a:t>
            </a:r>
          </a:p>
          <a:p>
            <a:pPr lvl="1"/>
            <a:r>
              <a:rPr lang="en-US" dirty="0"/>
              <a:t>Model verification reports will be required to ensure models match field settings</a:t>
            </a:r>
          </a:p>
          <a:p>
            <a:pPr lvl="1"/>
            <a:r>
              <a:rPr lang="en-US" dirty="0"/>
              <a:t>Discrepancies shall be reported to ERO Enterprise</a:t>
            </a:r>
          </a:p>
          <a:p>
            <a:pPr lvl="1"/>
            <a:endParaRPr lang="en-US" dirty="0"/>
          </a:p>
          <a:p>
            <a:r>
              <a:rPr lang="en-US" dirty="0"/>
              <a:t>Model Quality and Model Validation</a:t>
            </a:r>
          </a:p>
          <a:p>
            <a:pPr lvl="1"/>
            <a:r>
              <a:rPr lang="en-US" dirty="0"/>
              <a:t>Significant enhancements to modeling requirements with model quality checks and model validation practices recommended</a:t>
            </a:r>
          </a:p>
          <a:p>
            <a:pPr lvl="1"/>
            <a:r>
              <a:rPr lang="en-US" dirty="0"/>
              <a:t>NERC MOD-026 updates in progress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B165E-A347-4A82-95B5-23B1C9597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2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60F35-770B-4E04-A14C-3FD970CC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 Recommendations – TOs, GOs, TPs, PCs, Developers, OEMs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F3E41-C58A-4E4A-8563-C2F44C6F4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1012055"/>
            <a:ext cx="5612660" cy="5030768"/>
          </a:xfrm>
        </p:spPr>
        <p:txBody>
          <a:bodyPr/>
          <a:lstStyle/>
          <a:p>
            <a:r>
              <a:rPr lang="en-US" dirty="0"/>
              <a:t>Study Qualified Changes Prior to Implementation </a:t>
            </a:r>
          </a:p>
          <a:p>
            <a:pPr lvl="1"/>
            <a:r>
              <a:rPr lang="en-US" dirty="0"/>
              <a:t>TPs and PCs should identify qualified changes that should be studied before implementation in field</a:t>
            </a:r>
          </a:p>
          <a:p>
            <a:pPr lvl="1"/>
            <a:r>
              <a:rPr lang="en-US" dirty="0"/>
              <a:t>For example - DVC k-factor adjustments </a:t>
            </a:r>
          </a:p>
          <a:p>
            <a:pPr lvl="1"/>
            <a:r>
              <a:rPr lang="en-US" dirty="0"/>
              <a:t>Identify potential adverse system response through simulation</a:t>
            </a:r>
          </a:p>
          <a:p>
            <a:pPr lvl="1"/>
            <a:endParaRPr lang="en-US" dirty="0"/>
          </a:p>
          <a:p>
            <a:r>
              <a:rPr lang="en-US" dirty="0"/>
              <a:t>Adoption of Reliability Guidelines</a:t>
            </a:r>
          </a:p>
          <a:p>
            <a:pPr lvl="1"/>
            <a:r>
              <a:rPr lang="en-US" dirty="0">
                <a:hlinkClick r:id="rId2"/>
              </a:rPr>
              <a:t>BPS-Connected Inverter-Based Resource Performance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https://www.nerc.com/pa/rrm/ea/Pages/Major-Event-Reports.aspx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B165E-A347-4A82-95B5-23B1C9597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EFDED-1F1E-438C-87C0-2F8E6C68C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192" y="762000"/>
            <a:ext cx="4314527" cy="55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3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5B06-B6FD-400A-BB57-7936823E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 Recommendations - ERCOT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21F93-B1D2-49F3-B2D9-20B04A6AA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ERCOT Improvement to Interconnection Process</a:t>
            </a:r>
          </a:p>
          <a:p>
            <a:pPr lvl="1"/>
            <a:r>
              <a:rPr lang="en-US" dirty="0"/>
              <a:t>Focus on using user-defined EMT and positive sequence models verified by OEM</a:t>
            </a:r>
          </a:p>
          <a:p>
            <a:pPr lvl="1"/>
            <a:r>
              <a:rPr lang="en-US" dirty="0"/>
              <a:t>EMT and positive sequence models verified against designed parameters and identify any gaps and/or model limitations</a:t>
            </a:r>
          </a:p>
          <a:p>
            <a:pPr lvl="1"/>
            <a:r>
              <a:rPr lang="en-US" dirty="0"/>
              <a:t>Verify commissioned equipment settings and protections match those that are modeled prior to commercial operation</a:t>
            </a:r>
          </a:p>
          <a:p>
            <a:pPr lvl="1"/>
            <a:endParaRPr lang="en-US" dirty="0"/>
          </a:p>
          <a:p>
            <a:r>
              <a:rPr lang="en-US" sz="1800" dirty="0"/>
              <a:t>ERCOT Adoption of Reliability Guideline Content</a:t>
            </a:r>
          </a:p>
          <a:p>
            <a:pPr lvl="1"/>
            <a:r>
              <a:rPr lang="en-US" dirty="0"/>
              <a:t>ERCOT should adopt applicable recommendations to ensure mitigating actions are put in place to prevent these types of events in the future</a:t>
            </a:r>
          </a:p>
          <a:p>
            <a:pPr lvl="1"/>
            <a:r>
              <a:rPr lang="en-US" dirty="0"/>
              <a:t>Enforcement of modeling and performance requirements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EAAF6-B3D8-4E70-9C4B-F284B0F9C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8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5B06-B6FD-400A-BB57-7936823E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 Recommendations - ERCOT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21F93-B1D2-49F3-B2D9-20B04A6AA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ERCOT Follow-Up with all Inverter-Based Resources in Texas Interconnection</a:t>
            </a:r>
          </a:p>
          <a:p>
            <a:pPr lvl="1"/>
            <a:r>
              <a:rPr lang="en-US" dirty="0"/>
              <a:t>Stakeholder outreach and education programs to ensure all REs and QSEs of IBRs in Texas Interconnection are implementing mitigating actions </a:t>
            </a:r>
          </a:p>
          <a:p>
            <a:pPr lvl="1"/>
            <a:r>
              <a:rPr lang="en-US" dirty="0"/>
              <a:t>Enforcement of ride-through requirements and model quality checks</a:t>
            </a:r>
          </a:p>
          <a:p>
            <a:pPr marL="342891" lvl="1" indent="0">
              <a:buNone/>
            </a:pPr>
            <a:endParaRPr lang="en-US" dirty="0"/>
          </a:p>
          <a:p>
            <a:r>
              <a:rPr lang="en-US" sz="1800" dirty="0"/>
              <a:t>ERCOT System Model Validation Effort</a:t>
            </a:r>
          </a:p>
          <a:p>
            <a:pPr lvl="1"/>
            <a:r>
              <a:rPr lang="en-US" dirty="0"/>
              <a:t>Recommends ERCOT conduct a system model validation using both positive sequence and EMT models</a:t>
            </a:r>
          </a:p>
          <a:p>
            <a:pPr lvl="1"/>
            <a:r>
              <a:rPr lang="en-US" dirty="0"/>
              <a:t>Ensure models reflect as-commissioned equipment and can accurately recreate system events</a:t>
            </a:r>
          </a:p>
          <a:p>
            <a:pPr lvl="1"/>
            <a:r>
              <a:rPr lang="en-US" dirty="0"/>
              <a:t>Will improve model quality and identify future performance issues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EAAF6-B3D8-4E70-9C4B-F284B0F9C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5963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3683894B5264EB8E83338F6BA777E" ma:contentTypeVersion="2" ma:contentTypeDescription="Create a new document." ma:contentTypeScope="" ma:versionID="9392a42241bc506ffd33e3ca0191f2d9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26b17897b0dee42c4ef932dfddf4050e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2F0925-3B0A-418E-B0C8-FF9AE02BB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34af464-7aa1-4edd-9be4-83dffc1cb9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21584</TotalTime>
  <Words>746</Words>
  <Application>Microsoft Office PowerPoint</Application>
  <PresentationFormat>Widescreen</PresentationFormat>
  <Paragraphs>101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1_Custom Design</vt:lpstr>
      <vt:lpstr>1_Office Theme</vt:lpstr>
      <vt:lpstr>2_Office Theme</vt:lpstr>
      <vt:lpstr>3_Office Theme</vt:lpstr>
      <vt:lpstr>2_Custom Design</vt:lpstr>
      <vt:lpstr>PowerPoint Presentation</vt:lpstr>
      <vt:lpstr>NERC Odessa Report and Webinar</vt:lpstr>
      <vt:lpstr>Affected Solar PV Inverter OEMS</vt:lpstr>
      <vt:lpstr>Cause of Solar PV Reduction - 2022</vt:lpstr>
      <vt:lpstr>Cause of Solar PV Reduction – 2021 and 2022 Comparison</vt:lpstr>
      <vt:lpstr>NERC Recommendations – TOs, GOs, GOPs, Developers, OEMs</vt:lpstr>
      <vt:lpstr>NERC Recommendations – TOs, GOs, TPs, PCs, Developers, OEMs</vt:lpstr>
      <vt:lpstr>NERC Recommendations - ERCOT</vt:lpstr>
      <vt:lpstr>NERC Recommendations - ERCOT</vt:lpstr>
      <vt:lpstr>ERCOT Activities to Mitigate IBR Risks - 2023</vt:lpstr>
      <vt:lpstr>ERCOT Activities to Mitigate IBR Risks - 2023</vt:lpstr>
      <vt:lpstr>PowerPoint Presentation</vt:lpstr>
    </vt:vector>
  </TitlesOfParts>
  <Manager/>
  <Company>The Electric Reliability Council of Texas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Pysh, Danya</dc:creator>
  <cp:keywords/>
  <dc:description/>
  <cp:lastModifiedBy>Gravois, Patrick</cp:lastModifiedBy>
  <cp:revision>719</cp:revision>
  <cp:lastPrinted>2021-11-22T18:26:12Z</cp:lastPrinted>
  <dcterms:created xsi:type="dcterms:W3CDTF">2016-01-21T15:20:31Z</dcterms:created>
  <dcterms:modified xsi:type="dcterms:W3CDTF">2023-01-19T22:40:51Z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0x010100D9D3683894B5264EB8E83338F6BA777E</vt:lpwstr>
  </property>
</Properties>
</file>