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7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3196" autoAdjust="0"/>
  </p:normalViewPr>
  <p:slideViewPr>
    <p:cSldViewPr showGuides="1">
      <p:cViewPr varScale="1">
        <p:scale>
          <a:sx n="95" d="100"/>
          <a:sy n="95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 2021 and Dec 2022,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Dec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story when you compare frequency profile between Dec 2020 and Dec 2022,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Dec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 and the time error was fairly small during the entire month of Dec.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33,862,352 MWh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8,586,488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25.36%</a:t>
            </a:r>
          </a:p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>
                <a:solidFill>
                  <a:schemeClr val="accent2"/>
                </a:solidFill>
              </a:rPr>
              <a:t>260,395</a:t>
            </a:r>
            <a:r>
              <a:rPr lang="en-US" sz="1200" b="1" baseline="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302,440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Sep 22th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>
                <a:solidFill>
                  <a:schemeClr val="accent2"/>
                </a:solidFill>
              </a:rPr>
              <a:t>218,205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Sep 30th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1,171,432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3.46%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</a:t>
            </a: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energy was provided by solar generation, which is highest solar  penetration level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=123,509 MW*s on 10/22/2022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209,794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342,396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Dec 23rd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144,718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Dec 13th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83.51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12/7/2022 HE 4:00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3:00-4:00 there was a significant loss of load event (~1,600 MW) in ERCOT. Frequency recovery time was extended for this event due to low amounts of IRR generation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being online and able to respond quickly to such a significant frequency excursion, along with the fact that this significant amount of load was even more significant due to the time of day,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where load was close to its minimum, therefore amplifying the frequency excursion.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down was exhausted for most of this hour. A manual SCED offset of -500 MW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consistently above 160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173.42, which is in line with expectations, and the CPS1 score for Dec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15.48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19.7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14.80Mhz on avg for Dec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December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18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7974C-530C-48DB-A8B7-591FEA2F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76874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26685-ADFB-43D2-A677-C4174DC1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8839200" cy="53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212FB-CF31-43F0-9522-8618F2CF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8686800" cy="53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4B236-43D1-4018-BE40-3EADF10E2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8687175" cy="52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December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175.41%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173.42%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15.48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19.70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33,862,352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8,586,488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25.36%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1,171,432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3.46%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209,794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342,396</a:t>
            </a:r>
            <a:r>
              <a:rPr lang="en-US" sz="1600" dirty="0">
                <a:solidFill>
                  <a:schemeClr val="accent2"/>
                </a:solidFill>
              </a:rPr>
              <a:t> MW*s  on Dec 23</a:t>
            </a:r>
            <a:r>
              <a:rPr lang="en-US" sz="1600" baseline="30000" dirty="0">
                <a:solidFill>
                  <a:schemeClr val="accent2"/>
                </a:solidFill>
              </a:rPr>
              <a:t>rd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144,718</a:t>
            </a:r>
            <a:r>
              <a:rPr lang="en-US" sz="1600" dirty="0">
                <a:solidFill>
                  <a:schemeClr val="accent2"/>
                </a:solidFill>
              </a:rPr>
              <a:t> MW*s  on Dec 13</a:t>
            </a:r>
            <a:r>
              <a:rPr lang="en-US" sz="1600" baseline="30000" dirty="0">
                <a:solidFill>
                  <a:schemeClr val="accent2"/>
                </a:solidFill>
              </a:rPr>
              <a:t>th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A6F48-B059-4AAC-B837-7C5D27C07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36" y="751114"/>
            <a:ext cx="7388728" cy="53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0A3D0-BB35-4F24-A0D5-D7911FD7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6" y="801765"/>
            <a:ext cx="7236328" cy="52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D81FD-4941-4A25-A2AB-D885066F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55" y="698813"/>
            <a:ext cx="7521890" cy="54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84880-3A2B-4C35-A2D4-873B5DFC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12" y="838200"/>
            <a:ext cx="7391776" cy="53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D44E8-6F09-467F-8BCC-DD09B986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60" y="772886"/>
            <a:ext cx="7309480" cy="53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B9058-7B2B-4C60-8998-7054FEB32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678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621070" y="4340304"/>
          <a:ext cx="7638344" cy="2014855"/>
        </p:xfrm>
        <a:graphic>
          <a:graphicData uri="http://schemas.openxmlformats.org/drawingml/2006/table">
            <a:tbl>
              <a:tblPr firstRow="1" firstCol="1" bandRow="1"/>
              <a:tblGrid>
                <a:gridCol w="101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7C4E9C9-B07D-491C-9373-4392C3F4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6" y="615077"/>
            <a:ext cx="7133826" cy="3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6AD89-61B9-49E9-8BBE-A38206B2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2" y="838200"/>
            <a:ext cx="8393957" cy="5366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D021A-A627-4DD5-89BC-9AF33464AAA9}"/>
              </a:ext>
            </a:extLst>
          </p:cNvPr>
          <p:cNvSpPr txBox="1"/>
          <p:nvPr/>
        </p:nvSpPr>
        <p:spPr>
          <a:xfrm>
            <a:off x="4876800" y="44196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Dec-22 CPS1 (%): 175.41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December.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BC536-C2A9-45DE-96C1-D2D3599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458200" cy="5460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FA75A-2336-463A-8955-A1E8C878D054}"/>
              </a:ext>
            </a:extLst>
          </p:cNvPr>
          <p:cNvSpPr txBox="1"/>
          <p:nvPr/>
        </p:nvSpPr>
        <p:spPr>
          <a:xfrm>
            <a:off x="48006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Dec-22 CPS1 (%): 175.41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87C06-4F5D-472D-87AC-EC476BE8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9" y="838200"/>
            <a:ext cx="819778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1D3EA-F141-43FC-9AD6-86BF3016518B}"/>
              </a:ext>
            </a:extLst>
          </p:cNvPr>
          <p:cNvSpPr txBox="1"/>
          <p:nvPr/>
        </p:nvSpPr>
        <p:spPr>
          <a:xfrm>
            <a:off x="38862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173.42%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A1ABA-F593-4AB1-A0AC-2DAE841F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60" y="838200"/>
            <a:ext cx="8604880" cy="54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2E262-C406-43CC-8EA9-D1A46C1A0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914400"/>
            <a:ext cx="8632371" cy="53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87349</TotalTime>
  <Words>995</Words>
  <Application>Microsoft Office PowerPoint</Application>
  <PresentationFormat>On-screen Show (4:3)</PresentationFormat>
  <Paragraphs>228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Source Sans Pro</vt:lpstr>
      <vt:lpstr>Times New Roman</vt:lpstr>
      <vt:lpstr>1_Custom Design</vt:lpstr>
      <vt:lpstr>Office Theme</vt:lpstr>
      <vt:lpstr>Custom Design</vt:lpstr>
      <vt:lpstr>PowerPoint Presentation</vt:lpstr>
      <vt:lpstr>Summary of December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2013-2022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1306</cp:revision>
  <cp:lastPrinted>2016-01-21T20:53:15Z</cp:lastPrinted>
  <dcterms:created xsi:type="dcterms:W3CDTF">2016-01-21T15:20:31Z</dcterms:created>
  <dcterms:modified xsi:type="dcterms:W3CDTF">2023-01-17T17:23:00Z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