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00" r:id="rId8"/>
    <p:sldId id="310" r:id="rId9"/>
    <p:sldId id="311" r:id="rId10"/>
    <p:sldId id="312" r:id="rId11"/>
    <p:sldId id="313" r:id="rId12"/>
    <p:sldId id="314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8614" autoAdjust="0"/>
  </p:normalViewPr>
  <p:slideViewPr>
    <p:cSldViewPr showGuides="1">
      <p:cViewPr>
        <p:scale>
          <a:sx n="85" d="100"/>
          <a:sy n="85" d="100"/>
        </p:scale>
        <p:origin x="1944" y="54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631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59.983 Hz</a:t>
            </a:r>
          </a:p>
          <a:p>
            <a:r>
              <a:rPr lang="en-US" baseline="0" dirty="0"/>
              <a:t>Minimum Frequency: 59.921 Hz</a:t>
            </a:r>
          </a:p>
          <a:p>
            <a:r>
              <a:rPr lang="en-US" baseline="0" dirty="0"/>
              <a:t>A-C Time : 11 seconds</a:t>
            </a:r>
          </a:p>
          <a:p>
            <a:r>
              <a:rPr lang="en-US" baseline="0" dirty="0"/>
              <a:t>Recovery Time(back to deadband): 1 minutes 50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286 MW of regulation up was deployed during the event </a:t>
            </a:r>
          </a:p>
          <a:p>
            <a:endParaRPr lang="en-US" baseline="0" dirty="0"/>
          </a:p>
          <a:p>
            <a:r>
              <a:rPr lang="en-US" baseline="0" dirty="0"/>
              <a:t>No Selection Reason : The unit trip is not clean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and tripped offline while carrying approximately 316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60.004 Hz</a:t>
            </a:r>
          </a:p>
          <a:p>
            <a:r>
              <a:rPr lang="en-US" baseline="0" dirty="0"/>
              <a:t>Minimum Frequency: 59.936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5 minutes 47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Back pressure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163 MW of regulation up was deployed during this time</a:t>
            </a:r>
          </a:p>
          <a:p>
            <a:endParaRPr lang="en-US" baseline="0" dirty="0"/>
          </a:p>
          <a:p>
            <a:r>
              <a:rPr lang="en-US" baseline="0" dirty="0"/>
              <a:t>No Selection Reason: Small event(MW loss = 316 MW)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Load reduction of approximately 1400 MW in the West Texas area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59.991 Hz</a:t>
            </a:r>
          </a:p>
          <a:p>
            <a:r>
              <a:rPr lang="en-US" baseline="0" dirty="0"/>
              <a:t>Maximum Frequency: 60.24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7 minutes 44 seconds</a:t>
            </a:r>
          </a:p>
          <a:p>
            <a:r>
              <a:rPr lang="en-US" baseline="0" dirty="0"/>
              <a:t>RRS Released: 0 MW</a:t>
            </a:r>
          </a:p>
          <a:p>
            <a:r>
              <a:rPr lang="en-US" baseline="0" dirty="0"/>
              <a:t>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b="0" i="0" dirty="0">
                <a:solidFill>
                  <a:srgbClr val="5B6770"/>
                </a:solidFill>
                <a:effectLst/>
                <a:latin typeface="Palatino Linotype" panose="02040502050505030304" pitchFamily="18" charset="0"/>
                <a:cs typeface="Calibri" panose="020F0502020204030204" pitchFamily="34" charset="0"/>
              </a:rPr>
              <a:t>Loss of 3 138 kV Transmission lines in the area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146 MW of regulation down was deployed and manual offset of -500 MW was applied during the event.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58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553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60.022 Hz</a:t>
            </a:r>
          </a:p>
          <a:p>
            <a:r>
              <a:rPr lang="en-US" baseline="0" dirty="0"/>
              <a:t>Minimum Frequency: 59.905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3 minutes 45 seconds</a:t>
            </a:r>
          </a:p>
          <a:p>
            <a:r>
              <a:rPr lang="en-US" baseline="0" dirty="0"/>
              <a:t>RRS Released: 484 MW</a:t>
            </a:r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b="0" i="0" dirty="0">
                <a:solidFill>
                  <a:srgbClr val="5B6770"/>
                </a:solidFill>
                <a:effectLst/>
                <a:latin typeface="Palatino Linotype" panose="02040502050505030304" pitchFamily="18" charset="0"/>
                <a:cs typeface="Calibri" panose="020F0502020204030204" pitchFamily="34" charset="0"/>
              </a:rPr>
              <a:t>Unknown at this time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187 MW of regulation up was deployed during the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was outside the high deadband prior to the event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50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712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59.977 Hz</a:t>
            </a:r>
          </a:p>
          <a:p>
            <a:r>
              <a:rPr lang="en-US" baseline="0" dirty="0"/>
              <a:t>Minimum Frequency: 59.895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7 minutes 00 seconds</a:t>
            </a:r>
          </a:p>
          <a:p>
            <a:r>
              <a:rPr lang="en-US" baseline="0" dirty="0"/>
              <a:t>RRS Released: 648 MW</a:t>
            </a:r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b="0" i="0" dirty="0">
                <a:solidFill>
                  <a:srgbClr val="5B6770"/>
                </a:solidFill>
                <a:effectLst/>
                <a:latin typeface="Palatino Linotype" panose="02040502050505030304" pitchFamily="18" charset="0"/>
                <a:cs typeface="Calibri" panose="020F0502020204030204" pitchFamily="34" charset="0"/>
              </a:rPr>
              <a:t>Unknown at this time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220 MW of regulation up was deployed during the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is outside the low deadband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78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462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59.999 Hz</a:t>
            </a:r>
          </a:p>
          <a:p>
            <a:r>
              <a:rPr lang="en-US" baseline="0" dirty="0"/>
              <a:t>Minimum Frequency: 59.948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9 minutes 10 seconds</a:t>
            </a:r>
          </a:p>
          <a:p>
            <a:r>
              <a:rPr lang="en-US" baseline="0" dirty="0"/>
              <a:t>RRS Released: 0 MW</a:t>
            </a:r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b="0" i="0" dirty="0">
                <a:solidFill>
                  <a:srgbClr val="5B6770"/>
                </a:solidFill>
                <a:effectLst/>
                <a:latin typeface="Palatino Linotype" panose="02040502050505030304" pitchFamily="18" charset="0"/>
                <a:cs typeface="Calibri" panose="020F0502020204030204" pitchFamily="34" charset="0"/>
              </a:rPr>
              <a:t>Unknown currently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240 MW of regulation up was deployed and 300 MW of manual offset was applied during this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delta A-C and C point is too small (small event)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10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>
                <a:solidFill>
                  <a:srgbClr val="5B6770"/>
                </a:solidFill>
              </a:rPr>
              <a:t>November/December </a:t>
            </a:r>
            <a:r>
              <a:rPr lang="en-US" b="1" dirty="0">
                <a:solidFill>
                  <a:srgbClr val="5B6770"/>
                </a:solidFill>
              </a:rPr>
              <a:t>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January 18th,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11/16/2022 13:14:43</a:t>
            </a:r>
            <a:r>
              <a:rPr lang="en-US" dirty="0"/>
              <a:t>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2A51BA-37D9-4000-95C4-AF9F0A5DBB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53337"/>
            <a:ext cx="8077200" cy="435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11/18/2022 1:02:17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2799D-1AF8-4823-A49A-BF0C71DD4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44565"/>
            <a:ext cx="8229600" cy="447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12/7/2022 3:50:10(FME)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4E4229A-4FFE-48AE-80AB-39EC8DB12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143000"/>
            <a:ext cx="8610600" cy="437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63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12/8/2022 3:39:45(NON-FME)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6B3D21-FF71-46C2-92B3-1D2BBE6A7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66800"/>
            <a:ext cx="838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2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12/17/2022 18:53:50(NON-FME)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B79F5B-122F-4163-9127-E4679C1DD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143000"/>
            <a:ext cx="8610600" cy="434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62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12/23/2022 4:15:25(NON-FME)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68F05C-2987-4E73-AB39-720755FFD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66800"/>
            <a:ext cx="8610600" cy="464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07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41775</TotalTime>
  <Words>542</Words>
  <Application>Microsoft Office PowerPoint</Application>
  <PresentationFormat>On-screen Show (4:3)</PresentationFormat>
  <Paragraphs>100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11/16/2022 13:14:43(Non-FME) </vt:lpstr>
      <vt:lpstr>11/18/2022 1:02:17 (Non-FME) </vt:lpstr>
      <vt:lpstr>12/7/2022 3:50:10(FME) </vt:lpstr>
      <vt:lpstr>12/8/2022 3:39:45(NON-FME) </vt:lpstr>
      <vt:lpstr>12/17/2022 18:53:50(NON-FME) </vt:lpstr>
      <vt:lpstr>12/23/2022 4:15:25(NON-FME)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755</cp:revision>
  <cp:lastPrinted>2016-01-21T20:53:15Z</cp:lastPrinted>
  <dcterms:created xsi:type="dcterms:W3CDTF">2016-01-21T15:20:31Z</dcterms:created>
  <dcterms:modified xsi:type="dcterms:W3CDTF">2023-01-17T19:03:31Z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