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10"/>
  </p:notesMasterIdLst>
  <p:handoutMasterIdLst>
    <p:handoutMasterId r:id="rId11"/>
  </p:handoutMasterIdLst>
  <p:sldIdLst>
    <p:sldId id="338" r:id="rId6"/>
    <p:sldId id="312" r:id="rId7"/>
    <p:sldId id="339" r:id="rId8"/>
    <p:sldId id="305" r:id="rId9"/>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2" autoAdjust="0"/>
    <p:restoredTop sz="94645" autoAdjust="0"/>
  </p:normalViewPr>
  <p:slideViewPr>
    <p:cSldViewPr showGuides="1">
      <p:cViewPr varScale="1">
        <p:scale>
          <a:sx n="120" d="100"/>
          <a:sy n="120" d="100"/>
        </p:scale>
        <p:origin x="420" y="96"/>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presProps" Target="presProps.xml"/><Relationship Id="rId2" Type="http://schemas.openxmlformats.org/officeDocument/2006/relationships/customXml" Target="../customXml/item2.xml"/><Relationship Id="rId16"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handoutMaster" Target="handoutMasters/handoutMaster1.xml"/><Relationship Id="rId5" Type="http://schemas.openxmlformats.org/officeDocument/2006/relationships/slideMaster" Target="slideMasters/slideMaster2.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olis, Stephen" userId="4217e5b7-af20-42de-818f-e9ca39127043" providerId="ADAL" clId="{9E0C320F-FD00-4373-A1DD-294BA8B9E791}"/>
    <pc:docChg chg="undo custSel addSld delSld modSld">
      <pc:chgData name="Solis, Stephen" userId="4217e5b7-af20-42de-818f-e9ca39127043" providerId="ADAL" clId="{9E0C320F-FD00-4373-A1DD-294BA8B9E791}" dt="2023-01-17T15:27:23.851" v="2418" actId="20577"/>
      <pc:docMkLst>
        <pc:docMk/>
      </pc:docMkLst>
      <pc:sldChg chg="modSp mod">
        <pc:chgData name="Solis, Stephen" userId="4217e5b7-af20-42de-818f-e9ca39127043" providerId="ADAL" clId="{9E0C320F-FD00-4373-A1DD-294BA8B9E791}" dt="2023-01-17T15:27:23.851" v="2418" actId="20577"/>
        <pc:sldMkLst>
          <pc:docMk/>
          <pc:sldMk cId="4083415869" sldId="312"/>
        </pc:sldMkLst>
        <pc:spChg chg="mod">
          <ac:chgData name="Solis, Stephen" userId="4217e5b7-af20-42de-818f-e9ca39127043" providerId="ADAL" clId="{9E0C320F-FD00-4373-A1DD-294BA8B9E791}" dt="2023-01-13T22:13:49.455" v="78" actId="20577"/>
          <ac:spMkLst>
            <pc:docMk/>
            <pc:sldMk cId="4083415869" sldId="312"/>
            <ac:spMk id="2" creationId="{6B2BD268-4206-4FB7-9DCB-7C50C8A6CC04}"/>
          </ac:spMkLst>
        </pc:spChg>
        <pc:spChg chg="mod">
          <ac:chgData name="Solis, Stephen" userId="4217e5b7-af20-42de-818f-e9ca39127043" providerId="ADAL" clId="{9E0C320F-FD00-4373-A1DD-294BA8B9E791}" dt="2023-01-17T15:27:23.851" v="2418" actId="20577"/>
          <ac:spMkLst>
            <pc:docMk/>
            <pc:sldMk cId="4083415869" sldId="312"/>
            <ac:spMk id="3" creationId="{830E89B5-69E0-4503-97F1-8E7B5F399868}"/>
          </ac:spMkLst>
        </pc:spChg>
      </pc:sldChg>
      <pc:sldChg chg="del">
        <pc:chgData name="Solis, Stephen" userId="4217e5b7-af20-42de-818f-e9ca39127043" providerId="ADAL" clId="{9E0C320F-FD00-4373-A1DD-294BA8B9E791}" dt="2023-01-13T22:13:42.823" v="66" actId="2696"/>
        <pc:sldMkLst>
          <pc:docMk/>
          <pc:sldMk cId="4168760564" sldId="313"/>
        </pc:sldMkLst>
      </pc:sldChg>
      <pc:sldChg chg="del">
        <pc:chgData name="Solis, Stephen" userId="4217e5b7-af20-42de-818f-e9ca39127043" providerId="ADAL" clId="{9E0C320F-FD00-4373-A1DD-294BA8B9E791}" dt="2023-01-13T22:13:42.823" v="66" actId="2696"/>
        <pc:sldMkLst>
          <pc:docMk/>
          <pc:sldMk cId="1352130839" sldId="315"/>
        </pc:sldMkLst>
      </pc:sldChg>
      <pc:sldChg chg="del">
        <pc:chgData name="Solis, Stephen" userId="4217e5b7-af20-42de-818f-e9ca39127043" providerId="ADAL" clId="{9E0C320F-FD00-4373-A1DD-294BA8B9E791}" dt="2023-01-13T22:13:42.823" v="66" actId="2696"/>
        <pc:sldMkLst>
          <pc:docMk/>
          <pc:sldMk cId="918065052" sldId="317"/>
        </pc:sldMkLst>
      </pc:sldChg>
      <pc:sldChg chg="del">
        <pc:chgData name="Solis, Stephen" userId="4217e5b7-af20-42de-818f-e9ca39127043" providerId="ADAL" clId="{9E0C320F-FD00-4373-A1DD-294BA8B9E791}" dt="2023-01-13T22:13:42.823" v="66" actId="2696"/>
        <pc:sldMkLst>
          <pc:docMk/>
          <pc:sldMk cId="2813748741" sldId="318"/>
        </pc:sldMkLst>
      </pc:sldChg>
      <pc:sldChg chg="del">
        <pc:chgData name="Solis, Stephen" userId="4217e5b7-af20-42de-818f-e9ca39127043" providerId="ADAL" clId="{9E0C320F-FD00-4373-A1DD-294BA8B9E791}" dt="2023-01-13T22:13:42.823" v="66" actId="2696"/>
        <pc:sldMkLst>
          <pc:docMk/>
          <pc:sldMk cId="1645214782" sldId="319"/>
        </pc:sldMkLst>
      </pc:sldChg>
      <pc:sldChg chg="del">
        <pc:chgData name="Solis, Stephen" userId="4217e5b7-af20-42de-818f-e9ca39127043" providerId="ADAL" clId="{9E0C320F-FD00-4373-A1DD-294BA8B9E791}" dt="2023-01-13T22:13:42.823" v="66" actId="2696"/>
        <pc:sldMkLst>
          <pc:docMk/>
          <pc:sldMk cId="2040691299" sldId="320"/>
        </pc:sldMkLst>
      </pc:sldChg>
      <pc:sldChg chg="modSp mod">
        <pc:chgData name="Solis, Stephen" userId="4217e5b7-af20-42de-818f-e9ca39127043" providerId="ADAL" clId="{9E0C320F-FD00-4373-A1DD-294BA8B9E791}" dt="2023-01-13T22:13:33.948" v="65" actId="20577"/>
        <pc:sldMkLst>
          <pc:docMk/>
          <pc:sldMk cId="3676918888" sldId="338"/>
        </pc:sldMkLst>
        <pc:spChg chg="mod">
          <ac:chgData name="Solis, Stephen" userId="4217e5b7-af20-42de-818f-e9ca39127043" providerId="ADAL" clId="{9E0C320F-FD00-4373-A1DD-294BA8B9E791}" dt="2023-01-13T22:13:33.948" v="65" actId="20577"/>
          <ac:spMkLst>
            <pc:docMk/>
            <pc:sldMk cId="3676918888" sldId="338"/>
            <ac:spMk id="7" creationId="{00000000-0000-0000-0000-000000000000}"/>
          </ac:spMkLst>
        </pc:spChg>
      </pc:sldChg>
      <pc:sldChg chg="modSp add mod">
        <pc:chgData name="Solis, Stephen" userId="4217e5b7-af20-42de-818f-e9ca39127043" providerId="ADAL" clId="{9E0C320F-FD00-4373-A1DD-294BA8B9E791}" dt="2023-01-17T15:23:01.663" v="2379" actId="20577"/>
        <pc:sldMkLst>
          <pc:docMk/>
          <pc:sldMk cId="173324709" sldId="339"/>
        </pc:sldMkLst>
        <pc:spChg chg="mod">
          <ac:chgData name="Solis, Stephen" userId="4217e5b7-af20-42de-818f-e9ca39127043" providerId="ADAL" clId="{9E0C320F-FD00-4373-A1DD-294BA8B9E791}" dt="2023-01-13T22:20:34.741" v="1369" actId="20577"/>
          <ac:spMkLst>
            <pc:docMk/>
            <pc:sldMk cId="173324709" sldId="339"/>
            <ac:spMk id="2" creationId="{6B2BD268-4206-4FB7-9DCB-7C50C8A6CC04}"/>
          </ac:spMkLst>
        </pc:spChg>
        <pc:spChg chg="mod">
          <ac:chgData name="Solis, Stephen" userId="4217e5b7-af20-42de-818f-e9ca39127043" providerId="ADAL" clId="{9E0C320F-FD00-4373-A1DD-294BA8B9E791}" dt="2023-01-17T15:23:01.663" v="2379" actId="20577"/>
          <ac:spMkLst>
            <pc:docMk/>
            <pc:sldMk cId="173324709" sldId="339"/>
            <ac:spMk id="3" creationId="{830E89B5-69E0-4503-97F1-8E7B5F399868}"/>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1/17/2023</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1/17/2023</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1</a:t>
            </a:fld>
            <a:endParaRPr lang="en-US"/>
          </a:p>
        </p:txBody>
      </p:sp>
    </p:spTree>
    <p:extLst>
      <p:ext uri="{BB962C8B-B14F-4D97-AF65-F5344CB8AC3E}">
        <p14:creationId xmlns:p14="http://schemas.microsoft.com/office/powerpoint/2010/main" val="1011193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4</a:t>
            </a:fld>
            <a:endParaRPr lang="en-US"/>
          </a:p>
        </p:txBody>
      </p:sp>
    </p:spTree>
    <p:extLst>
      <p:ext uri="{BB962C8B-B14F-4D97-AF65-F5344CB8AC3E}">
        <p14:creationId xmlns:p14="http://schemas.microsoft.com/office/powerpoint/2010/main" val="38475141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a:t>Footer text goes here.</a:t>
            </a:r>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a:t>Footer text goes here.</a:t>
            </a:r>
            <a:endParaRPr lang="en-US" dirty="0"/>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smtClean="0"/>
              <a:t>1/17/2023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354681135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image" Target="../media/image2.png"/><Relationship Id="rId5" Type="http://schemas.openxmlformats.org/officeDocument/2006/relationships/theme" Target="../theme/theme2.xml"/><Relationship Id="rId4" Type="http://schemas.openxmlformats.org/officeDocument/2006/relationships/slideLayout" Target="../slideLayouts/slideLayout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Footer text goes here.</a:t>
            </a:r>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 id="2147483662" r:id="rId4"/>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581400" y="2133600"/>
            <a:ext cx="5638800" cy="2492990"/>
          </a:xfrm>
          <a:prstGeom prst="rect">
            <a:avLst/>
          </a:prstGeom>
          <a:noFill/>
        </p:spPr>
        <p:txBody>
          <a:bodyPr wrap="square" rtlCol="0">
            <a:spAutoFit/>
          </a:bodyPr>
          <a:lstStyle/>
          <a:p>
            <a:r>
              <a:rPr lang="en-US" sz="2800" b="1" dirty="0">
                <a:solidFill>
                  <a:schemeClr val="tx2"/>
                </a:solidFill>
              </a:rPr>
              <a:t>NDSWG – SCADA and Voltage Control Issues</a:t>
            </a:r>
          </a:p>
          <a:p>
            <a:endParaRPr lang="en-US" sz="2000" b="1" dirty="0">
              <a:solidFill>
                <a:schemeClr val="tx2"/>
              </a:solidFill>
            </a:endParaRPr>
          </a:p>
          <a:p>
            <a:pPr eaLnBrk="1" hangingPunct="1"/>
            <a:r>
              <a:rPr lang="en-US" altLang="en-US" sz="2000" dirty="0">
                <a:solidFill>
                  <a:schemeClr val="tx2"/>
                </a:solidFill>
              </a:rPr>
              <a:t>Stephen Solis – Principal, System Operations Improvement</a:t>
            </a:r>
          </a:p>
          <a:p>
            <a:endParaRPr lang="en-US" sz="2000" b="1" dirty="0">
              <a:solidFill>
                <a:schemeClr val="tx2"/>
              </a:solidFill>
            </a:endParaRPr>
          </a:p>
          <a:p>
            <a:r>
              <a:rPr lang="en-US" sz="2000" b="1" dirty="0">
                <a:solidFill>
                  <a:schemeClr val="tx2"/>
                </a:solidFill>
              </a:rPr>
              <a:t>January 17th, 2023</a:t>
            </a:r>
          </a:p>
        </p:txBody>
      </p:sp>
    </p:spTree>
    <p:extLst>
      <p:ext uri="{BB962C8B-B14F-4D97-AF65-F5344CB8AC3E}">
        <p14:creationId xmlns:p14="http://schemas.microsoft.com/office/powerpoint/2010/main" val="36769188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2BD268-4206-4FB7-9DCB-7C50C8A6CC04}"/>
              </a:ext>
            </a:extLst>
          </p:cNvPr>
          <p:cNvSpPr>
            <a:spLocks noGrp="1"/>
          </p:cNvSpPr>
          <p:nvPr>
            <p:ph type="title"/>
          </p:nvPr>
        </p:nvSpPr>
        <p:spPr/>
        <p:txBody>
          <a:bodyPr/>
          <a:lstStyle/>
          <a:p>
            <a:r>
              <a:rPr lang="en-US" dirty="0"/>
              <a:t>SCADA Issues</a:t>
            </a:r>
          </a:p>
        </p:txBody>
      </p:sp>
      <p:sp>
        <p:nvSpPr>
          <p:cNvPr id="3" name="Content Placeholder 2">
            <a:extLst>
              <a:ext uri="{FF2B5EF4-FFF2-40B4-BE49-F238E27FC236}">
                <a16:creationId xmlns:a16="http://schemas.microsoft.com/office/drawing/2014/main" id="{830E89B5-69E0-4503-97F1-8E7B5F399868}"/>
              </a:ext>
            </a:extLst>
          </p:cNvPr>
          <p:cNvSpPr>
            <a:spLocks noGrp="1"/>
          </p:cNvSpPr>
          <p:nvPr>
            <p:ph idx="1"/>
          </p:nvPr>
        </p:nvSpPr>
        <p:spPr>
          <a:xfrm>
            <a:off x="304800" y="914400"/>
            <a:ext cx="8534400" cy="5005633"/>
          </a:xfrm>
        </p:spPr>
        <p:txBody>
          <a:bodyPr/>
          <a:lstStyle/>
          <a:p>
            <a:r>
              <a:rPr lang="en-US" sz="1800" dirty="0"/>
              <a:t>ERCOT is going to begin escalating to the PUCT Enforcement department unresolved SCADA issues that have not been resolved in a reasonable amount of time.</a:t>
            </a:r>
          </a:p>
          <a:p>
            <a:r>
              <a:rPr lang="en-US" sz="1800" dirty="0"/>
              <a:t>ERCOT expects that most issues reported by control room are corrected within the operating day.  This includes SCADA issues that are not contributing to State Estimator failures but add to lower levels of Situational Awareness for Real-time monitoring.</a:t>
            </a:r>
          </a:p>
          <a:p>
            <a:r>
              <a:rPr lang="en-US" sz="1800" dirty="0"/>
              <a:t>Issues not corrected within the operating day should be addressed as soon as practicable in accordance with NOG Section 7.3.</a:t>
            </a:r>
            <a:endParaRPr lang="en-US" sz="1600" dirty="0"/>
          </a:p>
          <a:p>
            <a:r>
              <a:rPr lang="en-US" sz="1800" dirty="0"/>
              <a:t>ERCOT will be tracking SCADA issues that have been reported to Market Participants via email. </a:t>
            </a:r>
          </a:p>
          <a:p>
            <a:r>
              <a:rPr lang="en-US" sz="1800" dirty="0"/>
              <a:t>Entities should be proactively monitoring and fixing SCADA issues in general.  If an entity is notified of a SCADA issue via email, and it cannot be immediately fixed, the entity should identify the resolution to the issue and the expected date it will be addressed.  </a:t>
            </a:r>
          </a:p>
          <a:p>
            <a:r>
              <a:rPr lang="en-US" sz="1800" dirty="0"/>
              <a:t>If they have not been addressed within 30 days of an email notification, they will be reported to the ERCOT Reliability Monitor for potential PUC enforcement.</a:t>
            </a:r>
          </a:p>
          <a:p>
            <a:endParaRPr lang="en-US" sz="1800" dirty="0"/>
          </a:p>
          <a:p>
            <a:endParaRPr lang="en-US" sz="1800" dirty="0"/>
          </a:p>
          <a:p>
            <a:pPr marL="0" indent="0">
              <a:buNone/>
            </a:pPr>
            <a:endParaRPr lang="en-US" sz="1600" dirty="0"/>
          </a:p>
        </p:txBody>
      </p:sp>
      <p:sp>
        <p:nvSpPr>
          <p:cNvPr id="4" name="Slide Number Placeholder 3">
            <a:extLst>
              <a:ext uri="{FF2B5EF4-FFF2-40B4-BE49-F238E27FC236}">
                <a16:creationId xmlns:a16="http://schemas.microsoft.com/office/drawing/2014/main" id="{8F0183FE-CE88-4328-A346-1A5AECC15DFF}"/>
              </a:ext>
            </a:extLst>
          </p:cNvPr>
          <p:cNvSpPr>
            <a:spLocks noGrp="1"/>
          </p:cNvSpPr>
          <p:nvPr>
            <p:ph type="sldNum" sz="quarter" idx="4"/>
          </p:nvPr>
        </p:nvSpPr>
        <p:spPr/>
        <p:txBody>
          <a:bodyPr/>
          <a:lstStyle/>
          <a:p>
            <a:fld id="{1D93BD3E-1E9A-4970-A6F7-E7AC52762E0C}" type="slidenum">
              <a:rPr lang="en-US" smtClean="0"/>
              <a:pPr/>
              <a:t>2</a:t>
            </a:fld>
            <a:endParaRPr lang="en-US"/>
          </a:p>
        </p:txBody>
      </p:sp>
    </p:spTree>
    <p:extLst>
      <p:ext uri="{BB962C8B-B14F-4D97-AF65-F5344CB8AC3E}">
        <p14:creationId xmlns:p14="http://schemas.microsoft.com/office/powerpoint/2010/main" val="40834158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2BD268-4206-4FB7-9DCB-7C50C8A6CC04}"/>
              </a:ext>
            </a:extLst>
          </p:cNvPr>
          <p:cNvSpPr>
            <a:spLocks noGrp="1"/>
          </p:cNvSpPr>
          <p:nvPr>
            <p:ph type="title"/>
          </p:nvPr>
        </p:nvSpPr>
        <p:spPr/>
        <p:txBody>
          <a:bodyPr/>
          <a:lstStyle/>
          <a:p>
            <a:r>
              <a:rPr lang="en-US" dirty="0"/>
              <a:t>Voltage Control Issues</a:t>
            </a:r>
          </a:p>
        </p:txBody>
      </p:sp>
      <p:sp>
        <p:nvSpPr>
          <p:cNvPr id="3" name="Content Placeholder 2">
            <a:extLst>
              <a:ext uri="{FF2B5EF4-FFF2-40B4-BE49-F238E27FC236}">
                <a16:creationId xmlns:a16="http://schemas.microsoft.com/office/drawing/2014/main" id="{830E89B5-69E0-4503-97F1-8E7B5F399868}"/>
              </a:ext>
            </a:extLst>
          </p:cNvPr>
          <p:cNvSpPr>
            <a:spLocks noGrp="1"/>
          </p:cNvSpPr>
          <p:nvPr>
            <p:ph idx="1"/>
          </p:nvPr>
        </p:nvSpPr>
        <p:spPr>
          <a:xfrm>
            <a:off x="304800" y="914400"/>
            <a:ext cx="8534400" cy="5005633"/>
          </a:xfrm>
        </p:spPr>
        <p:txBody>
          <a:bodyPr/>
          <a:lstStyle/>
          <a:p>
            <a:r>
              <a:rPr lang="en-US" sz="1800" dirty="0"/>
              <a:t>ERCOT is going to begin escalating to the PUCT Enforcement department Resources that are not meeting the voltage control requirements.</a:t>
            </a:r>
          </a:p>
          <a:p>
            <a:r>
              <a:rPr lang="en-US" sz="1800" dirty="0"/>
              <a:t>Generation Resources and Energy Storage Resources must control voltage within the tolerance bands identified in NOG Section 2.7.3.5.</a:t>
            </a:r>
          </a:p>
          <a:p>
            <a:r>
              <a:rPr lang="en-US" sz="1800" dirty="0"/>
              <a:t>ERCOT will be running a monthly report that identifies units and will apply a filter TBD for the performance indicating non-compliance with the rules.</a:t>
            </a:r>
            <a:endParaRPr lang="en-US" sz="1600" dirty="0"/>
          </a:p>
          <a:p>
            <a:r>
              <a:rPr lang="en-US" sz="1800" dirty="0"/>
              <a:t>Entities should be proactively monitoring and fixing voltage control issues in general.  If an entity is notified of a voltage control issue via email, and it cannot be immediately fixed, the entity should identify the resolution to the issue and the expected date it will be addressed.  </a:t>
            </a:r>
          </a:p>
          <a:p>
            <a:r>
              <a:rPr lang="en-US" sz="1800" dirty="0"/>
              <a:t>If they have not been addressed within 30 days of an email notification, they will be reported to the ERCOT Reliability Monitor for potential PUC enforcement.  </a:t>
            </a:r>
          </a:p>
          <a:p>
            <a:r>
              <a:rPr lang="en-US" sz="1800" dirty="0"/>
              <a:t>If mitigation actions are identified but need additional time to implement (e.g. equipment modifications, replacements, additions), then the mitigation actions will be reported to the ERCOT Reliability Monitor as well and included in any communications to PUC enforcement.</a:t>
            </a:r>
          </a:p>
          <a:p>
            <a:endParaRPr lang="en-US" sz="1800" dirty="0"/>
          </a:p>
          <a:p>
            <a:endParaRPr lang="en-US" sz="1800" dirty="0"/>
          </a:p>
          <a:p>
            <a:pPr marL="0" indent="0">
              <a:buNone/>
            </a:pPr>
            <a:endParaRPr lang="en-US" sz="1600" dirty="0"/>
          </a:p>
        </p:txBody>
      </p:sp>
      <p:sp>
        <p:nvSpPr>
          <p:cNvPr id="4" name="Slide Number Placeholder 3">
            <a:extLst>
              <a:ext uri="{FF2B5EF4-FFF2-40B4-BE49-F238E27FC236}">
                <a16:creationId xmlns:a16="http://schemas.microsoft.com/office/drawing/2014/main" id="{8F0183FE-CE88-4328-A346-1A5AECC15DFF}"/>
              </a:ext>
            </a:extLst>
          </p:cNvPr>
          <p:cNvSpPr>
            <a:spLocks noGrp="1"/>
          </p:cNvSpPr>
          <p:nvPr>
            <p:ph type="sldNum" sz="quarter" idx="4"/>
          </p:nvPr>
        </p:nvSpPr>
        <p:spPr/>
        <p:txBody>
          <a:bodyPr/>
          <a:lstStyle/>
          <a:p>
            <a:fld id="{1D93BD3E-1E9A-4970-A6F7-E7AC52762E0C}" type="slidenum">
              <a:rPr lang="en-US" smtClean="0"/>
              <a:pPr/>
              <a:t>3</a:t>
            </a:fld>
            <a:endParaRPr lang="en-US"/>
          </a:p>
        </p:txBody>
      </p:sp>
    </p:spTree>
    <p:extLst>
      <p:ext uri="{BB962C8B-B14F-4D97-AF65-F5344CB8AC3E}">
        <p14:creationId xmlns:p14="http://schemas.microsoft.com/office/powerpoint/2010/main" val="1733247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581400" y="2133604"/>
            <a:ext cx="5638800" cy="1877437"/>
          </a:xfrm>
          <a:prstGeom prst="rect">
            <a:avLst/>
          </a:prstGeom>
          <a:noFill/>
        </p:spPr>
        <p:txBody>
          <a:bodyPr wrap="square" rtlCol="0">
            <a:spAutoFit/>
          </a:bodyPr>
          <a:lstStyle/>
          <a:p>
            <a:endParaRPr lang="en-US" sz="2800" b="1" dirty="0">
              <a:solidFill>
                <a:srgbClr val="00AEC7"/>
              </a:solidFill>
              <a:ea typeface="+mj-ea"/>
              <a:cs typeface="+mj-cs"/>
            </a:endParaRPr>
          </a:p>
          <a:p>
            <a:endParaRPr lang="en-US" sz="2800" b="1" dirty="0">
              <a:solidFill>
                <a:srgbClr val="00AEC7"/>
              </a:solidFill>
              <a:ea typeface="+mj-ea"/>
              <a:cs typeface="+mj-cs"/>
            </a:endParaRPr>
          </a:p>
          <a:p>
            <a:r>
              <a:rPr lang="en-US" sz="2800" b="1" dirty="0">
                <a:solidFill>
                  <a:srgbClr val="00AEC7"/>
                </a:solidFill>
                <a:ea typeface="+mj-ea"/>
                <a:cs typeface="+mj-cs"/>
              </a:rPr>
              <a:t>        </a:t>
            </a:r>
            <a:r>
              <a:rPr lang="en-US" sz="6000" b="1" dirty="0">
                <a:solidFill>
                  <a:srgbClr val="00AEC7"/>
                </a:solidFill>
                <a:ea typeface="+mj-ea"/>
                <a:cs typeface="+mj-cs"/>
              </a:rPr>
              <a:t>Questions?</a:t>
            </a:r>
            <a:endParaRPr lang="en-US" sz="5400" b="1" dirty="0">
              <a:solidFill>
                <a:schemeClr val="tx2"/>
              </a:solidFill>
            </a:endParaRPr>
          </a:p>
        </p:txBody>
      </p:sp>
    </p:spTree>
    <p:extLst>
      <p:ext uri="{BB962C8B-B14F-4D97-AF65-F5344CB8AC3E}">
        <p14:creationId xmlns:p14="http://schemas.microsoft.com/office/powerpoint/2010/main" val="1940547768"/>
      </p:ext>
    </p:extLst>
  </p:cSld>
  <p:clrMapOvr>
    <a:masterClrMapping/>
  </p:clrMapOvr>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2" ma:contentTypeDescription="Create a new document." ma:contentTypeScope="" ma:versionID="63b4750df494f1e899998ba0dd64b591">
  <xsd:schema xmlns:xsd="http://www.w3.org/2001/XMLSchema" xmlns:xs="http://www.w3.org/2001/XMLSchema" xmlns:p="http://schemas.microsoft.com/office/2006/metadata/properties" xmlns:ns2="c34af464-7aa1-4edd-9be4-83dffc1cb926" targetNamespace="http://schemas.microsoft.com/office/2006/metadata/properties" ma:root="true" ma:fieldsID="26b17897b0dee42c4ef932dfddf4050e"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2.xml><?xml version="1.0" encoding="utf-8"?>
<ds:datastoreItem xmlns:ds="http://schemas.openxmlformats.org/officeDocument/2006/customXml" ds:itemID="{C0E9AA12-8AF9-4AA6-90FE-24669859CDF3}">
  <ds:schemaRefs>
    <ds:schemaRef ds:uri="http://schemas.microsoft.com/office/2006/documentManagement/types"/>
    <ds:schemaRef ds:uri="http://schemas.microsoft.com/office/2006/metadata/properties"/>
    <ds:schemaRef ds:uri="http://purl.org/dc/elements/1.1/"/>
    <ds:schemaRef ds:uri="http://purl.org/dc/terms/"/>
    <ds:schemaRef ds:uri="http://schemas.openxmlformats.org/package/2006/metadata/core-properties"/>
    <ds:schemaRef ds:uri="http://purl.org/dc/dcmitype/"/>
    <ds:schemaRef ds:uri="http://www.w3.org/XML/1998/namespace"/>
    <ds:schemaRef ds:uri="http://schemas.microsoft.com/office/infopath/2007/PartnerControls"/>
    <ds:schemaRef ds:uri="c34af464-7aa1-4edd-9be4-83dffc1cb926"/>
  </ds:schemaRefs>
</ds:datastoreItem>
</file>

<file path=customXml/itemProps3.xml><?xml version="1.0" encoding="utf-8"?>
<ds:datastoreItem xmlns:ds="http://schemas.openxmlformats.org/officeDocument/2006/customXml" ds:itemID="{843EB0A4-50A9-4E33-98AC-BC2B61C8A1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4390</TotalTime>
  <Words>401</Words>
  <Application>Microsoft Office PowerPoint</Application>
  <PresentationFormat>On-screen Show (4:3)</PresentationFormat>
  <Paragraphs>28</Paragraphs>
  <Slides>4</Slides>
  <Notes>2</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4</vt:i4>
      </vt:variant>
    </vt:vector>
  </HeadingPairs>
  <TitlesOfParts>
    <vt:vector size="8" baseType="lpstr">
      <vt:lpstr>Arial</vt:lpstr>
      <vt:lpstr>Calibri</vt:lpstr>
      <vt:lpstr>1_Custom Design</vt:lpstr>
      <vt:lpstr>Office Theme</vt:lpstr>
      <vt:lpstr>PowerPoint Presentation</vt:lpstr>
      <vt:lpstr>SCADA Issues</vt:lpstr>
      <vt:lpstr>Voltage Control Issues</vt:lpstr>
      <vt:lpstr>PowerPoint Presentation</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Solis, Stephen</cp:lastModifiedBy>
  <cp:revision>162</cp:revision>
  <cp:lastPrinted>2016-01-21T20:53:15Z</cp:lastPrinted>
  <dcterms:created xsi:type="dcterms:W3CDTF">2016-01-21T15:20:31Z</dcterms:created>
  <dcterms:modified xsi:type="dcterms:W3CDTF">2023-01-17T15:29:34Z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