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8" r:id="rId7"/>
    <p:sldId id="269" r:id="rId8"/>
    <p:sldId id="270" r:id="rId9"/>
    <p:sldId id="272" r:id="rId10"/>
    <p:sldId id="273" r:id="rId11"/>
    <p:sldId id="271" r:id="rId12"/>
    <p:sldId id="274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2/01/14/TSP-Sign-Up-for-RIOO-Services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ERCOT Updates</a:t>
            </a:r>
          </a:p>
          <a:p>
            <a:r>
              <a:rPr lang="en-US" sz="3200" b="1" dirty="0">
                <a:solidFill>
                  <a:schemeClr val="tx2"/>
                </a:solidFill>
              </a:rPr>
              <a:t>NDSWG January 2023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Koepke</a:t>
            </a:r>
          </a:p>
          <a:p>
            <a:r>
              <a:rPr lang="en-US" dirty="0">
                <a:solidFill>
                  <a:schemeClr val="tx2"/>
                </a:solidFill>
              </a:rPr>
              <a:t>1/17/2023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E071E-C5AE-41BC-9F5C-90A904EC6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3E0C9-1A23-479F-A054-6874A4281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NMMS “Tech Health” Project</a:t>
            </a:r>
          </a:p>
          <a:p>
            <a:pPr lvl="1"/>
            <a:r>
              <a:rPr lang="en-US" dirty="0"/>
              <a:t>Recap</a:t>
            </a:r>
          </a:p>
          <a:p>
            <a:pPr lvl="1"/>
            <a:r>
              <a:rPr lang="en-US" dirty="0"/>
              <a:t>Upcoming releases</a:t>
            </a:r>
          </a:p>
          <a:p>
            <a:pPr lvl="1"/>
            <a:r>
              <a:rPr lang="en-US" dirty="0"/>
              <a:t>Defects</a:t>
            </a:r>
          </a:p>
          <a:p>
            <a:pPr lvl="1"/>
            <a:r>
              <a:rPr lang="en-US" dirty="0"/>
              <a:t>MOTE</a:t>
            </a:r>
          </a:p>
          <a:p>
            <a:r>
              <a:rPr lang="en-US" dirty="0"/>
              <a:t>RIOO Access</a:t>
            </a:r>
          </a:p>
          <a:p>
            <a:r>
              <a:rPr lang="en-US" dirty="0"/>
              <a:t>Annual Double-Circuit Contingency Review</a:t>
            </a:r>
          </a:p>
          <a:p>
            <a:pPr lvl="1"/>
            <a:r>
              <a:rPr lang="en-US" dirty="0"/>
              <a:t>Kickoff in February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E16D75-25C6-4E6D-BE8F-83B8BA29A6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97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E3573-7CF8-4717-B0EA-53B2031F3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Tech Health Project - Deployments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FBDF7-8044-4545-A2F4-E1A231693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Initial deployment was in early December</a:t>
            </a:r>
          </a:p>
          <a:p>
            <a:pPr lvl="1"/>
            <a:r>
              <a:rPr lang="en-US" sz="2800" dirty="0"/>
              <a:t>Performance issues experienced</a:t>
            </a:r>
          </a:p>
          <a:p>
            <a:pPr lvl="1"/>
            <a:r>
              <a:rPr lang="en-US" sz="2800" dirty="0"/>
              <a:t>Defects identified</a:t>
            </a:r>
          </a:p>
          <a:p>
            <a:pPr lvl="1"/>
            <a:endParaRPr lang="en-US" sz="2800" dirty="0"/>
          </a:p>
          <a:p>
            <a:r>
              <a:rPr lang="en-US" sz="2800" dirty="0"/>
              <a:t>Upcoming deployments</a:t>
            </a:r>
          </a:p>
          <a:p>
            <a:pPr lvl="1"/>
            <a:r>
              <a:rPr lang="en-US" sz="2800" dirty="0"/>
              <a:t>January deployment to fix critical defects</a:t>
            </a:r>
          </a:p>
          <a:p>
            <a:pPr lvl="1"/>
            <a:r>
              <a:rPr lang="en-US" sz="2800" dirty="0"/>
              <a:t>February deployment</a:t>
            </a:r>
          </a:p>
          <a:p>
            <a:pPr lvl="1"/>
            <a:r>
              <a:rPr lang="en-US" sz="2800" i="1" dirty="0"/>
              <a:t>(tentative)</a:t>
            </a:r>
            <a:r>
              <a:rPr lang="en-US" sz="2800" dirty="0"/>
              <a:t> March deployment</a:t>
            </a:r>
          </a:p>
          <a:p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26A66-88AB-4621-BD26-0D6C054A3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2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2FB8D-6927-4921-897B-EC97226DF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Tech Health Project – January Release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C83C0-E99C-4F2D-8415-4780117E5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84328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January release targets critical defects including:</a:t>
            </a:r>
          </a:p>
          <a:p>
            <a:pPr lvl="1"/>
            <a:r>
              <a:rPr lang="en-US" sz="2600" dirty="0"/>
              <a:t>General stability enhancements</a:t>
            </a:r>
          </a:p>
          <a:p>
            <a:pPr lvl="1"/>
            <a:r>
              <a:rPr lang="en-US" sz="2600" dirty="0"/>
              <a:t>DORA Exception</a:t>
            </a:r>
          </a:p>
          <a:p>
            <a:pPr lvl="2"/>
            <a:r>
              <a:rPr lang="en-US" sz="2400" dirty="0"/>
              <a:t>Fixes inability to modify saved association changes</a:t>
            </a:r>
          </a:p>
          <a:p>
            <a:pPr marL="114300" indent="0">
              <a:buNone/>
            </a:pPr>
            <a:endParaRPr lang="en-US" sz="2800" dirty="0"/>
          </a:p>
          <a:p>
            <a:pPr marL="114300" indent="0">
              <a:buNone/>
            </a:pPr>
            <a:r>
              <a:rPr lang="en-US" sz="2800" dirty="0"/>
              <a:t>Additional quality-of-life improvements include:</a:t>
            </a:r>
          </a:p>
          <a:p>
            <a:pPr lvl="1"/>
            <a:r>
              <a:rPr lang="en-US" sz="2600" dirty="0"/>
              <a:t>Enhancements to comment formatting</a:t>
            </a:r>
          </a:p>
          <a:p>
            <a:pPr lvl="1"/>
            <a:r>
              <a:rPr lang="en-US" sz="2600" dirty="0"/>
              <a:t>Corrections to CR searching</a:t>
            </a:r>
          </a:p>
          <a:p>
            <a:pPr lvl="1"/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BAD0A-0ED0-46F7-823C-5B3225956E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4">
            <a:extLst>
              <a:ext uri="{FF2B5EF4-FFF2-40B4-BE49-F238E27FC236}">
                <a16:creationId xmlns:a16="http://schemas.microsoft.com/office/drawing/2014/main" id="{2C5F3092-9792-44C5-8266-EA1E6D5C4E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1" t="5916" r="68545"/>
          <a:stretch/>
        </p:blipFill>
        <p:spPr bwMode="auto">
          <a:xfrm>
            <a:off x="8991600" y="334547"/>
            <a:ext cx="2542073" cy="5730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114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9A377-D605-4882-B8CA-B25028E24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Tech Health Project – February and March Releases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B056E-CCDE-4E4C-B037-86154555F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Future releases will be made addressing additional defects. Potential items include:</a:t>
            </a:r>
          </a:p>
          <a:p>
            <a:pPr lvl="1"/>
            <a:r>
              <a:rPr lang="en-US" dirty="0"/>
              <a:t>Additional stability improvements</a:t>
            </a:r>
          </a:p>
          <a:p>
            <a:pPr lvl="1"/>
            <a:r>
              <a:rPr lang="en-US" dirty="0"/>
              <a:t>Email notification stability</a:t>
            </a:r>
          </a:p>
          <a:p>
            <a:pPr lvl="1"/>
            <a:r>
              <a:rPr lang="en-US" dirty="0"/>
              <a:t>Ownership/Operatorship issues</a:t>
            </a:r>
          </a:p>
          <a:p>
            <a:pPr lvl="2"/>
            <a:r>
              <a:rPr lang="en-US" dirty="0"/>
              <a:t>Inability to drag and drop ownership/operatorship between companies</a:t>
            </a:r>
          </a:p>
          <a:p>
            <a:pPr lvl="2"/>
            <a:r>
              <a:rPr lang="en-US" dirty="0"/>
              <a:t>Inability to have same ownership on </a:t>
            </a:r>
            <a:r>
              <a:rPr lang="en-US" dirty="0" err="1"/>
              <a:t>PowerSystemResource</a:t>
            </a:r>
            <a:r>
              <a:rPr lang="en-US" dirty="0"/>
              <a:t> and </a:t>
            </a:r>
            <a:r>
              <a:rPr lang="en-US" dirty="0" err="1"/>
              <a:t>OwnerShareRatings</a:t>
            </a:r>
            <a:r>
              <a:rPr lang="en-US" dirty="0"/>
              <a:t> instances</a:t>
            </a:r>
          </a:p>
          <a:p>
            <a:pPr lvl="1"/>
            <a:r>
              <a:rPr lang="en-US" dirty="0"/>
              <a:t>Colors</a:t>
            </a:r>
          </a:p>
          <a:p>
            <a:pPr lvl="2"/>
            <a:r>
              <a:rPr lang="en-US" dirty="0"/>
              <a:t>Substation diagram background</a:t>
            </a:r>
          </a:p>
          <a:p>
            <a:pPr lvl="2"/>
            <a:r>
              <a:rPr lang="en-US" dirty="0"/>
              <a:t>User preferences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DD02EC-123B-4E19-9921-B0194A6FA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19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4D6B5EA-42A1-49B6-8179-206B8BD2C3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Other Topics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34A3C1F9-78DD-4680-8F23-1DCB0A8980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40C2F-F45B-4239-894C-9AD200A7E6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79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87123-A751-45EE-A2DF-0B1703337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RIOO Access – View Generation Submission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9072C-93DB-4906-9284-B86422D1B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838199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Latest RIOO release gives TSPs the ability to access RIOO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5E9041-3A14-4C5C-B423-1037295674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CFAC9C-20D7-496E-A735-EF4D0218E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430" y="1752600"/>
            <a:ext cx="4642677" cy="4385876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CE7B36C-922C-4DAF-BC52-722EEE43FAA0}"/>
              </a:ext>
            </a:extLst>
          </p:cNvPr>
          <p:cNvSpPr txBox="1">
            <a:spLocks/>
          </p:cNvSpPr>
          <p:nvPr/>
        </p:nvSpPr>
        <p:spPr>
          <a:xfrm>
            <a:off x="5638800" y="2590800"/>
            <a:ext cx="6553200" cy="32765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Users will be able to view current modeling data as well as upcoming submissions</a:t>
            </a:r>
          </a:p>
          <a:p>
            <a:pPr lvl="1"/>
            <a:r>
              <a:rPr lang="en-US" dirty="0"/>
              <a:t>This is the same visibility as ERCOT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Access is managed via the TSP’s USA</a:t>
            </a:r>
          </a:p>
          <a:p>
            <a:pPr lvl="1"/>
            <a:r>
              <a:rPr lang="en-US" dirty="0"/>
              <a:t>A signup guide can be found (</a:t>
            </a:r>
            <a:r>
              <a:rPr lang="en-US" dirty="0">
                <a:hlinkClick r:id="rId3"/>
              </a:rPr>
              <a:t>here</a:t>
            </a:r>
            <a:r>
              <a:rPr lang="en-US" dirty="0"/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E2034F-C1D0-4B36-89C7-DA558714D3C8}"/>
              </a:ext>
            </a:extLst>
          </p:cNvPr>
          <p:cNvSpPr/>
          <p:nvPr/>
        </p:nvSpPr>
        <p:spPr>
          <a:xfrm>
            <a:off x="1251440" y="4876800"/>
            <a:ext cx="14478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B4E18-4AD8-4AF0-9085-AF06CEC57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Element Contingency – Annual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84E8F-C932-4344-9D96-066FFD1CB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761999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/>
              <a:t>ERCOT will initiate the yearly review of double-element contingencies in February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78809C-9A09-40C0-8E15-5EB4DB8149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7C2EDE-3AF6-4CD9-9A74-D336558316F7}"/>
              </a:ext>
            </a:extLst>
          </p:cNvPr>
          <p:cNvSpPr txBox="1">
            <a:spLocks/>
          </p:cNvSpPr>
          <p:nvPr/>
        </p:nvSpPr>
        <p:spPr>
          <a:xfrm>
            <a:off x="693615" y="3048000"/>
            <a:ext cx="11379200" cy="2209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 email will be sent to each TSP with instructions</a:t>
            </a:r>
          </a:p>
          <a:p>
            <a:r>
              <a:rPr lang="en-US" dirty="0"/>
              <a:t>TSP-specific files will be posted to the Citrix NMMS Postings folder</a:t>
            </a:r>
          </a:p>
          <a:p>
            <a:r>
              <a:rPr lang="en-US" dirty="0"/>
              <a:t>Changes will be proposed via a CAMR</a:t>
            </a:r>
          </a:p>
          <a:p>
            <a:r>
              <a:rPr lang="en-US" dirty="0"/>
              <a:t>Target PLD is TBD.  Last year submissions were for April ML3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44901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</TotalTime>
  <Words>277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PowerPoint Presentation</vt:lpstr>
      <vt:lpstr>Topics</vt:lpstr>
      <vt:lpstr>NMMS Tech Health Project - Deployments</vt:lpstr>
      <vt:lpstr>NMMS Tech Health Project – January Release</vt:lpstr>
      <vt:lpstr>NMMS Tech Health Project – February and March Releases</vt:lpstr>
      <vt:lpstr>Other Topics</vt:lpstr>
      <vt:lpstr>RIOO Access – View Generation Submission Data</vt:lpstr>
      <vt:lpstr>Double Element Contingency – Annual 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41</cp:revision>
  <cp:lastPrinted>2016-01-21T20:53:15Z</cp:lastPrinted>
  <dcterms:created xsi:type="dcterms:W3CDTF">2016-01-21T15:20:31Z</dcterms:created>
  <dcterms:modified xsi:type="dcterms:W3CDTF">2023-01-17T15:00:39Z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