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36" r:id="rId8"/>
    <p:sldId id="345" r:id="rId9"/>
    <p:sldId id="346" r:id="rId10"/>
    <p:sldId id="34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C4922-E3AB-42D6-AC77-5D0AEEA321BE}" v="54" dt="2023-01-10T13:53:08.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1" autoAdjust="0"/>
    <p:restoredTop sz="94660"/>
  </p:normalViewPr>
  <p:slideViewPr>
    <p:cSldViewPr showGuides="1">
      <p:cViewPr varScale="1">
        <p:scale>
          <a:sx n="119" d="100"/>
          <a:sy n="119" d="100"/>
        </p:scale>
        <p:origin x="1734" y="114"/>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369880"/>
          </a:xfrm>
          <a:prstGeom prst="rect">
            <a:avLst/>
          </a:prstGeom>
          <a:noFill/>
        </p:spPr>
        <p:txBody>
          <a:bodyPr wrap="square" rtlCol="0">
            <a:spAutoFit/>
          </a:bodyPr>
          <a:lstStyle/>
          <a:p>
            <a:r>
              <a:rPr lang="en-US" sz="2000" b="1" dirty="0"/>
              <a:t>NPRR 1146 – Impact on TPE of Eliminating URTA</a:t>
            </a:r>
            <a:endParaRPr lang="en-US" dirty="0"/>
          </a:p>
          <a:p>
            <a:endParaRPr lang="en-US" dirty="0"/>
          </a:p>
          <a:p>
            <a:r>
              <a:rPr lang="en-US" dirty="0"/>
              <a:t>CWG </a:t>
            </a:r>
          </a:p>
          <a:p>
            <a:endParaRPr lang="en-US" dirty="0"/>
          </a:p>
          <a:p>
            <a:r>
              <a:rPr lang="en-US" dirty="0"/>
              <a:t>ERCOT Public</a:t>
            </a:r>
          </a:p>
          <a:p>
            <a:r>
              <a:rPr lang="en-US" dirty="0"/>
              <a:t>January 18, 2023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TPE/EAL Impact of Eliminating URTA</a:t>
            </a:r>
          </a:p>
        </p:txBody>
      </p:sp>
      <p:sp>
        <p:nvSpPr>
          <p:cNvPr id="3" name="Content Placeholder 2"/>
          <p:cNvSpPr>
            <a:spLocks noGrp="1"/>
          </p:cNvSpPr>
          <p:nvPr>
            <p:ph idx="1"/>
          </p:nvPr>
        </p:nvSpPr>
        <p:spPr>
          <a:xfrm>
            <a:off x="228600" y="1066800"/>
            <a:ext cx="8458200" cy="4267200"/>
          </a:xfrm>
        </p:spPr>
        <p:txBody>
          <a:bodyPr/>
          <a:lstStyle/>
          <a:p>
            <a:pPr marL="0" lvl="0" indent="0">
              <a:spcBef>
                <a:spcPts val="0"/>
              </a:spcBef>
              <a:buNone/>
            </a:pPr>
            <a:endParaRPr lang="en-US" sz="2000" dirty="0"/>
          </a:p>
          <a:p>
            <a:pPr>
              <a:spcBef>
                <a:spcPts val="0"/>
              </a:spcBef>
            </a:pPr>
            <a:r>
              <a:rPr lang="en-US" sz="2000" dirty="0"/>
              <a:t>The group requested ERCOT staff to determine the impact of eliminating URTA from exposure calculations/TPE.</a:t>
            </a:r>
          </a:p>
          <a:p>
            <a:pPr>
              <a:spcBef>
                <a:spcPts val="0"/>
              </a:spcBef>
            </a:pPr>
            <a:endParaRPr lang="en-US" sz="2000" dirty="0"/>
          </a:p>
          <a:p>
            <a:pPr>
              <a:spcBef>
                <a:spcPts val="0"/>
              </a:spcBef>
            </a:pPr>
            <a:r>
              <a:rPr lang="en-US" sz="2000" dirty="0"/>
              <a:t>The period covered extends back only to July 2021.  TPE in the first semester of 2021 were excluded as these were largely distorted by adjustments to various TPE parameters made in response to Winter Uri events.</a:t>
            </a:r>
          </a:p>
          <a:p>
            <a:pPr>
              <a:spcBef>
                <a:spcPts val="0"/>
              </a:spcBef>
            </a:pPr>
            <a:endParaRPr lang="en-US" sz="2000" dirty="0"/>
          </a:p>
          <a:p>
            <a:pPr>
              <a:spcBef>
                <a:spcPts val="0"/>
              </a:spcBef>
            </a:pPr>
            <a:r>
              <a:rPr lang="en-US" sz="2000" dirty="0"/>
              <a:t>This was only applied to market participants classified as “Trade-only” entities.</a:t>
            </a:r>
          </a:p>
          <a:p>
            <a:pPr>
              <a:spcBef>
                <a:spcPts val="0"/>
              </a:spcBef>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2072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r>
              <a:rPr lang="en-US" sz="2000" dirty="0"/>
              <a:t>TPE/EAL Impact of Removal of </a:t>
            </a:r>
            <a:r>
              <a:rPr lang="en-US" sz="2000" dirty="0" err="1"/>
              <a:t>MaxURTA</a:t>
            </a:r>
            <a:r>
              <a:rPr lang="en-US" sz="2000" dirty="0"/>
              <a:t> (for Trade-Only entities)</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3" name="Picture 2">
            <a:extLst>
              <a:ext uri="{FF2B5EF4-FFF2-40B4-BE49-F238E27FC236}">
                <a16:creationId xmlns:a16="http://schemas.microsoft.com/office/drawing/2014/main" id="{9856F987-651F-4FAC-B956-657D662A3F0A}"/>
              </a:ext>
            </a:extLst>
          </p:cNvPr>
          <p:cNvPicPr>
            <a:picLocks noChangeAspect="1"/>
          </p:cNvPicPr>
          <p:nvPr/>
        </p:nvPicPr>
        <p:blipFill>
          <a:blip r:embed="rId2"/>
          <a:stretch>
            <a:fillRect/>
          </a:stretch>
        </p:blipFill>
        <p:spPr>
          <a:xfrm>
            <a:off x="228600" y="1223981"/>
            <a:ext cx="8686800" cy="4410038"/>
          </a:xfrm>
          <a:prstGeom prst="rect">
            <a:avLst/>
          </a:prstGeom>
        </p:spPr>
      </p:pic>
    </p:spTree>
    <p:extLst>
      <p:ext uri="{BB962C8B-B14F-4D97-AF65-F5344CB8AC3E}">
        <p14:creationId xmlns:p14="http://schemas.microsoft.com/office/powerpoint/2010/main" val="429206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2198-7363-4A46-BA78-9BAF2DF71EA0}"/>
              </a:ext>
            </a:extLst>
          </p:cNvPr>
          <p:cNvSpPr>
            <a:spLocks noGrp="1"/>
          </p:cNvSpPr>
          <p:nvPr>
            <p:ph type="title"/>
          </p:nvPr>
        </p:nvSpPr>
        <p:spPr/>
        <p:txBody>
          <a:bodyPr/>
          <a:lstStyle/>
          <a:p>
            <a:r>
              <a:rPr lang="en-US" sz="2000" dirty="0"/>
              <a:t>TPE/EAL Impact of Eliminating URTA (for Trade-Only entities)</a:t>
            </a:r>
          </a:p>
        </p:txBody>
      </p:sp>
      <p:sp>
        <p:nvSpPr>
          <p:cNvPr id="4" name="Slide Number Placeholder 3">
            <a:extLst>
              <a:ext uri="{FF2B5EF4-FFF2-40B4-BE49-F238E27FC236}">
                <a16:creationId xmlns:a16="http://schemas.microsoft.com/office/drawing/2014/main" id="{9D3E81A6-AE83-4CCB-8688-A50E4FEC0E53}"/>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a:extLst>
              <a:ext uri="{FF2B5EF4-FFF2-40B4-BE49-F238E27FC236}">
                <a16:creationId xmlns:a16="http://schemas.microsoft.com/office/drawing/2014/main" id="{0153B4D7-3380-48A6-964E-F37C7D0E0119}"/>
              </a:ext>
            </a:extLst>
          </p:cNvPr>
          <p:cNvPicPr>
            <a:picLocks noChangeAspect="1"/>
          </p:cNvPicPr>
          <p:nvPr/>
        </p:nvPicPr>
        <p:blipFill>
          <a:blip r:embed="rId2"/>
          <a:stretch>
            <a:fillRect/>
          </a:stretch>
        </p:blipFill>
        <p:spPr>
          <a:xfrm>
            <a:off x="691559" y="1524000"/>
            <a:ext cx="7760881" cy="3511435"/>
          </a:xfrm>
          <a:prstGeom prst="rect">
            <a:avLst/>
          </a:prstGeom>
        </p:spPr>
      </p:pic>
    </p:spTree>
    <p:extLst>
      <p:ext uri="{BB962C8B-B14F-4D97-AF65-F5344CB8AC3E}">
        <p14:creationId xmlns:p14="http://schemas.microsoft.com/office/powerpoint/2010/main" val="115210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01BD-5592-44BA-BD6A-173F952B6962}"/>
              </a:ext>
            </a:extLst>
          </p:cNvPr>
          <p:cNvSpPr>
            <a:spLocks noGrp="1"/>
          </p:cNvSpPr>
          <p:nvPr>
            <p:ph type="title"/>
          </p:nvPr>
        </p:nvSpPr>
        <p:spPr/>
        <p:txBody>
          <a:bodyPr/>
          <a:lstStyle/>
          <a:p>
            <a:r>
              <a:rPr lang="en-US" sz="2000" dirty="0"/>
              <a:t>TPE/EAL Impact of Eliminating URTA (for Trade-Only entities)</a:t>
            </a:r>
          </a:p>
        </p:txBody>
      </p:sp>
      <p:sp>
        <p:nvSpPr>
          <p:cNvPr id="4" name="Slide Number Placeholder 3">
            <a:extLst>
              <a:ext uri="{FF2B5EF4-FFF2-40B4-BE49-F238E27FC236}">
                <a16:creationId xmlns:a16="http://schemas.microsoft.com/office/drawing/2014/main" id="{93ED8E98-539E-4715-8645-498C330CECFB}"/>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EE325FAD-8BBA-45C1-8916-19A383A03DB6}"/>
              </a:ext>
            </a:extLst>
          </p:cNvPr>
          <p:cNvPicPr>
            <a:picLocks noChangeAspect="1"/>
          </p:cNvPicPr>
          <p:nvPr/>
        </p:nvPicPr>
        <p:blipFill>
          <a:blip r:embed="rId2"/>
          <a:stretch>
            <a:fillRect/>
          </a:stretch>
        </p:blipFill>
        <p:spPr>
          <a:xfrm>
            <a:off x="697656" y="1661007"/>
            <a:ext cx="7748688" cy="3535986"/>
          </a:xfrm>
          <a:prstGeom prst="rect">
            <a:avLst/>
          </a:prstGeom>
        </p:spPr>
      </p:pic>
    </p:spTree>
    <p:extLst>
      <p:ext uri="{BB962C8B-B14F-4D97-AF65-F5344CB8AC3E}">
        <p14:creationId xmlns:p14="http://schemas.microsoft.com/office/powerpoint/2010/main" val="172694457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20295</TotalTime>
  <Words>134</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TPE/EAL Impact of Eliminating URTA</vt:lpstr>
      <vt:lpstr>TPE/EAL Impact of Removal of MaxURTA (for Trade-Only entities)</vt:lpstr>
      <vt:lpstr>TPE/EAL Impact of Eliminating URTA (for Trade-Only entities)</vt:lpstr>
      <vt:lpstr>TPE/EAL Impact of Eliminating URTA (for Trade-Only entities)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341</cp:revision>
  <cp:lastPrinted>2016-01-21T20:53:15Z</cp:lastPrinted>
  <dcterms:created xsi:type="dcterms:W3CDTF">2016-01-21T15:20:31Z</dcterms:created>
  <dcterms:modified xsi:type="dcterms:W3CDTF">2023-01-13T17:57:46Z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