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2"/>
  </p:notesMasterIdLst>
  <p:handoutMasterIdLst>
    <p:handoutMasterId r:id="rId13"/>
  </p:handoutMasterIdLst>
  <p:sldIdLst>
    <p:sldId id="260" r:id="rId7"/>
    <p:sldId id="336" r:id="rId8"/>
    <p:sldId id="345" r:id="rId9"/>
    <p:sldId id="346" r:id="rId10"/>
    <p:sldId id="347"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04" userDrawn="1">
          <p15:clr>
            <a:srgbClr val="A4A3A4"/>
          </p15:clr>
        </p15:guide>
        <p15:guide id="2" pos="2880">
          <p15:clr>
            <a:srgbClr val="A4A3A4"/>
          </p15:clr>
        </p15:guide>
        <p15:guide id="3" orient="horz" pos="3744" userDrawn="1">
          <p15:clr>
            <a:srgbClr val="A4A3A4"/>
          </p15:clr>
        </p15:guide>
        <p15:guide id="4" pos="672" userDrawn="1">
          <p15:clr>
            <a:srgbClr val="A4A3A4"/>
          </p15:clr>
        </p15:guide>
        <p15:guide id="5" pos="508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pells, Vanessa" initials="SV" lastIdx="2" clrIdx="0">
    <p:extLst>
      <p:ext uri="{19B8F6BF-5375-455C-9EA6-DF929625EA0E}">
        <p15:presenceInfo xmlns:p15="http://schemas.microsoft.com/office/powerpoint/2012/main" userId="S-1-5-21-639947351-343809578-3807592339-43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FC4922-E3AB-42D6-AC77-5D0AEEA321BE}" v="54" dt="2023-01-10T13:53:08.0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41" autoAdjust="0"/>
    <p:restoredTop sz="94660"/>
  </p:normalViewPr>
  <p:slideViewPr>
    <p:cSldViewPr showGuides="1">
      <p:cViewPr varScale="1">
        <p:scale>
          <a:sx n="119" d="100"/>
          <a:sy n="119" d="100"/>
        </p:scale>
        <p:origin x="1734" y="114"/>
      </p:cViewPr>
      <p:guideLst>
        <p:guide orient="horz" pos="1104"/>
        <p:guide pos="2880"/>
        <p:guide orient="horz" pos="3744"/>
        <p:guide pos="672"/>
        <p:guide pos="5088"/>
      </p:guideLst>
    </p:cSldViewPr>
  </p:slideViewPr>
  <p:notesTextViewPr>
    <p:cViewPr>
      <p:scale>
        <a:sx n="3" d="2"/>
        <a:sy n="3" d="2"/>
      </p:scale>
      <p:origin x="0" y="0"/>
    </p:cViewPr>
  </p:notesTextViewPr>
  <p:notesViewPr>
    <p:cSldViewPr showGuides="1">
      <p:cViewPr varScale="1">
        <p:scale>
          <a:sx n="53" d="100"/>
          <a:sy n="53" d="100"/>
        </p:scale>
        <p:origin x="282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1/13/2023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1/13/2023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76200" y="6651536"/>
            <a:ext cx="1164525" cy="246221"/>
          </a:xfrm>
          <a:prstGeom prst="rect">
            <a:avLst/>
          </a:prstGeom>
          <a:noFill/>
        </p:spPr>
        <p:txBody>
          <a:bodyPr wrap="square" rtlCol="0">
            <a:spAutoFit/>
          </a:bodyPr>
          <a:lstStyle/>
          <a:p>
            <a:pPr algn="l"/>
            <a:r>
              <a:rPr lang="en-US" sz="1000" b="0" baseline="0" dirty="0">
                <a:solidFill>
                  <a:schemeClr val="tx1"/>
                </a:solidFill>
              </a:rPr>
              <a:t>ERCOT Public</a:t>
            </a:r>
            <a:endParaRPr lang="en-US" sz="1000" b="1"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1905000"/>
            <a:ext cx="5105400" cy="2369880"/>
          </a:xfrm>
          <a:prstGeom prst="rect">
            <a:avLst/>
          </a:prstGeom>
          <a:noFill/>
        </p:spPr>
        <p:txBody>
          <a:bodyPr wrap="square" rtlCol="0">
            <a:spAutoFit/>
          </a:bodyPr>
          <a:lstStyle/>
          <a:p>
            <a:r>
              <a:rPr lang="en-US" sz="2000" b="1" dirty="0"/>
              <a:t>NPRR 1146 – Impact on TPE of Eliminating URTA</a:t>
            </a:r>
            <a:endParaRPr lang="en-US" dirty="0"/>
          </a:p>
          <a:p>
            <a:endParaRPr lang="en-US" dirty="0"/>
          </a:p>
          <a:p>
            <a:r>
              <a:rPr lang="en-US" dirty="0"/>
              <a:t>CWG </a:t>
            </a:r>
          </a:p>
          <a:p>
            <a:endParaRPr lang="en-US" dirty="0"/>
          </a:p>
          <a:p>
            <a:r>
              <a:rPr lang="en-US" dirty="0"/>
              <a:t>ERCOT Public</a:t>
            </a:r>
          </a:p>
          <a:p>
            <a:r>
              <a:rPr lang="en-US" dirty="0"/>
              <a:t>January 18, 2023 </a:t>
            </a:r>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TPE/EAL Impact of Eliminating URTA</a:t>
            </a:r>
          </a:p>
        </p:txBody>
      </p:sp>
      <p:sp>
        <p:nvSpPr>
          <p:cNvPr id="3" name="Content Placeholder 2"/>
          <p:cNvSpPr>
            <a:spLocks noGrp="1"/>
          </p:cNvSpPr>
          <p:nvPr>
            <p:ph idx="1"/>
          </p:nvPr>
        </p:nvSpPr>
        <p:spPr>
          <a:xfrm>
            <a:off x="228600" y="1066800"/>
            <a:ext cx="8458200" cy="4267200"/>
          </a:xfrm>
        </p:spPr>
        <p:txBody>
          <a:bodyPr/>
          <a:lstStyle/>
          <a:p>
            <a:pPr marL="0" lvl="0" indent="0">
              <a:spcBef>
                <a:spcPts val="0"/>
              </a:spcBef>
              <a:buNone/>
            </a:pPr>
            <a:endParaRPr lang="en-US" sz="2000" dirty="0"/>
          </a:p>
          <a:p>
            <a:pPr>
              <a:spcBef>
                <a:spcPts val="0"/>
              </a:spcBef>
            </a:pPr>
            <a:r>
              <a:rPr lang="en-US" sz="2000" dirty="0"/>
              <a:t>The group requested ERCOT staff to determine the impact of eliminating URTA from exposure calculations/TPE.</a:t>
            </a:r>
          </a:p>
          <a:p>
            <a:pPr>
              <a:spcBef>
                <a:spcPts val="0"/>
              </a:spcBef>
            </a:pPr>
            <a:endParaRPr lang="en-US" sz="2000" dirty="0"/>
          </a:p>
          <a:p>
            <a:pPr>
              <a:spcBef>
                <a:spcPts val="0"/>
              </a:spcBef>
            </a:pPr>
            <a:r>
              <a:rPr lang="en-US" sz="2000" dirty="0"/>
              <a:t>The period covered extends back only to July 2021.  TPE in the first semester of 2021 were excluded as these were largely distorted by adjustments to various TPE parameters made in response to Winter Uri events.</a:t>
            </a:r>
          </a:p>
          <a:p>
            <a:pPr>
              <a:spcBef>
                <a:spcPts val="0"/>
              </a:spcBef>
            </a:pPr>
            <a:endParaRPr lang="en-US" sz="2000" dirty="0"/>
          </a:p>
          <a:p>
            <a:pPr>
              <a:spcBef>
                <a:spcPts val="0"/>
              </a:spcBef>
            </a:pPr>
            <a:r>
              <a:rPr lang="en-US" sz="2000" dirty="0"/>
              <a:t>This was only applied to market participants classified as “Trade-only” entities.</a:t>
            </a:r>
          </a:p>
          <a:p>
            <a:pPr>
              <a:spcBef>
                <a:spcPts val="0"/>
              </a:spcBef>
            </a:pPr>
            <a:endParaRPr lang="en-US" sz="2000" dirty="0"/>
          </a:p>
          <a:p>
            <a:pPr marL="457200" lvl="0" indent="-457200">
              <a:spcBef>
                <a:spcPts val="0"/>
              </a:spcBef>
              <a:buFont typeface="+mj-lt"/>
              <a:buAutoNum type="arabicPeriod"/>
            </a:pPr>
            <a:endParaRPr lang="en-US" sz="2000" dirty="0"/>
          </a:p>
          <a:p>
            <a:pPr marL="0" lvl="0" indent="0">
              <a:spcBef>
                <a:spcPts val="0"/>
              </a:spcBef>
              <a:buNone/>
            </a:pPr>
            <a:endParaRPr lang="en-US" sz="2000" dirty="0"/>
          </a:p>
          <a:p>
            <a:pPr lvl="0">
              <a:spcBef>
                <a:spcPts val="0"/>
              </a:spcBef>
            </a:pPr>
            <a:endParaRPr lang="en-US" sz="2000" dirty="0"/>
          </a:p>
          <a:p>
            <a:pPr lvl="1">
              <a:spcBef>
                <a:spcPts val="0"/>
              </a:spcBef>
            </a:pPr>
            <a:endParaRPr lang="en-US" sz="1600" dirty="0"/>
          </a:p>
          <a:p>
            <a:pPr marL="57150" indent="0">
              <a:spcBef>
                <a:spcPts val="0"/>
              </a:spcBef>
              <a:buNone/>
            </a:pPr>
            <a:endParaRPr lang="en-US" sz="2000" dirty="0"/>
          </a:p>
          <a:p>
            <a:pPr>
              <a:spcBef>
                <a:spcPts val="0"/>
              </a:spcBef>
            </a:pPr>
            <a:endParaRPr lang="en-US" sz="2000" dirty="0"/>
          </a:p>
          <a:p>
            <a:pPr marL="0" lvl="0" indent="0">
              <a:spcBef>
                <a:spcPts val="0"/>
              </a:spcBef>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420726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23860-7F53-4966-86CF-75E2176DF76A}"/>
              </a:ext>
            </a:extLst>
          </p:cNvPr>
          <p:cNvSpPr>
            <a:spLocks noGrp="1"/>
          </p:cNvSpPr>
          <p:nvPr>
            <p:ph type="title"/>
          </p:nvPr>
        </p:nvSpPr>
        <p:spPr>
          <a:xfrm>
            <a:off x="381000" y="243682"/>
            <a:ext cx="8458200" cy="746918"/>
          </a:xfrm>
        </p:spPr>
        <p:txBody>
          <a:bodyPr/>
          <a:lstStyle/>
          <a:p>
            <a:r>
              <a:rPr lang="en-US" sz="2000" dirty="0"/>
              <a:t>TPE/EAL Impact of Removal of </a:t>
            </a:r>
            <a:r>
              <a:rPr lang="en-US" sz="2000" dirty="0" err="1"/>
              <a:t>MaxURTA</a:t>
            </a:r>
            <a:r>
              <a:rPr lang="en-US" sz="2000" dirty="0"/>
              <a:t> (for Trade-Only entities)</a:t>
            </a:r>
          </a:p>
        </p:txBody>
      </p:sp>
      <p:sp>
        <p:nvSpPr>
          <p:cNvPr id="4" name="Slide Number Placeholder 3">
            <a:extLst>
              <a:ext uri="{FF2B5EF4-FFF2-40B4-BE49-F238E27FC236}">
                <a16:creationId xmlns:a16="http://schemas.microsoft.com/office/drawing/2014/main" id="{17DB2987-2A6C-46E9-A624-4603F6AF7783}"/>
              </a:ext>
            </a:extLst>
          </p:cNvPr>
          <p:cNvSpPr>
            <a:spLocks noGrp="1"/>
          </p:cNvSpPr>
          <p:nvPr>
            <p:ph type="sldNum" sz="quarter" idx="4"/>
          </p:nvPr>
        </p:nvSpPr>
        <p:spPr/>
        <p:txBody>
          <a:bodyPr/>
          <a:lstStyle/>
          <a:p>
            <a:fld id="{1D93BD3E-1E9A-4970-A6F7-E7AC52762E0C}" type="slidenum">
              <a:rPr lang="en-US" smtClean="0"/>
              <a:pPr/>
              <a:t>3</a:t>
            </a:fld>
            <a:endParaRPr lang="en-US" dirty="0"/>
          </a:p>
        </p:txBody>
      </p:sp>
      <p:pic>
        <p:nvPicPr>
          <p:cNvPr id="3" name="Picture 2">
            <a:extLst>
              <a:ext uri="{FF2B5EF4-FFF2-40B4-BE49-F238E27FC236}">
                <a16:creationId xmlns:a16="http://schemas.microsoft.com/office/drawing/2014/main" id="{9856F987-651F-4FAC-B956-657D662A3F0A}"/>
              </a:ext>
            </a:extLst>
          </p:cNvPr>
          <p:cNvPicPr>
            <a:picLocks noChangeAspect="1"/>
          </p:cNvPicPr>
          <p:nvPr/>
        </p:nvPicPr>
        <p:blipFill>
          <a:blip r:embed="rId2"/>
          <a:stretch>
            <a:fillRect/>
          </a:stretch>
        </p:blipFill>
        <p:spPr>
          <a:xfrm>
            <a:off x="228600" y="1223981"/>
            <a:ext cx="8686800" cy="4410038"/>
          </a:xfrm>
          <a:prstGeom prst="rect">
            <a:avLst/>
          </a:prstGeom>
        </p:spPr>
      </p:pic>
    </p:spTree>
    <p:extLst>
      <p:ext uri="{BB962C8B-B14F-4D97-AF65-F5344CB8AC3E}">
        <p14:creationId xmlns:p14="http://schemas.microsoft.com/office/powerpoint/2010/main" val="4292067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92198-7363-4A46-BA78-9BAF2DF71EA0}"/>
              </a:ext>
            </a:extLst>
          </p:cNvPr>
          <p:cNvSpPr>
            <a:spLocks noGrp="1"/>
          </p:cNvSpPr>
          <p:nvPr>
            <p:ph type="title"/>
          </p:nvPr>
        </p:nvSpPr>
        <p:spPr/>
        <p:txBody>
          <a:bodyPr/>
          <a:lstStyle/>
          <a:p>
            <a:r>
              <a:rPr lang="en-US" sz="2000" dirty="0"/>
              <a:t>TPE/EAL Impact of Eliminating URTA (for Trade-Only entities)</a:t>
            </a:r>
          </a:p>
        </p:txBody>
      </p:sp>
      <p:sp>
        <p:nvSpPr>
          <p:cNvPr id="4" name="Slide Number Placeholder 3">
            <a:extLst>
              <a:ext uri="{FF2B5EF4-FFF2-40B4-BE49-F238E27FC236}">
                <a16:creationId xmlns:a16="http://schemas.microsoft.com/office/drawing/2014/main" id="{9D3E81A6-AE83-4CCB-8688-A50E4FEC0E53}"/>
              </a:ext>
            </a:extLst>
          </p:cNvPr>
          <p:cNvSpPr>
            <a:spLocks noGrp="1"/>
          </p:cNvSpPr>
          <p:nvPr>
            <p:ph type="sldNum" sz="quarter" idx="4"/>
          </p:nvPr>
        </p:nvSpPr>
        <p:spPr/>
        <p:txBody>
          <a:bodyPr/>
          <a:lstStyle/>
          <a:p>
            <a:fld id="{1D93BD3E-1E9A-4970-A6F7-E7AC52762E0C}" type="slidenum">
              <a:rPr lang="en-US" smtClean="0"/>
              <a:pPr/>
              <a:t>4</a:t>
            </a:fld>
            <a:endParaRPr lang="en-US" dirty="0"/>
          </a:p>
        </p:txBody>
      </p:sp>
      <p:pic>
        <p:nvPicPr>
          <p:cNvPr id="5" name="Picture 4">
            <a:extLst>
              <a:ext uri="{FF2B5EF4-FFF2-40B4-BE49-F238E27FC236}">
                <a16:creationId xmlns:a16="http://schemas.microsoft.com/office/drawing/2014/main" id="{0153B4D7-3380-48A6-964E-F37C7D0E0119}"/>
              </a:ext>
            </a:extLst>
          </p:cNvPr>
          <p:cNvPicPr>
            <a:picLocks noChangeAspect="1"/>
          </p:cNvPicPr>
          <p:nvPr/>
        </p:nvPicPr>
        <p:blipFill>
          <a:blip r:embed="rId2"/>
          <a:stretch>
            <a:fillRect/>
          </a:stretch>
        </p:blipFill>
        <p:spPr>
          <a:xfrm>
            <a:off x="691559" y="1524000"/>
            <a:ext cx="7760881" cy="3511435"/>
          </a:xfrm>
          <a:prstGeom prst="rect">
            <a:avLst/>
          </a:prstGeom>
        </p:spPr>
      </p:pic>
    </p:spTree>
    <p:extLst>
      <p:ext uri="{BB962C8B-B14F-4D97-AF65-F5344CB8AC3E}">
        <p14:creationId xmlns:p14="http://schemas.microsoft.com/office/powerpoint/2010/main" val="1152107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401BD-5592-44BA-BD6A-173F952B6962}"/>
              </a:ext>
            </a:extLst>
          </p:cNvPr>
          <p:cNvSpPr>
            <a:spLocks noGrp="1"/>
          </p:cNvSpPr>
          <p:nvPr>
            <p:ph type="title"/>
          </p:nvPr>
        </p:nvSpPr>
        <p:spPr/>
        <p:txBody>
          <a:bodyPr/>
          <a:lstStyle/>
          <a:p>
            <a:r>
              <a:rPr lang="en-US" sz="2000" dirty="0"/>
              <a:t>TPE/EAL Impact of Eliminating URTA (for Trade-Only entities)</a:t>
            </a:r>
          </a:p>
        </p:txBody>
      </p:sp>
      <p:sp>
        <p:nvSpPr>
          <p:cNvPr id="4" name="Slide Number Placeholder 3">
            <a:extLst>
              <a:ext uri="{FF2B5EF4-FFF2-40B4-BE49-F238E27FC236}">
                <a16:creationId xmlns:a16="http://schemas.microsoft.com/office/drawing/2014/main" id="{93ED8E98-539E-4715-8645-498C330CECFB}"/>
              </a:ext>
            </a:extLst>
          </p:cNvPr>
          <p:cNvSpPr>
            <a:spLocks noGrp="1"/>
          </p:cNvSpPr>
          <p:nvPr>
            <p:ph type="sldNum" sz="quarter" idx="4"/>
          </p:nvPr>
        </p:nvSpPr>
        <p:spPr/>
        <p:txBody>
          <a:bodyPr/>
          <a:lstStyle/>
          <a:p>
            <a:fld id="{1D93BD3E-1E9A-4970-A6F7-E7AC52762E0C}" type="slidenum">
              <a:rPr lang="en-US" smtClean="0"/>
              <a:pPr/>
              <a:t>5</a:t>
            </a:fld>
            <a:endParaRPr lang="en-US" dirty="0"/>
          </a:p>
        </p:txBody>
      </p:sp>
      <p:pic>
        <p:nvPicPr>
          <p:cNvPr id="5" name="Picture 4">
            <a:extLst>
              <a:ext uri="{FF2B5EF4-FFF2-40B4-BE49-F238E27FC236}">
                <a16:creationId xmlns:a16="http://schemas.microsoft.com/office/drawing/2014/main" id="{EE325FAD-8BBA-45C1-8916-19A383A03DB6}"/>
              </a:ext>
            </a:extLst>
          </p:cNvPr>
          <p:cNvPicPr>
            <a:picLocks noChangeAspect="1"/>
          </p:cNvPicPr>
          <p:nvPr/>
        </p:nvPicPr>
        <p:blipFill>
          <a:blip r:embed="rId2"/>
          <a:stretch>
            <a:fillRect/>
          </a:stretch>
        </p:blipFill>
        <p:spPr>
          <a:xfrm>
            <a:off x="697656" y="1661007"/>
            <a:ext cx="7748688" cy="3535986"/>
          </a:xfrm>
          <a:prstGeom prst="rect">
            <a:avLst/>
          </a:prstGeom>
        </p:spPr>
      </p:pic>
    </p:spTree>
    <p:extLst>
      <p:ext uri="{BB962C8B-B14F-4D97-AF65-F5344CB8AC3E}">
        <p14:creationId xmlns:p14="http://schemas.microsoft.com/office/powerpoint/2010/main" val="1726944575"/>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term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20295</TotalTime>
  <Words>134</Words>
  <Application>Microsoft Office PowerPoint</Application>
  <PresentationFormat>On-screen Show (4:3)</PresentationFormat>
  <Paragraphs>26</Paragraphs>
  <Slides>5</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5</vt:i4>
      </vt:variant>
    </vt:vector>
  </HeadingPairs>
  <TitlesOfParts>
    <vt:vector size="10" baseType="lpstr">
      <vt:lpstr>Arial</vt:lpstr>
      <vt:lpstr>Calibri</vt:lpstr>
      <vt:lpstr>1_Custom Design</vt:lpstr>
      <vt:lpstr>Office Theme</vt:lpstr>
      <vt:lpstr>Custom Design</vt:lpstr>
      <vt:lpstr>PowerPoint Presentation</vt:lpstr>
      <vt:lpstr>TPE/EAL Impact of Eliminating URTA</vt:lpstr>
      <vt:lpstr>TPE/EAL Impact of Removal of MaxURTA (for Trade-Only entities)</vt:lpstr>
      <vt:lpstr>TPE/EAL Impact of Eliminating URTA (for Trade-Only entities)</vt:lpstr>
      <vt:lpstr>TPE/EAL Impact of Eliminating URTA (for Trade-Only entities)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Zapanta, Zaldy</cp:lastModifiedBy>
  <cp:revision>341</cp:revision>
  <cp:lastPrinted>2016-01-21T20:53:15Z</cp:lastPrinted>
  <dcterms:created xsi:type="dcterms:W3CDTF">2016-01-21T15:20:31Z</dcterms:created>
  <dcterms:modified xsi:type="dcterms:W3CDTF">2023-01-13T17:57:46Z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