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24" r:id="rId8"/>
    <p:sldId id="325" r:id="rId9"/>
    <p:sldId id="327" r:id="rId10"/>
    <p:sldId id="328" r:id="rId11"/>
    <p:sldId id="330" r:id="rId12"/>
    <p:sldId id="33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84" autoAdjust="0"/>
    <p:restoredTop sz="92597" autoAdjust="0"/>
  </p:normalViewPr>
  <p:slideViewPr>
    <p:cSldViewPr showGuides="1">
      <p:cViewPr varScale="1">
        <p:scale>
          <a:sx n="71" d="100"/>
          <a:sy n="71" d="100"/>
        </p:scale>
        <p:origin x="1122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56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34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35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57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7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38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Supply Analysis Working Group Update</a:t>
            </a:r>
            <a:endParaRPr lang="en-US" sz="2800" dirty="0"/>
          </a:p>
          <a:p>
            <a:endParaRPr lang="en-US" dirty="0"/>
          </a:p>
          <a:p>
            <a:r>
              <a:rPr lang="en-US" dirty="0"/>
              <a:t>Caitlin Smith, Chair</a:t>
            </a:r>
          </a:p>
          <a:p>
            <a:r>
              <a:rPr lang="en-US" dirty="0"/>
              <a:t>Pete Warnken, Co-Vice Chair</a:t>
            </a:r>
          </a:p>
          <a:p>
            <a:r>
              <a:rPr lang="en-US" dirty="0"/>
              <a:t>Ian Haley, Co-Vice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January 11,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14074"/>
          </a:xfrm>
        </p:spPr>
        <p:txBody>
          <a:bodyPr/>
          <a:lstStyle/>
          <a:p>
            <a:r>
              <a:rPr lang="en-US" sz="2400" dirty="0"/>
              <a:t>Planned Project Success Analysis, Year-end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8" y="891425"/>
            <a:ext cx="2000007" cy="535697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Statistics based on:</a:t>
            </a:r>
          </a:p>
          <a:p>
            <a:r>
              <a:rPr lang="en-US" sz="1600" dirty="0"/>
              <a:t>project requests during 2002 through 2019</a:t>
            </a:r>
          </a:p>
          <a:p>
            <a:r>
              <a:rPr lang="en-US" sz="1600" dirty="0"/>
              <a:t>projects for which a Full Interconnection Study was requested</a:t>
            </a:r>
          </a:p>
          <a:p>
            <a:r>
              <a:rPr lang="en-US" sz="1600" dirty="0"/>
              <a:t>projects that have at least been approved for grid synchronization</a:t>
            </a:r>
          </a:p>
          <a:p>
            <a:pPr marL="0" indent="0">
              <a:buNone/>
            </a:pPr>
            <a:r>
              <a:rPr lang="en-US" sz="1600" dirty="0"/>
              <a:t>Excludes upgrade projects and Battery Storage DGRs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5746722-0BBB-44A9-857E-2A1B304AD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808" y="889653"/>
            <a:ext cx="6534391" cy="535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11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4259"/>
          </a:xfrm>
        </p:spPr>
        <p:txBody>
          <a:bodyPr/>
          <a:lstStyle/>
          <a:p>
            <a:r>
              <a:rPr lang="en-US" sz="2400" dirty="0"/>
              <a:t>Planned Project Success Analysis, Year-end Update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BAF6D53-1968-41E3-B279-523037B894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319" y="2519579"/>
            <a:ext cx="8633362" cy="25916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870747D-8433-462D-9E42-86D0FF6BCF02}"/>
              </a:ext>
            </a:extLst>
          </p:cNvPr>
          <p:cNvSpPr txBox="1"/>
          <p:nvPr/>
        </p:nvSpPr>
        <p:spPr>
          <a:xfrm>
            <a:off x="1219200" y="1295400"/>
            <a:ext cx="63246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Development Cycle for Planned Projects</a:t>
            </a:r>
            <a:r>
              <a:rPr lang="en-US" dirty="0"/>
              <a:t>: Average Duration in Years for Successful Projects</a:t>
            </a:r>
            <a:br>
              <a:rPr lang="en-US" sz="1200" dirty="0"/>
            </a:br>
            <a:r>
              <a:rPr lang="en-US" sz="1400" dirty="0"/>
              <a:t>(from Interconnection Request to ERCOT Commercial Operations or Synchronization Approval)</a:t>
            </a:r>
          </a:p>
        </p:txBody>
      </p:sp>
    </p:spTree>
    <p:extLst>
      <p:ext uri="{BB962C8B-B14F-4D97-AF65-F5344CB8AC3E}">
        <p14:creationId xmlns:p14="http://schemas.microsoft.com/office/powerpoint/2010/main" val="398981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Planned Project Success Analysis, Year-end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Content Placeholder 12">
            <a:extLst>
              <a:ext uri="{FF2B5EF4-FFF2-40B4-BE49-F238E27FC236}">
                <a16:creationId xmlns:a16="http://schemas.microsoft.com/office/drawing/2014/main" id="{0D021207-3556-45E7-87B9-D657523B07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1" y="1555071"/>
            <a:ext cx="8420100" cy="3884019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A245F74-E637-4282-A537-F79FB0A232B0}"/>
              </a:ext>
            </a:extLst>
          </p:cNvPr>
          <p:cNvSpPr txBox="1"/>
          <p:nvPr/>
        </p:nvSpPr>
        <p:spPr>
          <a:xfrm>
            <a:off x="1600200" y="5486400"/>
            <a:ext cx="662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“Other Gas Technologies” include Internal Combustion Turbines, Gas Steam Boiler, and Compressed Air Energy Storage. Combined Cycle upgrade projects represent between 5-10% of requested Combined Cycle projects since 2019.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CDBE56-D4B4-486A-8173-4327125E933C}"/>
              </a:ext>
            </a:extLst>
          </p:cNvPr>
          <p:cNvSpPr txBox="1"/>
          <p:nvPr/>
        </p:nvSpPr>
        <p:spPr>
          <a:xfrm>
            <a:off x="2057400" y="972068"/>
            <a:ext cx="5334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Planned natural gas requests by technology type</a:t>
            </a:r>
            <a:br>
              <a:rPr lang="en-US" dirty="0"/>
            </a:br>
            <a:r>
              <a:rPr lang="en-US" sz="1400" dirty="0"/>
              <a:t>% of planned capacity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3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CDR/SARA Report Overview and Q&amp;A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1409700"/>
          </a:xfrm>
        </p:spPr>
        <p:txBody>
          <a:bodyPr/>
          <a:lstStyle/>
          <a:p>
            <a:r>
              <a:rPr lang="en-US" sz="2000" dirty="0"/>
              <a:t>Summarized the CDR and SARA report highlights, including derivation of an interim battery storage capacity contribution for the winter SARA</a:t>
            </a:r>
          </a:p>
          <a:p>
            <a:r>
              <a:rPr lang="en-US" sz="2000" dirty="0"/>
              <a:t>Presented the following waterfall chart showing changes in the summer 2023 Reserve Margin forecast relative to the one from the May CDR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67648B-91CB-4AA1-99E5-E7361DF291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362200"/>
            <a:ext cx="5867400" cy="386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14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Winter 2022-23 Probabilistic Risk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1485900"/>
          </a:xfrm>
        </p:spPr>
        <p:txBody>
          <a:bodyPr/>
          <a:lstStyle/>
          <a:p>
            <a:r>
              <a:rPr lang="en-US" sz="2400" dirty="0"/>
              <a:t>Summarized the main winter assessment enhancements to the Operating Reserve Risk Model (aka probabilistic SARA model), and presented simulation results for winter 2022-23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675616-59DB-4F79-986D-56419047E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346" y="2610400"/>
            <a:ext cx="7683508" cy="352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52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SAWG Meeting Scheduling and Leadership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1093379"/>
            <a:ext cx="8527211" cy="3924300"/>
          </a:xfrm>
        </p:spPr>
        <p:txBody>
          <a:bodyPr/>
          <a:lstStyle/>
          <a:p>
            <a:r>
              <a:rPr lang="en-US" sz="2400" dirty="0"/>
              <a:t>Working on scheduling monthly SAWG meetings for February through December 2023 (No January meeting)</a:t>
            </a:r>
          </a:p>
          <a:p>
            <a:r>
              <a:rPr lang="en-US" sz="2400" dirty="0"/>
              <a:t>SAWG leadership nominations will be handled through SAWG Listserv messaging during January</a:t>
            </a:r>
          </a:p>
          <a:p>
            <a:pPr lvl="1"/>
            <a:r>
              <a:rPr lang="en-US" sz="2000" dirty="0"/>
              <a:t>Replacement for Caitlin Smith, who is retiring as SAWG Chair</a:t>
            </a:r>
          </a:p>
          <a:p>
            <a:pPr lvl="1"/>
            <a:r>
              <a:rPr lang="en-US" sz="2000" dirty="0"/>
              <a:t>A volunteer </a:t>
            </a:r>
            <a:r>
              <a:rPr lang="en-US" sz="2000"/>
              <a:t>for the Chair </a:t>
            </a:r>
            <a:r>
              <a:rPr lang="en-US" sz="2000" dirty="0"/>
              <a:t>has already come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1414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http://purl.org/dc/dcmitype/"/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17360</TotalTime>
  <Words>302</Words>
  <Application>Microsoft Office PowerPoint</Application>
  <PresentationFormat>On-screen Show (4:3)</PresentationFormat>
  <Paragraphs>42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Planned Project Success Analysis, Year-end Update</vt:lpstr>
      <vt:lpstr>Planned Project Success Analysis, Year-end Update</vt:lpstr>
      <vt:lpstr>Planned Project Success Analysis, Year-end Update</vt:lpstr>
      <vt:lpstr>CDR/SARA Report Overview and Q&amp;A</vt:lpstr>
      <vt:lpstr>Winter 2022-23 Probabilistic Risk Assessment</vt:lpstr>
      <vt:lpstr>SAWG Meeting Scheduling and Leadership Changes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403</cp:revision>
  <cp:lastPrinted>2016-01-21T20:53:15Z</cp:lastPrinted>
  <dcterms:created xsi:type="dcterms:W3CDTF">2016-01-21T15:20:31Z</dcterms:created>
  <dcterms:modified xsi:type="dcterms:W3CDTF">2023-01-10T14:21:22Z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