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5"/>
  </p:notesMasterIdLst>
  <p:sldIdLst>
    <p:sldId id="256" r:id="rId2"/>
    <p:sldId id="306" r:id="rId3"/>
    <p:sldId id="30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56" autoAdjust="0"/>
    <p:restoredTop sz="94660"/>
  </p:normalViewPr>
  <p:slideViewPr>
    <p:cSldViewPr snapToGrid="0">
      <p:cViewPr varScale="1">
        <p:scale>
          <a:sx n="61" d="100"/>
          <a:sy n="61" d="100"/>
        </p:scale>
        <p:origin x="50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DD1227-DC6E-0A4F-8FAD-7D6BD84C38EC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58DD1-652E-5246-A55D-149085299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054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1713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60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620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78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2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363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6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923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508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466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297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165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811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27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84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Wholesale Market Working </a:t>
            </a:r>
            <a:r>
              <a:rPr lang="en-US" sz="4800" dirty="0" smtClean="0"/>
              <a:t>Group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Bryan Sams</a:t>
            </a:r>
            <a:endParaRPr lang="en-US" dirty="0"/>
          </a:p>
          <a:p>
            <a:r>
              <a:rPr lang="en-US" dirty="0"/>
              <a:t>Murali </a:t>
            </a:r>
            <a:r>
              <a:rPr lang="en-US" dirty="0" smtClean="0"/>
              <a:t>Sithuraj</a:t>
            </a:r>
            <a:endParaRPr lang="en-US" dirty="0"/>
          </a:p>
          <a:p>
            <a:r>
              <a:rPr lang="en-US" dirty="0" smtClean="0"/>
              <a:t>January</a:t>
            </a:r>
            <a:r>
              <a:rPr lang="en-US" dirty="0" smtClean="0"/>
              <a:t> 1</a:t>
            </a:r>
            <a:r>
              <a:rPr lang="en-US" dirty="0" smtClean="0"/>
              <a:t>1</a:t>
            </a:r>
            <a:r>
              <a:rPr lang="en-US" dirty="0" smtClean="0"/>
              <a:t>,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136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D5103-B4E9-4739-95D6-739E1C458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81294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November</a:t>
            </a:r>
            <a:r>
              <a:rPr lang="en-US" dirty="0" smtClean="0"/>
              <a:t> </a:t>
            </a:r>
            <a:r>
              <a:rPr lang="en-US" dirty="0" smtClean="0"/>
              <a:t>WMWG Meeting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9B909-C3A4-4FE9-A789-E2F8620C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607" y="1297577"/>
            <a:ext cx="8308427" cy="5087457"/>
          </a:xfrm>
        </p:spPr>
        <p:txBody>
          <a:bodyPr>
            <a:noAutofit/>
          </a:bodyPr>
          <a:lstStyle/>
          <a:p>
            <a:r>
              <a:rPr lang="en-US" sz="1600" b="1" dirty="0" smtClean="0"/>
              <a:t>NPRR 1149, Implementation of Systemic Ancillary Failed Quantity Changes.</a:t>
            </a:r>
          </a:p>
          <a:p>
            <a:pPr lvl="1"/>
            <a:r>
              <a:rPr lang="en-US" sz="1600" dirty="0" smtClean="0"/>
              <a:t>Charges </a:t>
            </a:r>
            <a:r>
              <a:rPr lang="en-US" sz="1600" dirty="0"/>
              <a:t>a Qualified Scheduling Entity (QSE) an Ancillary Service failed quantity if the Ancillary Service Supply Responsibility held by the QSE is not met by Resources in their portfolio in Real-Time, based on a comparison of their Real-Time telemetry. The charges will be done systematically without ERCOT control room operators having to take additional action.  </a:t>
            </a:r>
            <a:endParaRPr lang="en-US" sz="1600" dirty="0" smtClean="0"/>
          </a:p>
          <a:p>
            <a:pPr lvl="1"/>
            <a:r>
              <a:rPr lang="en-US" sz="1600" dirty="0" smtClean="0"/>
              <a:t>ERCOT </a:t>
            </a:r>
            <a:r>
              <a:rPr lang="en-US" sz="1600" dirty="0"/>
              <a:t>highlighted that the NPRR is intended to automate what is already </a:t>
            </a:r>
            <a:r>
              <a:rPr lang="en-US" sz="1600" dirty="0" smtClean="0"/>
              <a:t>done.</a:t>
            </a:r>
          </a:p>
          <a:p>
            <a:pPr lvl="1"/>
            <a:r>
              <a:rPr lang="en-US" sz="1600" i="1" dirty="0" smtClean="0"/>
              <a:t>PRS recommended for approval on 12/1/22</a:t>
            </a:r>
            <a:endParaRPr lang="en-US" sz="1600" i="1" dirty="0"/>
          </a:p>
          <a:p>
            <a:pPr lvl="0"/>
            <a:r>
              <a:rPr lang="en-US" sz="1600" b="1" dirty="0"/>
              <a:t>Review Adder Payments and Charges to Storage </a:t>
            </a:r>
            <a:r>
              <a:rPr lang="en-US" sz="1600" b="1" dirty="0" smtClean="0"/>
              <a:t>Resources</a:t>
            </a:r>
            <a:endParaRPr lang="en-US" sz="1600" b="1" dirty="0"/>
          </a:p>
          <a:p>
            <a:pPr lvl="0"/>
            <a:r>
              <a:rPr lang="en-US" sz="1600" b="1" dirty="0" smtClean="0"/>
              <a:t>NPRR </a:t>
            </a:r>
            <a:r>
              <a:rPr lang="en-US" sz="1600" b="1" dirty="0"/>
              <a:t>1143, Provide ERCOT Flexibility to Determine when ESRs may Charge During an EEA Level 3</a:t>
            </a:r>
          </a:p>
          <a:p>
            <a:pPr lvl="0"/>
            <a:r>
              <a:rPr lang="en-US" sz="1600" b="1" dirty="0" smtClean="0"/>
              <a:t>Review </a:t>
            </a:r>
            <a:r>
              <a:rPr lang="en-US" sz="1600" b="1" dirty="0"/>
              <a:t>2023 AS </a:t>
            </a:r>
            <a:r>
              <a:rPr lang="en-US" sz="1600" b="1" dirty="0" smtClean="0"/>
              <a:t>Methodology, </a:t>
            </a:r>
            <a:r>
              <a:rPr lang="en-US" sz="1600" i="1" dirty="0" smtClean="0"/>
              <a:t>Board Approved December 20th</a:t>
            </a:r>
            <a:endParaRPr lang="en-US" sz="1600" i="1" dirty="0"/>
          </a:p>
          <a:p>
            <a:pPr lvl="0"/>
            <a:r>
              <a:rPr lang="en-US" sz="1600" b="1" dirty="0" smtClean="0"/>
              <a:t>ESR </a:t>
            </a:r>
            <a:r>
              <a:rPr lang="en-US" sz="1600" b="1" dirty="0"/>
              <a:t>Operations Issues </a:t>
            </a:r>
            <a:r>
              <a:rPr lang="en-US" sz="1600" b="1" dirty="0" smtClean="0"/>
              <a:t>Update</a:t>
            </a:r>
          </a:p>
          <a:p>
            <a:pPr lvl="1"/>
            <a:r>
              <a:rPr lang="en-US" sz="1600" dirty="0" smtClean="0"/>
              <a:t>Telemetry </a:t>
            </a:r>
            <a:r>
              <a:rPr lang="en-US" sz="1600" dirty="0"/>
              <a:t>Setup, </a:t>
            </a:r>
            <a:endParaRPr lang="en-US" sz="1600" dirty="0" smtClean="0"/>
          </a:p>
          <a:p>
            <a:pPr lvl="1"/>
            <a:r>
              <a:rPr lang="en-US" sz="1600" dirty="0" smtClean="0"/>
              <a:t>Transitions </a:t>
            </a:r>
            <a:r>
              <a:rPr lang="en-US" sz="1600" dirty="0"/>
              <a:t>during Deployment, State of Charge for </a:t>
            </a:r>
            <a:r>
              <a:rPr lang="en-US" sz="1600" dirty="0" smtClean="0"/>
              <a:t>AS</a:t>
            </a:r>
            <a:endParaRPr lang="en-US" sz="1600" dirty="0"/>
          </a:p>
          <a:p>
            <a:pPr lvl="0"/>
            <a:r>
              <a:rPr lang="en-US" sz="1600" b="1" dirty="0" smtClean="0"/>
              <a:t>NPRR </a:t>
            </a:r>
            <a:r>
              <a:rPr lang="en-US" sz="1600" b="1" dirty="0"/>
              <a:t>1145, Use of State Estimator-Calculated ERCOT-Wide Transmission Loss Factors (TLFs) in Lieu of Seasonal Base Case ERCOT-Wide TLFs for Settlement</a:t>
            </a:r>
          </a:p>
          <a:p>
            <a:pPr lvl="1"/>
            <a:r>
              <a:rPr lang="en-US" sz="1600" dirty="0" smtClean="0"/>
              <a:t>Correlation </a:t>
            </a:r>
            <a:r>
              <a:rPr lang="en-US" sz="1600" dirty="0"/>
              <a:t>Analysis</a:t>
            </a:r>
          </a:p>
          <a:p>
            <a:pPr lvl="1"/>
            <a:r>
              <a:rPr lang="en-US" sz="1600" dirty="0" smtClean="0"/>
              <a:t>UFE </a:t>
            </a:r>
            <a:r>
              <a:rPr lang="en-US" sz="1600" dirty="0"/>
              <a:t>Allocation Lookback</a:t>
            </a:r>
            <a:endParaRPr lang="en-US" sz="1600" dirty="0"/>
          </a:p>
          <a:p>
            <a:pPr marL="0" indent="0">
              <a:buNone/>
            </a:pP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801446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D5103-B4E9-4739-95D6-739E1C458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81294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WMWG Open Items/Assignments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9B909-C3A4-4FE9-A789-E2F8620C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607" y="1502535"/>
            <a:ext cx="8308427" cy="5087457"/>
          </a:xfrm>
        </p:spPr>
        <p:txBody>
          <a:bodyPr>
            <a:noAutofit/>
          </a:bodyPr>
          <a:lstStyle/>
          <a:p>
            <a:r>
              <a:rPr lang="en-US" sz="1600" dirty="0" smtClean="0"/>
              <a:t>RUC Review</a:t>
            </a:r>
          </a:p>
          <a:p>
            <a:r>
              <a:rPr lang="en-US" sz="1600" dirty="0" smtClean="0"/>
              <a:t>Outstanding BESTF KTCs</a:t>
            </a:r>
          </a:p>
          <a:p>
            <a:r>
              <a:rPr lang="en-US" sz="1600" dirty="0" smtClean="0"/>
              <a:t>Load Resource RDPA Adder Offer Curve</a:t>
            </a:r>
          </a:p>
          <a:p>
            <a:r>
              <a:rPr lang="en-US" sz="1600" dirty="0" smtClean="0"/>
              <a:t>Shorter DAM/SCED settlement periods</a:t>
            </a:r>
          </a:p>
          <a:p>
            <a:r>
              <a:rPr lang="en-US" sz="1600" dirty="0" smtClean="0"/>
              <a:t>ERCOT Directed Voltage Reduction Impacts</a:t>
            </a:r>
          </a:p>
          <a:p>
            <a:r>
              <a:rPr lang="en-US" sz="1600" dirty="0" smtClean="0"/>
              <a:t>Cost allocation of </a:t>
            </a:r>
            <a:r>
              <a:rPr lang="en-US" sz="1600" dirty="0" err="1" smtClean="0"/>
              <a:t>weathization</a:t>
            </a:r>
            <a:r>
              <a:rPr lang="en-US" sz="1600" dirty="0" smtClean="0"/>
              <a:t> inspection fees</a:t>
            </a:r>
          </a:p>
          <a:p>
            <a:r>
              <a:rPr lang="en-US" sz="1600" dirty="0"/>
              <a:t>Review AS Methodology, concern about additional NSRS – review with ERCOT analysis.  Review definition of conservative operations.  In consideration of “conservative” review past process to new process, and path of diminished </a:t>
            </a:r>
            <a:r>
              <a:rPr lang="en-US" sz="1600" dirty="0" smtClean="0"/>
              <a:t>returns</a:t>
            </a:r>
          </a:p>
          <a:p>
            <a:r>
              <a:rPr lang="en-US" sz="1600" dirty="0"/>
              <a:t>Capacity calculation for conservation appeal – installed capacity vs. seasonal max (7/13 ERCOT Conservation </a:t>
            </a:r>
            <a:r>
              <a:rPr lang="en-US" sz="1600" dirty="0" smtClean="0"/>
              <a:t>Appeal)</a:t>
            </a:r>
          </a:p>
          <a:p>
            <a:r>
              <a:rPr lang="en-US" sz="1600" b="1" dirty="0" smtClean="0"/>
              <a:t>2023 WMWG Leadership</a:t>
            </a:r>
          </a:p>
          <a:p>
            <a:r>
              <a:rPr lang="en-US" sz="1600" b="1" dirty="0" smtClean="0"/>
              <a:t>Next Meeting 1/30/23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9862821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Wood Type">
      <a:majorFont>
        <a:latin typeface="Arial Black" panose="020B0A040201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 panose="020B06040202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BE1B6DD8-9976-4550-A6F4-B2DD4EA939D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9764</TotalTime>
  <Words>276</Words>
  <Application>Microsoft Office PowerPoint</Application>
  <PresentationFormat>On-screen Show (4:3)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Black</vt:lpstr>
      <vt:lpstr>Calibri</vt:lpstr>
      <vt:lpstr>Wingdings</vt:lpstr>
      <vt:lpstr>Wood Type</vt:lpstr>
      <vt:lpstr>Wholesale Market Working Group</vt:lpstr>
      <vt:lpstr>November WMWG Meeting</vt:lpstr>
      <vt:lpstr>WMWG Open Items/Assignments</vt:lpstr>
    </vt:vector>
  </TitlesOfParts>
  <Company>CPS Energy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Action Items Review</dc:title>
  <dc:creator>Detelich, David J.</dc:creator>
  <cp:lastModifiedBy>Bryan Sams</cp:lastModifiedBy>
  <cp:revision>422</cp:revision>
  <dcterms:created xsi:type="dcterms:W3CDTF">2019-02-22T15:15:24Z</dcterms:created>
  <dcterms:modified xsi:type="dcterms:W3CDTF">2023-01-10T19:43:03Z</dcterms:modified>
</cp:coreProperties>
</file>