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Lst>
  <p:notesMasterIdLst>
    <p:notesMasterId r:id="rId21"/>
  </p:notesMasterIdLst>
  <p:sldIdLst>
    <p:sldId id="256" r:id="rId3"/>
    <p:sldId id="258" r:id="rId4"/>
    <p:sldId id="259" r:id="rId5"/>
    <p:sldId id="260" r:id="rId6"/>
    <p:sldId id="269" r:id="rId7"/>
    <p:sldId id="261" r:id="rId8"/>
    <p:sldId id="270" r:id="rId9"/>
    <p:sldId id="272" r:id="rId10"/>
    <p:sldId id="273" r:id="rId11"/>
    <p:sldId id="262" r:id="rId12"/>
    <p:sldId id="263" r:id="rId13"/>
    <p:sldId id="264" r:id="rId14"/>
    <p:sldId id="266" r:id="rId15"/>
    <p:sldId id="265" r:id="rId16"/>
    <p:sldId id="267" r:id="rId17"/>
    <p:sldId id="274" r:id="rId18"/>
    <p:sldId id="275"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3792" autoAdjust="0"/>
  </p:normalViewPr>
  <p:slideViewPr>
    <p:cSldViewPr snapToGrid="0">
      <p:cViewPr varScale="1">
        <p:scale>
          <a:sx n="63" d="100"/>
          <a:sy n="63" d="100"/>
        </p:scale>
        <p:origin x="656" y="52"/>
      </p:cViewPr>
      <p:guideLst/>
    </p:cSldViewPr>
  </p:slideViewPr>
  <p:outlineViewPr>
    <p:cViewPr>
      <p:scale>
        <a:sx n="33" d="100"/>
        <a:sy n="33" d="100"/>
      </p:scale>
      <p:origin x="0" y="-1035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7D5F0-4B47-458E-B7C0-7F980D40DB7E}" type="datetimeFigureOut">
              <a:rPr lang="en-US" smtClean="0"/>
              <a:t>1/6/2023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037B3-06AE-4F45-9EC1-27774393E016}" type="slidenum">
              <a:rPr lang="en-US" smtClean="0"/>
              <a:t>‹#›</a:t>
            </a:fld>
            <a:endParaRPr lang="en-US" dirty="0"/>
          </a:p>
        </p:txBody>
      </p:sp>
    </p:spTree>
    <p:extLst>
      <p:ext uri="{BB962C8B-B14F-4D97-AF65-F5344CB8AC3E}">
        <p14:creationId xmlns:p14="http://schemas.microsoft.com/office/powerpoint/2010/main" val="904244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1037B3-06AE-4F45-9EC1-27774393E016}" type="slidenum">
              <a:rPr lang="en-US" smtClean="0"/>
              <a:t>8</a:t>
            </a:fld>
            <a:endParaRPr lang="en-US" dirty="0"/>
          </a:p>
        </p:txBody>
      </p:sp>
    </p:spTree>
    <p:extLst>
      <p:ext uri="{BB962C8B-B14F-4D97-AF65-F5344CB8AC3E}">
        <p14:creationId xmlns:p14="http://schemas.microsoft.com/office/powerpoint/2010/main" val="2106402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C1B18F-FBCC-42B5-980B-26563A9B3A88}" type="datetime1">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F898C4-81E7-4D91-923A-783468370232}" type="datetime1">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08023E-598B-4D34-A4C4-2B1BE4070AE9}" type="datetime1">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1EE5427-BB4B-4322-B74E-4E160E497053}" type="datetime1">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98B9AA5-9C92-4CB4-BBE6-6A8C51A4DCAB}" type="datetime1">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46F6EC0-8D1C-4960-A53F-D33F0F085B53}" type="datetime1">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F1C3E0-9B2C-4116-8F95-CE2DF06AEA99}" type="datetime1">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5D821F-A259-44F8-916F-32E2E2A9B1A9}" type="datetime1">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32219870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059137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9756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8824B1-FA01-4A8A-B8D7-37BEAB0A510B}" type="datetime1">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4280770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dirty="0"/>
              <a:t>Click icon to add chart</a:t>
            </a:r>
          </a:p>
        </p:txBody>
      </p:sp>
    </p:spTree>
    <p:extLst>
      <p:ext uri="{BB962C8B-B14F-4D97-AF65-F5344CB8AC3E}">
        <p14:creationId xmlns:p14="http://schemas.microsoft.com/office/powerpoint/2010/main" val="3820992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dirty="0"/>
              <a:t>Click icon to add table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95194444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09423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dirty="0"/>
              <a:t>Click icon to add picture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dirty="0"/>
              <a:t>Click icon to add picture</a:t>
            </a:r>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dirty="0"/>
              <a:t>Click icon to add picture</a:t>
            </a:r>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dirty="0"/>
              <a:t>Click icon to add picture</a:t>
            </a:r>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29869742"/>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dirty="0"/>
              <a:t>Click icon to add picture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dirty="0"/>
              <a:t>Click icon to add picture</a:t>
            </a:r>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780648870"/>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dirty="0"/>
              <a:t>Click icon to add SmartArt graphic</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4283680433"/>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1754808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42298439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906244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8AF138-F71B-40AB-BB8B-4BBA69EB15B9}" type="datetime1">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72744753"/>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335185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E433E4-878F-4587-B5AF-9ED0DEAEBA14}" type="datetime1">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CFC2BC-1411-4B33-8AFD-CA02D120ABC2}" type="datetime1">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58E09C-BE15-4AC2-9A62-E1D75E35EC3B}" type="datetime1">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43178-1ED8-4AA8-AFFF-7658F8CD61FC}" type="datetime1">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FB637E-98F9-4515-8135-5182C376515B}" type="datetime1">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2DBD57-A686-413F-B5EE-2975710D6B56}" type="datetime1">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791C59D-7313-4253-A06B-A6AC5C40E855}" type="datetime1">
              <a:rPr lang="en-US" smtClean="0"/>
              <a:t>1/6/2023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193131126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ercot.com/files/docs/2011/12/02/2012_flight_schedule.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F387B-4926-49B9-AAAA-E5BD7524E7BC}"/>
              </a:ext>
            </a:extLst>
          </p:cNvPr>
          <p:cNvSpPr>
            <a:spLocks noGrp="1"/>
          </p:cNvSpPr>
          <p:nvPr>
            <p:ph type="ctrTitle"/>
          </p:nvPr>
        </p:nvSpPr>
        <p:spPr>
          <a:xfrm>
            <a:off x="2589212" y="2514600"/>
            <a:ext cx="9504721" cy="2262781"/>
          </a:xfrm>
        </p:spPr>
        <p:txBody>
          <a:bodyPr>
            <a:normAutofit fontScale="90000"/>
          </a:bodyPr>
          <a:lstStyle/>
          <a:p>
            <a:br>
              <a:rPr lang="en-US" dirty="0"/>
            </a:br>
            <a:r>
              <a:rPr lang="en-US" dirty="0"/>
              <a:t>Y2023 &amp; Y2024 Retail Projects Risk Mitigation Discussions</a:t>
            </a:r>
          </a:p>
        </p:txBody>
      </p:sp>
      <p:sp>
        <p:nvSpPr>
          <p:cNvPr id="3" name="Subtitle 2">
            <a:extLst>
              <a:ext uri="{FF2B5EF4-FFF2-40B4-BE49-F238E27FC236}">
                <a16:creationId xmlns:a16="http://schemas.microsoft.com/office/drawing/2014/main" id="{44507D1A-FAA4-49AF-91A9-7FD9BE8667BD}"/>
              </a:ext>
            </a:extLst>
          </p:cNvPr>
          <p:cNvSpPr>
            <a:spLocks noGrp="1"/>
          </p:cNvSpPr>
          <p:nvPr>
            <p:ph type="subTitle" idx="1"/>
          </p:nvPr>
        </p:nvSpPr>
        <p:spPr/>
        <p:txBody>
          <a:bodyPr/>
          <a:lstStyle/>
          <a:p>
            <a:r>
              <a:rPr lang="en-US" b="1" i="1" dirty="0"/>
              <a:t>Kathy Scott </a:t>
            </a:r>
          </a:p>
        </p:txBody>
      </p:sp>
      <p:sp>
        <p:nvSpPr>
          <p:cNvPr id="4" name="Slide Number Placeholder 3">
            <a:extLst>
              <a:ext uri="{FF2B5EF4-FFF2-40B4-BE49-F238E27FC236}">
                <a16:creationId xmlns:a16="http://schemas.microsoft.com/office/drawing/2014/main" id="{B12650CB-6531-4CBF-BE15-AE4B6B53BBA4}"/>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462011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D9B92-9165-4DD5-9A51-944AC33E910F}"/>
              </a:ext>
            </a:extLst>
          </p:cNvPr>
          <p:cNvSpPr>
            <a:spLocks noGrp="1"/>
          </p:cNvSpPr>
          <p:nvPr>
            <p:ph type="title"/>
          </p:nvPr>
        </p:nvSpPr>
        <p:spPr>
          <a:xfrm>
            <a:off x="2592925" y="624110"/>
            <a:ext cx="8911687" cy="869410"/>
          </a:xfrm>
        </p:spPr>
        <p:txBody>
          <a:bodyPr>
            <a:normAutofit fontScale="90000"/>
          </a:bodyPr>
          <a:lstStyle/>
          <a:p>
            <a:r>
              <a:rPr lang="en-US" dirty="0">
                <a:latin typeface="Roboto" panose="02000000000000000000" pitchFamily="2" charset="0"/>
                <a:ea typeface="Roboto" panose="02000000000000000000" pitchFamily="2" charset="0"/>
              </a:rPr>
              <a:t>What is </a:t>
            </a:r>
            <a:r>
              <a:rPr lang="en-US" b="1" dirty="0">
                <a:latin typeface="Roboto" panose="02000000000000000000" pitchFamily="2" charset="0"/>
                <a:ea typeface="Roboto" panose="02000000000000000000" pitchFamily="2" charset="0"/>
              </a:rPr>
              <a:t>Risk Mitigation </a:t>
            </a:r>
            <a:r>
              <a:rPr lang="en-US" dirty="0">
                <a:latin typeface="Roboto" panose="02000000000000000000" pitchFamily="2" charset="0"/>
                <a:ea typeface="Roboto" panose="02000000000000000000" pitchFamily="2" charset="0"/>
              </a:rPr>
              <a:t>and </a:t>
            </a:r>
            <a:r>
              <a:rPr lang="en-US" b="1" dirty="0">
                <a:latin typeface="Roboto" panose="02000000000000000000" pitchFamily="2" charset="0"/>
                <a:ea typeface="Roboto" panose="02000000000000000000" pitchFamily="2" charset="0"/>
              </a:rPr>
              <a:t>Best Practices</a:t>
            </a:r>
            <a:r>
              <a:rPr lang="en-US" dirty="0">
                <a:latin typeface="Roboto" panose="02000000000000000000" pitchFamily="2" charset="0"/>
                <a:ea typeface="Roboto" panose="02000000000000000000" pitchFamily="2" charset="0"/>
              </a:rPr>
              <a:t>?</a:t>
            </a:r>
            <a:br>
              <a:rPr lang="en-US" dirty="0">
                <a:latin typeface="Roboto" panose="02000000000000000000" pitchFamily="2" charset="0"/>
                <a:ea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D3CAB6F2-412E-459A-9052-7EF33C78538F}"/>
              </a:ext>
            </a:extLst>
          </p:cNvPr>
          <p:cNvSpPr>
            <a:spLocks noGrp="1"/>
          </p:cNvSpPr>
          <p:nvPr>
            <p:ph idx="1"/>
          </p:nvPr>
        </p:nvSpPr>
        <p:spPr>
          <a:xfrm>
            <a:off x="2589212" y="1493520"/>
            <a:ext cx="8915400" cy="4826000"/>
          </a:xfrm>
        </p:spPr>
        <p:txBody>
          <a:bodyPr>
            <a:normAutofit/>
          </a:bodyPr>
          <a:lstStyle/>
          <a:p>
            <a:r>
              <a:rPr lang="en-US" sz="2400" b="0" i="0" dirty="0">
                <a:solidFill>
                  <a:srgbClr val="202124"/>
                </a:solidFill>
                <a:effectLst/>
                <a:latin typeface="Roboto" panose="02000000000000000000" pitchFamily="2" charset="0"/>
              </a:rPr>
              <a:t>Risk mitigation is </a:t>
            </a:r>
            <a:r>
              <a:rPr lang="en-US" sz="2400" b="1" i="0" dirty="0">
                <a:solidFill>
                  <a:srgbClr val="202124"/>
                </a:solidFill>
                <a:effectLst/>
                <a:latin typeface="Roboto" panose="02000000000000000000" pitchFamily="2" charset="0"/>
              </a:rPr>
              <a:t>the practice of reducing the impact of potential risks by developing a plan to manage, eliminate, or limit setbacks as much as possible</a:t>
            </a:r>
            <a:r>
              <a:rPr lang="en-US" sz="2400" b="0" i="0" dirty="0">
                <a:solidFill>
                  <a:srgbClr val="202124"/>
                </a:solidFill>
                <a:effectLst/>
                <a:latin typeface="Roboto" panose="02000000000000000000" pitchFamily="2" charset="0"/>
              </a:rPr>
              <a:t>.</a:t>
            </a:r>
          </a:p>
          <a:p>
            <a:endParaRPr lang="en-US" sz="2200" b="0" i="0" dirty="0">
              <a:solidFill>
                <a:srgbClr val="202124"/>
              </a:solidFill>
              <a:effectLst/>
              <a:latin typeface="Roboto" panose="02000000000000000000" pitchFamily="2" charset="0"/>
            </a:endParaRPr>
          </a:p>
          <a:p>
            <a:r>
              <a:rPr lang="en-US" sz="2200" b="1" i="0" dirty="0">
                <a:solidFill>
                  <a:srgbClr val="202124"/>
                </a:solidFill>
                <a:effectLst/>
                <a:latin typeface="Roboto" panose="02000000000000000000" pitchFamily="2" charset="0"/>
              </a:rPr>
              <a:t> Risk Mitigation Best Practices: </a:t>
            </a:r>
          </a:p>
          <a:p>
            <a:pPr lvl="1"/>
            <a:r>
              <a:rPr lang="en-US" sz="2000" dirty="0">
                <a:solidFill>
                  <a:srgbClr val="202124"/>
                </a:solidFill>
                <a:latin typeface="Roboto" panose="02000000000000000000" pitchFamily="2" charset="0"/>
              </a:rPr>
              <a:t> Make sure stakeholders are involved in final decisions.</a:t>
            </a:r>
          </a:p>
          <a:p>
            <a:pPr lvl="1"/>
            <a:r>
              <a:rPr lang="en-US" sz="2000" b="0" i="0" dirty="0">
                <a:solidFill>
                  <a:srgbClr val="202124"/>
                </a:solidFill>
                <a:effectLst/>
                <a:latin typeface="Roboto" panose="02000000000000000000" pitchFamily="2" charset="0"/>
              </a:rPr>
              <a:t>Communicate risks as they arise throughout the Project.</a:t>
            </a:r>
          </a:p>
          <a:p>
            <a:pPr lvl="1"/>
            <a:r>
              <a:rPr lang="en-US" sz="2000" b="0" i="0" dirty="0">
                <a:solidFill>
                  <a:srgbClr val="202124"/>
                </a:solidFill>
                <a:effectLst/>
                <a:latin typeface="Roboto" panose="02000000000000000000" pitchFamily="2" charset="0"/>
              </a:rPr>
              <a:t>Avoid or eliminate the risk (exit activities that could bring on the risk) </a:t>
            </a:r>
          </a:p>
          <a:p>
            <a:pPr lvl="1"/>
            <a:r>
              <a:rPr lang="en-US" sz="2000" b="0" i="0" dirty="0">
                <a:solidFill>
                  <a:srgbClr val="202124"/>
                </a:solidFill>
                <a:effectLst/>
                <a:latin typeface="Roboto" panose="02000000000000000000" pitchFamily="2" charset="0"/>
              </a:rPr>
              <a:t>Reduce the risk (take the necessary steps to reduce the likelihood of a negative event that may impact project’s final functionality or its production implementation delivery date)</a:t>
            </a:r>
          </a:p>
          <a:p>
            <a:endParaRPr lang="en-US" sz="2400" dirty="0">
              <a:latin typeface="Roboto" panose="02000000000000000000" pitchFamily="2" charset="0"/>
              <a:ea typeface="Roboto" panose="02000000000000000000" pitchFamily="2" charset="0"/>
            </a:endParaRPr>
          </a:p>
        </p:txBody>
      </p:sp>
      <p:sp>
        <p:nvSpPr>
          <p:cNvPr id="4" name="Slide Number Placeholder 3">
            <a:extLst>
              <a:ext uri="{FF2B5EF4-FFF2-40B4-BE49-F238E27FC236}">
                <a16:creationId xmlns:a16="http://schemas.microsoft.com/office/drawing/2014/main" id="{AE2A2C3A-6F1E-4CF6-9531-08A0C9487F96}"/>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686555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592925" y="349790"/>
            <a:ext cx="8911687" cy="1306290"/>
          </a:xfrm>
        </p:spPr>
        <p:txBody>
          <a:bodyPr/>
          <a:lstStyle/>
          <a:p>
            <a:r>
              <a:rPr lang="en-US" b="1" i="0" dirty="0">
                <a:solidFill>
                  <a:srgbClr val="202124"/>
                </a:solidFill>
                <a:effectLst/>
                <a:latin typeface="Roboto" panose="02000000000000000000" pitchFamily="2" charset="0"/>
              </a:rPr>
              <a:t>“</a:t>
            </a:r>
            <a:r>
              <a:rPr lang="en-US" b="1" i="0" dirty="0">
                <a:solidFill>
                  <a:schemeClr val="tx1"/>
                </a:solidFill>
                <a:effectLst/>
                <a:latin typeface="Roboto" panose="02000000000000000000" pitchFamily="2" charset="0"/>
              </a:rPr>
              <a:t>Mission Critical Market Facing Projects</a:t>
            </a:r>
            <a:r>
              <a:rPr lang="en-US" b="1" i="0" dirty="0">
                <a:solidFill>
                  <a:srgbClr val="202124"/>
                </a:solidFill>
                <a:effectLst/>
                <a:latin typeface="Roboto" panose="02000000000000000000" pitchFamily="2" charset="0"/>
              </a:rPr>
              <a:t>” </a:t>
            </a:r>
            <a:endParaRPr lang="en-US" b="1"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2589212" y="1137920"/>
            <a:ext cx="9135428" cy="5476240"/>
          </a:xfrm>
        </p:spPr>
        <p:txBody>
          <a:bodyPr>
            <a:normAutofit fontScale="70000" lnSpcReduction="20000"/>
          </a:bodyPr>
          <a:lstStyle/>
          <a:p>
            <a:r>
              <a:rPr lang="en-US" sz="3100" b="1" i="0" dirty="0">
                <a:solidFill>
                  <a:srgbClr val="C00000"/>
                </a:solidFill>
                <a:effectLst/>
                <a:latin typeface="Roboto" panose="02000000000000000000" pitchFamily="2" charset="0"/>
              </a:rPr>
              <a:t>April 2023</a:t>
            </a:r>
            <a:r>
              <a:rPr lang="en-US" sz="3100" b="0" i="0" dirty="0">
                <a:solidFill>
                  <a:srgbClr val="202124"/>
                </a:solidFill>
                <a:effectLst/>
                <a:latin typeface="Roboto" panose="02000000000000000000" pitchFamily="2" charset="0"/>
              </a:rPr>
              <a:t>:   </a:t>
            </a:r>
          </a:p>
          <a:p>
            <a:pPr lvl="1"/>
            <a:r>
              <a:rPr lang="en-US" sz="2800" b="1" i="0" dirty="0">
                <a:solidFill>
                  <a:srgbClr val="202124"/>
                </a:solidFill>
                <a:effectLst/>
                <a:latin typeface="Roboto" panose="02000000000000000000" pitchFamily="2" charset="0"/>
              </a:rPr>
              <a:t>MOU’s successful completion of Market Flight 0423 and any associated CR/MOU End-to-End Retail testing</a:t>
            </a:r>
          </a:p>
          <a:p>
            <a:r>
              <a:rPr lang="en-US" sz="3100" b="1" dirty="0">
                <a:solidFill>
                  <a:srgbClr val="C00000"/>
                </a:solidFill>
                <a:latin typeface="Roboto" panose="02000000000000000000" pitchFamily="2" charset="0"/>
              </a:rPr>
              <a:t>Q4 2023 </a:t>
            </a:r>
            <a:r>
              <a:rPr lang="en-US" sz="3100" b="1" dirty="0">
                <a:solidFill>
                  <a:srgbClr val="202124"/>
                </a:solidFill>
                <a:latin typeface="Roboto" panose="02000000000000000000" pitchFamily="2" charset="0"/>
              </a:rPr>
              <a:t>(October)</a:t>
            </a:r>
            <a:r>
              <a:rPr lang="en-US" sz="3100" dirty="0">
                <a:solidFill>
                  <a:srgbClr val="202124"/>
                </a:solidFill>
                <a:latin typeface="Roboto" panose="02000000000000000000" pitchFamily="2" charset="0"/>
              </a:rPr>
              <a:t>:  </a:t>
            </a:r>
          </a:p>
          <a:p>
            <a:pPr lvl="1"/>
            <a:r>
              <a:rPr lang="en-US" sz="2800" b="1" i="0" dirty="0">
                <a:solidFill>
                  <a:srgbClr val="202124"/>
                </a:solidFill>
                <a:effectLst/>
                <a:latin typeface="Roboto" panose="02000000000000000000" pitchFamily="2" charset="0"/>
              </a:rPr>
              <a:t>MOU’s </a:t>
            </a:r>
            <a:r>
              <a:rPr lang="en-US" sz="2800" b="1" dirty="0">
                <a:solidFill>
                  <a:srgbClr val="202124"/>
                </a:solidFill>
                <a:latin typeface="Roboto" panose="02000000000000000000" pitchFamily="2" charset="0"/>
              </a:rPr>
              <a:t>successful Retail production implementation of </a:t>
            </a:r>
            <a:r>
              <a:rPr lang="en-US" sz="2800" b="1" dirty="0">
                <a:solidFill>
                  <a:srgbClr val="C00000"/>
                </a:solidFill>
                <a:latin typeface="Roboto" panose="02000000000000000000" pitchFamily="2" charset="0"/>
              </a:rPr>
              <a:t>TX SET v4.0A</a:t>
            </a:r>
            <a:r>
              <a:rPr lang="en-US" sz="2800" b="1" dirty="0">
                <a:solidFill>
                  <a:srgbClr val="202124"/>
                </a:solidFill>
                <a:latin typeface="Roboto" panose="02000000000000000000" pitchFamily="2" charset="0"/>
              </a:rPr>
              <a:t>. </a:t>
            </a:r>
          </a:p>
          <a:p>
            <a:r>
              <a:rPr lang="en-US" sz="3100" b="1" dirty="0">
                <a:solidFill>
                  <a:srgbClr val="C00000"/>
                </a:solidFill>
                <a:latin typeface="Roboto" panose="02000000000000000000" pitchFamily="2" charset="0"/>
              </a:rPr>
              <a:t>4 – 6 months after MOU’s Q4 2023 Production Go-Live</a:t>
            </a:r>
            <a:r>
              <a:rPr lang="en-US" sz="3100" b="1" dirty="0">
                <a:solidFill>
                  <a:srgbClr val="202124"/>
                </a:solidFill>
                <a:latin typeface="Roboto" panose="02000000000000000000" pitchFamily="2" charset="0"/>
              </a:rPr>
              <a:t>: </a:t>
            </a:r>
          </a:p>
          <a:p>
            <a:pPr lvl="1"/>
            <a:r>
              <a:rPr lang="en-US" sz="2800" b="1" dirty="0">
                <a:solidFill>
                  <a:srgbClr val="202124"/>
                </a:solidFill>
                <a:latin typeface="Roboto" panose="02000000000000000000" pitchFamily="2" charset="0"/>
              </a:rPr>
              <a:t>MOU must stabilize their production systems, successfully develop and internally test all MOU impacted TX SET v5.0 system changes in preparation for TX SET v5.0 Market Flight Test tentatively scheduled for Q1 2024.   </a:t>
            </a:r>
          </a:p>
          <a:p>
            <a:r>
              <a:rPr lang="en-US" sz="3100" b="1" i="0" dirty="0">
                <a:solidFill>
                  <a:srgbClr val="C00000"/>
                </a:solidFill>
                <a:effectLst/>
                <a:latin typeface="Roboto" panose="02000000000000000000" pitchFamily="2" charset="0"/>
              </a:rPr>
              <a:t>Q1 2024</a:t>
            </a:r>
            <a:r>
              <a:rPr lang="en-US" sz="3100" b="0" i="0" dirty="0">
                <a:solidFill>
                  <a:srgbClr val="202124"/>
                </a:solidFill>
                <a:effectLst/>
                <a:latin typeface="Roboto" panose="02000000000000000000" pitchFamily="2" charset="0"/>
              </a:rPr>
              <a:t>:  </a:t>
            </a:r>
          </a:p>
          <a:p>
            <a:pPr lvl="1"/>
            <a:r>
              <a:rPr lang="en-US" sz="2900" b="1" i="0" dirty="0">
                <a:solidFill>
                  <a:srgbClr val="202124"/>
                </a:solidFill>
                <a:effectLst/>
                <a:latin typeface="Roboto" panose="02000000000000000000" pitchFamily="2" charset="0"/>
              </a:rPr>
              <a:t>All Market Participants (MPs) </a:t>
            </a:r>
            <a:r>
              <a:rPr lang="en-US" sz="2900" b="1" dirty="0">
                <a:solidFill>
                  <a:srgbClr val="202124"/>
                </a:solidFill>
                <a:latin typeface="Roboto" panose="02000000000000000000" pitchFamily="2" charset="0"/>
              </a:rPr>
              <a:t>are required to </a:t>
            </a:r>
            <a:r>
              <a:rPr lang="en-US" sz="2900" b="1" i="0" dirty="0">
                <a:solidFill>
                  <a:srgbClr val="202124"/>
                </a:solidFill>
                <a:effectLst/>
                <a:latin typeface="Roboto" panose="02000000000000000000" pitchFamily="2" charset="0"/>
              </a:rPr>
              <a:t>successfully test </a:t>
            </a:r>
            <a:r>
              <a:rPr lang="en-US" sz="2900" b="1" dirty="0">
                <a:solidFill>
                  <a:srgbClr val="202124"/>
                </a:solidFill>
                <a:latin typeface="Roboto" panose="02000000000000000000" pitchFamily="2" charset="0"/>
              </a:rPr>
              <a:t>to receive</a:t>
            </a:r>
            <a:r>
              <a:rPr lang="en-US" sz="2900" b="1" i="0" dirty="0">
                <a:solidFill>
                  <a:srgbClr val="202124"/>
                </a:solidFill>
                <a:effectLst/>
                <a:latin typeface="Roboto" panose="02000000000000000000" pitchFamily="2" charset="0"/>
              </a:rPr>
              <a:t> their TX SET v5.0 Compliance and Certification</a:t>
            </a:r>
            <a:r>
              <a:rPr lang="en-US" sz="2900" b="0" i="0" dirty="0">
                <a:solidFill>
                  <a:srgbClr val="202124"/>
                </a:solidFill>
                <a:effectLst/>
                <a:latin typeface="Roboto" panose="02000000000000000000" pitchFamily="2" charset="0"/>
              </a:rPr>
              <a:t>. </a:t>
            </a:r>
            <a:r>
              <a:rPr lang="en-US" sz="2900" b="1" dirty="0">
                <a:solidFill>
                  <a:srgbClr val="202124"/>
                </a:solidFill>
                <a:latin typeface="Roboto" panose="02000000000000000000" pitchFamily="2" charset="0"/>
              </a:rPr>
              <a:t> </a:t>
            </a:r>
            <a:endParaRPr lang="en-US" sz="2900" b="0" i="0" dirty="0">
              <a:solidFill>
                <a:srgbClr val="202124"/>
              </a:solidFill>
              <a:effectLst/>
              <a:latin typeface="Roboto" panose="02000000000000000000" pitchFamily="2" charset="0"/>
            </a:endParaRPr>
          </a:p>
          <a:p>
            <a:r>
              <a:rPr lang="en-US" sz="3100" b="1" dirty="0">
                <a:solidFill>
                  <a:srgbClr val="C00000"/>
                </a:solidFill>
                <a:latin typeface="Roboto" panose="02000000000000000000" pitchFamily="2" charset="0"/>
              </a:rPr>
              <a:t>Q2 2024</a:t>
            </a:r>
            <a:r>
              <a:rPr lang="en-US" sz="3100" dirty="0">
                <a:solidFill>
                  <a:srgbClr val="202124"/>
                </a:solidFill>
                <a:latin typeface="Roboto" panose="02000000000000000000" pitchFamily="2" charset="0"/>
              </a:rPr>
              <a:t>:  </a:t>
            </a:r>
          </a:p>
          <a:p>
            <a:pPr lvl="1"/>
            <a:r>
              <a:rPr lang="en-US" sz="2900" b="1" dirty="0">
                <a:solidFill>
                  <a:srgbClr val="202124"/>
                </a:solidFill>
                <a:latin typeface="Roboto" panose="02000000000000000000" pitchFamily="2" charset="0"/>
              </a:rPr>
              <a:t>All Market Participants (MPs) are required to successfully implement TX SET v5.0 into their Production systems</a:t>
            </a:r>
            <a:r>
              <a:rPr lang="en-US" sz="2900" dirty="0">
                <a:solidFill>
                  <a:srgbClr val="202124"/>
                </a:solidFill>
                <a:latin typeface="Roboto" panose="02000000000000000000" pitchFamily="2" charset="0"/>
              </a:rPr>
              <a:t>.   </a:t>
            </a:r>
            <a:endParaRPr lang="en-US" sz="2900" dirty="0"/>
          </a:p>
        </p:txBody>
      </p:sp>
      <p:sp>
        <p:nvSpPr>
          <p:cNvPr id="4" name="Slide Number Placeholder 3">
            <a:extLst>
              <a:ext uri="{FF2B5EF4-FFF2-40B4-BE49-F238E27FC236}">
                <a16:creationId xmlns:a16="http://schemas.microsoft.com/office/drawing/2014/main" id="{88C2BCF6-C386-49EC-9624-7FEC11CA27DF}"/>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263698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592925" y="390430"/>
            <a:ext cx="9131715" cy="889730"/>
          </a:xfrm>
        </p:spPr>
        <p:txBody>
          <a:bodyPr>
            <a:normAutofit fontScale="90000"/>
          </a:bodyPr>
          <a:lstStyle/>
          <a:p>
            <a:pPr algn="ctr"/>
            <a:r>
              <a:rPr lang="en-US" sz="3200" b="1" dirty="0">
                <a:solidFill>
                  <a:srgbClr val="202124"/>
                </a:solidFill>
                <a:latin typeface="Roboto" panose="02000000000000000000" pitchFamily="2" charset="0"/>
              </a:rPr>
              <a:t>Market Considerations to Mitigate Risk to                     “Mission Critical Projects” </a:t>
            </a:r>
            <a:endParaRPr lang="en-US" sz="3200"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1803400" y="1316450"/>
            <a:ext cx="10134600" cy="5541550"/>
          </a:xfrm>
        </p:spPr>
        <p:txBody>
          <a:bodyPr>
            <a:normAutofit fontScale="77500" lnSpcReduction="20000"/>
          </a:bodyPr>
          <a:lstStyle/>
          <a:p>
            <a:pPr marL="0" indent="0">
              <a:buNone/>
            </a:pPr>
            <a:r>
              <a:rPr lang="en-US" sz="2400" dirty="0">
                <a:solidFill>
                  <a:srgbClr val="202124"/>
                </a:solidFill>
                <a:latin typeface="Roboto" panose="02000000000000000000" pitchFamily="2" charset="0"/>
              </a:rPr>
              <a:t>:  </a:t>
            </a:r>
          </a:p>
          <a:p>
            <a:r>
              <a:rPr lang="en-US" sz="2400" b="1" dirty="0">
                <a:solidFill>
                  <a:srgbClr val="202124"/>
                </a:solidFill>
                <a:latin typeface="Roboto" panose="02000000000000000000" pitchFamily="2" charset="0"/>
              </a:rPr>
              <a:t>Annual Mass Transition Testing </a:t>
            </a:r>
          </a:p>
          <a:p>
            <a:pPr lvl="1"/>
            <a:r>
              <a:rPr lang="en-US" sz="2200" dirty="0">
                <a:solidFill>
                  <a:srgbClr val="202124"/>
                </a:solidFill>
                <a:latin typeface="Roboto" panose="02000000000000000000" pitchFamily="2" charset="0"/>
              </a:rPr>
              <a:t>Over the past 2-3 years the Market has experienced multiple Mass Transition events in our production systems.  All these impacted ESI IDs were successfully transitioned per the transactions’ requested date to either the Customers’ Competitive Retailer of Choice, Volunteer REP (VREP), or if neither final alternative was Provider Of Last Resort (POLR).  </a:t>
            </a:r>
          </a:p>
          <a:p>
            <a:pPr lvl="1"/>
            <a:r>
              <a:rPr lang="en-US" sz="2200" dirty="0">
                <a:solidFill>
                  <a:srgbClr val="202124"/>
                </a:solidFill>
                <a:latin typeface="Roboto" panose="02000000000000000000" pitchFamily="2" charset="0"/>
              </a:rPr>
              <a:t>Annual Mass Transition Testing normally executes late Q1 or NLT Q2 of each year. </a:t>
            </a:r>
            <a:r>
              <a:rPr lang="en-US" sz="2000" dirty="0">
                <a:solidFill>
                  <a:srgbClr val="202124"/>
                </a:solidFill>
                <a:latin typeface="Roboto" panose="02000000000000000000" pitchFamily="2" charset="0"/>
              </a:rPr>
              <a:t>In Y2023 or Y2024 if this task is scheduled to proceed on its normal schedule could conflict with Mission Critical Project’s by creating Resource constraints, impacting development and unit/regression testing activities or may negatively impact projects’ planned implementation date. </a:t>
            </a:r>
          </a:p>
          <a:p>
            <a:pPr lvl="1"/>
            <a:r>
              <a:rPr lang="en-US" sz="2200" b="1" dirty="0">
                <a:solidFill>
                  <a:srgbClr val="202124"/>
                </a:solidFill>
                <a:latin typeface="Roboto" panose="02000000000000000000" pitchFamily="2" charset="0"/>
              </a:rPr>
              <a:t>Defer Y2023 and Y2024 Mass Transition Testing to Y2025, if future testing is required.  </a:t>
            </a:r>
          </a:p>
          <a:p>
            <a:r>
              <a:rPr lang="en-US" sz="2400" b="1" i="0" dirty="0">
                <a:solidFill>
                  <a:srgbClr val="202124"/>
                </a:solidFill>
                <a:effectLst/>
                <a:latin typeface="Roboto" panose="02000000000000000000" pitchFamily="2" charset="0"/>
              </a:rPr>
              <a:t>Annual Weather Sensitivity (WS) Updates</a:t>
            </a:r>
            <a:r>
              <a:rPr lang="en-US" sz="2400" b="1" i="0" dirty="0">
                <a:solidFill>
                  <a:srgbClr val="C00000"/>
                </a:solidFill>
                <a:effectLst/>
                <a:latin typeface="Roboto" panose="02000000000000000000" pitchFamily="2" charset="0"/>
              </a:rPr>
              <a:t>* </a:t>
            </a:r>
          </a:p>
          <a:p>
            <a:pPr lvl="1"/>
            <a:r>
              <a:rPr lang="en-US" sz="2200" dirty="0">
                <a:solidFill>
                  <a:srgbClr val="202124"/>
                </a:solidFill>
                <a:latin typeface="Roboto" panose="02000000000000000000" pitchFamily="2" charset="0"/>
              </a:rPr>
              <a:t>Annual WS Updates apply only to BUSIDRRQ Load Profiles                                                         </a:t>
            </a:r>
          </a:p>
          <a:p>
            <a:pPr lvl="2"/>
            <a:r>
              <a:rPr lang="en-US" sz="2000" dirty="0">
                <a:solidFill>
                  <a:srgbClr val="202124"/>
                </a:solidFill>
                <a:latin typeface="Roboto" panose="02000000000000000000" pitchFamily="2" charset="0"/>
              </a:rPr>
              <a:t>BUSIDRRQ locations are Large Commercial and Industrial Premise types </a:t>
            </a:r>
          </a:p>
          <a:p>
            <a:pPr lvl="2"/>
            <a:r>
              <a:rPr lang="en-US" sz="2000" dirty="0">
                <a:solidFill>
                  <a:srgbClr val="202124"/>
                </a:solidFill>
                <a:latin typeface="Roboto" panose="02000000000000000000" pitchFamily="2" charset="0"/>
              </a:rPr>
              <a:t>There are </a:t>
            </a:r>
            <a:r>
              <a:rPr lang="en-US" sz="2000" b="1" dirty="0">
                <a:solidFill>
                  <a:srgbClr val="C00000"/>
                </a:solidFill>
                <a:latin typeface="Roboto" panose="02000000000000000000" pitchFamily="2" charset="0"/>
              </a:rPr>
              <a:t>5,733</a:t>
            </a:r>
            <a:r>
              <a:rPr lang="en-US" sz="2000" dirty="0">
                <a:solidFill>
                  <a:srgbClr val="C00000"/>
                </a:solidFill>
                <a:latin typeface="Roboto" panose="02000000000000000000" pitchFamily="2" charset="0"/>
              </a:rPr>
              <a:t> </a:t>
            </a:r>
            <a:r>
              <a:rPr lang="en-US" sz="2000" dirty="0">
                <a:solidFill>
                  <a:srgbClr val="202124"/>
                </a:solidFill>
                <a:latin typeface="Roboto" panose="02000000000000000000" pitchFamily="2" charset="0"/>
              </a:rPr>
              <a:t>ESI IDs identified as BUSIDRRQ in the Market as of </a:t>
            </a:r>
            <a:r>
              <a:rPr lang="en-US" sz="2000" b="1" dirty="0">
                <a:solidFill>
                  <a:srgbClr val="C00000"/>
                </a:solidFill>
                <a:latin typeface="Roboto" panose="02000000000000000000" pitchFamily="2" charset="0"/>
              </a:rPr>
              <a:t>12/05/22</a:t>
            </a:r>
            <a:r>
              <a:rPr lang="en-US" sz="2000" dirty="0">
                <a:solidFill>
                  <a:srgbClr val="202124"/>
                </a:solidFill>
                <a:latin typeface="Roboto" panose="02000000000000000000" pitchFamily="2" charset="0"/>
              </a:rPr>
              <a:t>.                                       (NOTE:  4,823 ESI IDs are in CNP’s and 403 ESI IDs in TNMP’s Service Territories = </a:t>
            </a:r>
            <a:r>
              <a:rPr lang="en-US" sz="2000" b="1" dirty="0">
                <a:solidFill>
                  <a:srgbClr val="C00000"/>
                </a:solidFill>
                <a:latin typeface="Roboto" panose="02000000000000000000" pitchFamily="2" charset="0"/>
              </a:rPr>
              <a:t>91% of total</a:t>
            </a:r>
            <a:r>
              <a:rPr lang="en-US" sz="2000" dirty="0">
                <a:solidFill>
                  <a:srgbClr val="202124"/>
                </a:solidFill>
                <a:latin typeface="Roboto" panose="02000000000000000000" pitchFamily="2" charset="0"/>
              </a:rPr>
              <a:t>) </a:t>
            </a:r>
          </a:p>
          <a:p>
            <a:pPr lvl="1"/>
            <a:r>
              <a:rPr lang="en-US" sz="2200" b="1" dirty="0">
                <a:solidFill>
                  <a:srgbClr val="202124"/>
                </a:solidFill>
                <a:latin typeface="Roboto" panose="02000000000000000000" pitchFamily="2" charset="0"/>
              </a:rPr>
              <a:t>ERCOT uses the WS attribute </a:t>
            </a:r>
            <a:r>
              <a:rPr lang="en-US" sz="2200" dirty="0">
                <a:solidFill>
                  <a:srgbClr val="202124"/>
                </a:solidFill>
                <a:latin typeface="Roboto" panose="02000000000000000000" pitchFamily="2" charset="0"/>
              </a:rPr>
              <a:t>as part of their Proxy Day Estimation calculations.  </a:t>
            </a:r>
          </a:p>
          <a:p>
            <a:pPr lvl="1"/>
            <a:r>
              <a:rPr lang="en-US" sz="2200" dirty="0">
                <a:solidFill>
                  <a:srgbClr val="202124"/>
                </a:solidFill>
                <a:latin typeface="Roboto" panose="02000000000000000000" pitchFamily="2" charset="0"/>
              </a:rPr>
              <a:t>Load Serving Entities (LSEs)/Competitive Retailers </a:t>
            </a:r>
            <a:r>
              <a:rPr lang="en-US" sz="2200" b="1" u="sng" dirty="0">
                <a:solidFill>
                  <a:srgbClr val="202124"/>
                </a:solidFill>
                <a:latin typeface="Roboto" panose="02000000000000000000" pitchFamily="2" charset="0"/>
              </a:rPr>
              <a:t>do not</a:t>
            </a:r>
            <a:r>
              <a:rPr lang="en-US" sz="2200" dirty="0">
                <a:solidFill>
                  <a:srgbClr val="202124"/>
                </a:solidFill>
                <a:latin typeface="Roboto" panose="02000000000000000000" pitchFamily="2" charset="0"/>
              </a:rPr>
              <a:t> use WS attribute for anything.</a:t>
            </a:r>
          </a:p>
          <a:p>
            <a:pPr lvl="1"/>
            <a:r>
              <a:rPr lang="en-US" sz="2200" b="1" dirty="0">
                <a:solidFill>
                  <a:srgbClr val="202124"/>
                </a:solidFill>
                <a:latin typeface="Roboto" panose="02000000000000000000" pitchFamily="2" charset="0"/>
              </a:rPr>
              <a:t>If WS Updates are continued into Y2023/Y2024 – Defer WS Updates to Y2025 if still required.</a:t>
            </a:r>
          </a:p>
          <a:p>
            <a:endParaRPr lang="en-US" sz="2400" i="0" dirty="0">
              <a:solidFill>
                <a:srgbClr val="202124"/>
              </a:solidFill>
              <a:effectLst/>
              <a:latin typeface="Roboto" panose="02000000000000000000" pitchFamily="2" charset="0"/>
            </a:endParaRPr>
          </a:p>
          <a:p>
            <a:pPr marL="457200" lvl="1" indent="0">
              <a:buNone/>
            </a:pPr>
            <a:endParaRPr lang="en-US" sz="2200" b="1" i="0" dirty="0">
              <a:solidFill>
                <a:srgbClr val="202124"/>
              </a:solidFill>
              <a:effectLst/>
              <a:latin typeface="Roboto" panose="02000000000000000000" pitchFamily="2" charset="0"/>
            </a:endParaRPr>
          </a:p>
          <a:p>
            <a:endParaRPr lang="en-US" dirty="0"/>
          </a:p>
        </p:txBody>
      </p:sp>
      <p:sp>
        <p:nvSpPr>
          <p:cNvPr id="4" name="Slide Number Placeholder 3">
            <a:extLst>
              <a:ext uri="{FF2B5EF4-FFF2-40B4-BE49-F238E27FC236}">
                <a16:creationId xmlns:a16="http://schemas.microsoft.com/office/drawing/2014/main" id="{C41D0218-83CD-47CF-829C-2D615B596B07}"/>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516931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592925" y="390430"/>
            <a:ext cx="9131715" cy="889730"/>
          </a:xfrm>
        </p:spPr>
        <p:txBody>
          <a:bodyPr>
            <a:normAutofit fontScale="90000"/>
          </a:bodyPr>
          <a:lstStyle/>
          <a:p>
            <a:pPr algn="ctr"/>
            <a:r>
              <a:rPr lang="en-US" sz="3200" b="1" dirty="0">
                <a:solidFill>
                  <a:srgbClr val="202124"/>
                </a:solidFill>
                <a:latin typeface="Roboto" panose="02000000000000000000" pitchFamily="2" charset="0"/>
              </a:rPr>
              <a:t>Market Considerations to Mitigate Risk to </a:t>
            </a:r>
            <a:br>
              <a:rPr lang="en-US" sz="3200" b="1" dirty="0">
                <a:solidFill>
                  <a:srgbClr val="202124"/>
                </a:solidFill>
                <a:latin typeface="Roboto" panose="02000000000000000000" pitchFamily="2" charset="0"/>
              </a:rPr>
            </a:br>
            <a:r>
              <a:rPr lang="en-US" sz="3200" b="1" dirty="0">
                <a:solidFill>
                  <a:srgbClr val="202124"/>
                </a:solidFill>
                <a:latin typeface="Roboto" panose="02000000000000000000" pitchFamily="2" charset="0"/>
              </a:rPr>
              <a:t>Mission Critical Projects </a:t>
            </a:r>
            <a:endParaRPr lang="en-US" sz="3200"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1689100" y="1133570"/>
            <a:ext cx="10502900" cy="5724430"/>
          </a:xfrm>
        </p:spPr>
        <p:txBody>
          <a:bodyPr>
            <a:normAutofit fontScale="70000" lnSpcReduction="20000"/>
          </a:bodyPr>
          <a:lstStyle/>
          <a:p>
            <a:pPr marL="0" indent="0">
              <a:buNone/>
            </a:pPr>
            <a:r>
              <a:rPr lang="en-US" sz="2400" dirty="0">
                <a:solidFill>
                  <a:srgbClr val="202124"/>
                </a:solidFill>
                <a:latin typeface="Roboto" panose="02000000000000000000" pitchFamily="2" charset="0"/>
              </a:rPr>
              <a:t>:  </a:t>
            </a:r>
          </a:p>
          <a:p>
            <a:r>
              <a:rPr lang="en-US" sz="2400" b="1" dirty="0">
                <a:solidFill>
                  <a:srgbClr val="202124"/>
                </a:solidFill>
                <a:latin typeface="Roboto" panose="02000000000000000000" pitchFamily="2" charset="0"/>
              </a:rPr>
              <a:t>Business and Residential Annual Validation (AV) Updates </a:t>
            </a:r>
          </a:p>
          <a:p>
            <a:pPr lvl="1"/>
            <a:r>
              <a:rPr lang="en-US" sz="2300" dirty="0">
                <a:solidFill>
                  <a:srgbClr val="202124"/>
                </a:solidFill>
                <a:latin typeface="Roboto" panose="02000000000000000000" pitchFamily="2" charset="0"/>
              </a:rPr>
              <a:t>ERCOT Nodal Protocols:  18.4.3.1 (3) Validation Process:</a:t>
            </a:r>
          </a:p>
          <a:p>
            <a:pPr lvl="2"/>
            <a:r>
              <a:rPr lang="en-US" sz="2100" dirty="0">
                <a:solidFill>
                  <a:srgbClr val="202124"/>
                </a:solidFill>
                <a:latin typeface="Roboto" panose="02000000000000000000" pitchFamily="2" charset="0"/>
              </a:rPr>
              <a:t>“</a:t>
            </a:r>
            <a:r>
              <a:rPr lang="en-US" sz="2100" b="1" i="1" dirty="0">
                <a:solidFill>
                  <a:srgbClr val="C00000"/>
                </a:solidFill>
                <a:latin typeface="Roboto" panose="02000000000000000000" pitchFamily="2" charset="0"/>
              </a:rPr>
              <a:t>Any Market Participant may request temporary changes to the process for validating Load Profile IDs to address unusual circumstances</a:t>
            </a:r>
            <a:r>
              <a:rPr lang="en-US" sz="2100" i="1" dirty="0">
                <a:solidFill>
                  <a:srgbClr val="C00000"/>
                </a:solidFill>
                <a:latin typeface="Roboto" panose="02000000000000000000" pitchFamily="2" charset="0"/>
              </a:rPr>
              <a:t>.  </a:t>
            </a:r>
            <a:r>
              <a:rPr lang="en-US" sz="2100" i="1" dirty="0">
                <a:solidFill>
                  <a:srgbClr val="202124"/>
                </a:solidFill>
                <a:latin typeface="Roboto" panose="02000000000000000000" pitchFamily="2" charset="0"/>
              </a:rPr>
              <a:t>Such change requests shall be recommended by the appropriate TAC subcommittee and approved by TAC.  Change requests as a result of an extreme event such as a hurricane or ice storm may be approved directly by TAC.  Such requests, if approved by the TAC, shall be in effect only for the requested year.”</a:t>
            </a:r>
          </a:p>
          <a:p>
            <a:pPr lvl="1"/>
            <a:r>
              <a:rPr lang="en-US" sz="2300" dirty="0">
                <a:solidFill>
                  <a:srgbClr val="202124"/>
                </a:solidFill>
                <a:latin typeface="Roboto" panose="02000000000000000000" pitchFamily="2" charset="0"/>
              </a:rPr>
              <a:t>Annual Validations (AV) updates occur every year for metered Profiles except BUSIDRRQ. </a:t>
            </a:r>
          </a:p>
          <a:p>
            <a:pPr lvl="1"/>
            <a:r>
              <a:rPr lang="en-US" sz="2300" dirty="0">
                <a:solidFill>
                  <a:srgbClr val="202124"/>
                </a:solidFill>
                <a:latin typeface="Roboto" panose="02000000000000000000" pitchFamily="2" charset="0"/>
              </a:rPr>
              <a:t>ERCOT </a:t>
            </a:r>
            <a:r>
              <a:rPr lang="en-US" sz="2300" b="1" dirty="0">
                <a:solidFill>
                  <a:srgbClr val="202124"/>
                </a:solidFill>
                <a:latin typeface="Roboto" panose="02000000000000000000" pitchFamily="2" charset="0"/>
              </a:rPr>
              <a:t>no longer uses Load Profile assignments as part of their Estimation calculations</a:t>
            </a:r>
            <a:r>
              <a:rPr lang="en-US" sz="2300" dirty="0">
                <a:solidFill>
                  <a:srgbClr val="202124"/>
                </a:solidFill>
                <a:latin typeface="Roboto" panose="02000000000000000000" pitchFamily="2" charset="0"/>
              </a:rPr>
              <a:t>.  If 15-minute interval data isn’t available during ERCOT’s settlement run, ERCOT will use a Proxy Day Estimation routine.   </a:t>
            </a:r>
          </a:p>
          <a:p>
            <a:pPr lvl="1"/>
            <a:r>
              <a:rPr lang="en-US" sz="2300" b="1" dirty="0">
                <a:solidFill>
                  <a:srgbClr val="202124"/>
                </a:solidFill>
                <a:latin typeface="Roboto" panose="02000000000000000000" pitchFamily="2" charset="0"/>
              </a:rPr>
              <a:t>Load Serving Entities (LSEs)/Competitive Retailers use Load Profile assignments </a:t>
            </a:r>
            <a:r>
              <a:rPr lang="en-US" sz="2300" dirty="0">
                <a:solidFill>
                  <a:srgbClr val="202124"/>
                </a:solidFill>
                <a:latin typeface="Roboto" panose="02000000000000000000" pitchFamily="2" charset="0"/>
              </a:rPr>
              <a:t>for Pricing, scheduling power with ERCOT and for their shadow settlement processes just to name a few. </a:t>
            </a:r>
          </a:p>
          <a:p>
            <a:pPr lvl="1"/>
            <a:r>
              <a:rPr lang="en-US" sz="2400" dirty="0">
                <a:solidFill>
                  <a:srgbClr val="202124"/>
                </a:solidFill>
                <a:latin typeface="Roboto" panose="02000000000000000000" pitchFamily="2" charset="0"/>
              </a:rPr>
              <a:t>In Y2023 or Y2024 if this task is schedule to proceed on its normal schedule could conflict with Mission Critical Project’s by creating Resource constraints, impacting development and unit/regression testing activities or may negatively impact projects’ planned implementation date. </a:t>
            </a:r>
          </a:p>
          <a:p>
            <a:pPr lvl="1"/>
            <a:r>
              <a:rPr lang="en-US" sz="2300" b="1" i="0" dirty="0">
                <a:solidFill>
                  <a:srgbClr val="202124"/>
                </a:solidFill>
                <a:effectLst/>
                <a:latin typeface="Roboto" panose="02000000000000000000" pitchFamily="2" charset="0"/>
              </a:rPr>
              <a:t>Defer Y2023 Business (BUS) and Y2024 Business (BUS) and Residential (RES) Annual Validation to Y2025</a:t>
            </a:r>
            <a:r>
              <a:rPr lang="en-US" sz="2300" b="0" i="0" dirty="0">
                <a:solidFill>
                  <a:srgbClr val="202124"/>
                </a:solidFill>
                <a:effectLst/>
                <a:latin typeface="Roboto" panose="02000000000000000000" pitchFamily="2" charset="0"/>
              </a:rPr>
              <a:t>. </a:t>
            </a:r>
          </a:p>
          <a:p>
            <a:pPr lvl="2"/>
            <a:r>
              <a:rPr lang="en-US" sz="2100" b="0" i="0" dirty="0">
                <a:solidFill>
                  <a:srgbClr val="202124"/>
                </a:solidFill>
                <a:effectLst/>
                <a:latin typeface="Roboto" panose="02000000000000000000" pitchFamily="2" charset="0"/>
              </a:rPr>
              <a:t>If necessary, the market’s recommendation </a:t>
            </a:r>
            <a:r>
              <a:rPr lang="en-US" sz="2100" dirty="0">
                <a:solidFill>
                  <a:srgbClr val="202124"/>
                </a:solidFill>
                <a:latin typeface="Roboto" panose="02000000000000000000" pitchFamily="2" charset="0"/>
              </a:rPr>
              <a:t>could</a:t>
            </a:r>
            <a:r>
              <a:rPr lang="en-US" sz="2100" b="0" i="0" dirty="0">
                <a:solidFill>
                  <a:srgbClr val="202124"/>
                </a:solidFill>
                <a:effectLst/>
                <a:latin typeface="Roboto" panose="02000000000000000000" pitchFamily="2" charset="0"/>
              </a:rPr>
              <a:t> </a:t>
            </a:r>
            <a:r>
              <a:rPr lang="en-US" sz="2100" dirty="0">
                <a:solidFill>
                  <a:srgbClr val="202124"/>
                </a:solidFill>
                <a:latin typeface="Roboto" panose="02000000000000000000" pitchFamily="2" charset="0"/>
              </a:rPr>
              <a:t>include</a:t>
            </a:r>
            <a:r>
              <a:rPr lang="en-US" sz="2100" b="0" i="0" dirty="0">
                <a:solidFill>
                  <a:srgbClr val="202124"/>
                </a:solidFill>
                <a:effectLst/>
                <a:latin typeface="Roboto" panose="02000000000000000000" pitchFamily="2" charset="0"/>
              </a:rPr>
              <a:t> </a:t>
            </a:r>
            <a:r>
              <a:rPr lang="en-US" sz="2100" b="1" dirty="0">
                <a:solidFill>
                  <a:srgbClr val="202124"/>
                </a:solidFill>
                <a:latin typeface="Roboto" panose="02000000000000000000" pitchFamily="2" charset="0"/>
              </a:rPr>
              <a:t>both RES and BUS Annual Validation (AV) </a:t>
            </a:r>
            <a:r>
              <a:rPr lang="en-US" sz="2100" dirty="0">
                <a:solidFill>
                  <a:srgbClr val="202124"/>
                </a:solidFill>
                <a:latin typeface="Roboto" panose="02000000000000000000" pitchFamily="2" charset="0"/>
              </a:rPr>
              <a:t>be performed in Y2025 based on analysis for Y2022-Y2024, which I feel may be more realistic usage patterns since this would remove COVID Y2021 from ERCOT’s AV previous 3-Year analysis when companies were closed, and everyone was working from home due to mandated COVID shutdowns.   </a:t>
            </a:r>
            <a:endParaRPr lang="en-US" sz="2100" dirty="0"/>
          </a:p>
        </p:txBody>
      </p:sp>
      <p:sp>
        <p:nvSpPr>
          <p:cNvPr id="4" name="Slide Number Placeholder 3">
            <a:extLst>
              <a:ext uri="{FF2B5EF4-FFF2-40B4-BE49-F238E27FC236}">
                <a16:creationId xmlns:a16="http://schemas.microsoft.com/office/drawing/2014/main" id="{829B3900-3E05-44BE-81F6-C7A2BD617F51}"/>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99940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423428" y="217710"/>
            <a:ext cx="9131715" cy="889730"/>
          </a:xfrm>
        </p:spPr>
        <p:txBody>
          <a:bodyPr>
            <a:normAutofit fontScale="90000"/>
          </a:bodyPr>
          <a:lstStyle/>
          <a:p>
            <a:pPr algn="ctr"/>
            <a:r>
              <a:rPr lang="en-US" sz="3200" b="1" dirty="0">
                <a:solidFill>
                  <a:srgbClr val="202124"/>
                </a:solidFill>
                <a:latin typeface="Roboto" panose="02000000000000000000" pitchFamily="2" charset="0"/>
              </a:rPr>
              <a:t>Market Considerations to Mitigate Risk to </a:t>
            </a:r>
            <a:br>
              <a:rPr lang="en-US" sz="3200" b="1" dirty="0">
                <a:solidFill>
                  <a:srgbClr val="202124"/>
                </a:solidFill>
                <a:latin typeface="Roboto" panose="02000000000000000000" pitchFamily="2" charset="0"/>
              </a:rPr>
            </a:br>
            <a:r>
              <a:rPr lang="en-US" sz="3200" b="1" dirty="0">
                <a:solidFill>
                  <a:srgbClr val="202124"/>
                </a:solidFill>
                <a:latin typeface="Roboto" panose="02000000000000000000" pitchFamily="2" charset="0"/>
              </a:rPr>
              <a:t>Mission Critical Projects </a:t>
            </a:r>
            <a:endParaRPr lang="en-US" sz="3200"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1896177" y="1152906"/>
            <a:ext cx="10092623" cy="5705093"/>
          </a:xfrm>
        </p:spPr>
        <p:txBody>
          <a:bodyPr>
            <a:normAutofit fontScale="47500" lnSpcReduction="20000"/>
          </a:bodyPr>
          <a:lstStyle/>
          <a:p>
            <a:r>
              <a:rPr lang="en-US" sz="3800" b="1" dirty="0">
                <a:solidFill>
                  <a:srgbClr val="202124"/>
                </a:solidFill>
                <a:latin typeface="Roboto" panose="02000000000000000000" pitchFamily="2" charset="0"/>
              </a:rPr>
              <a:t>Y2024 Market Flight Testing (</a:t>
            </a:r>
            <a:r>
              <a:rPr lang="en-US" sz="3800" b="1" dirty="0">
                <a:solidFill>
                  <a:srgbClr val="C00000"/>
                </a:solidFill>
                <a:latin typeface="Roboto" panose="02000000000000000000" pitchFamily="2" charset="0"/>
              </a:rPr>
              <a:t>Option 1</a:t>
            </a:r>
            <a:r>
              <a:rPr lang="en-US" sz="3800" b="1" dirty="0">
                <a:solidFill>
                  <a:srgbClr val="202124"/>
                </a:solidFill>
                <a:latin typeface="Roboto" panose="02000000000000000000" pitchFamily="2" charset="0"/>
              </a:rPr>
              <a:t>):</a:t>
            </a:r>
            <a:r>
              <a:rPr lang="en-US" sz="3800" dirty="0">
                <a:solidFill>
                  <a:srgbClr val="202124"/>
                </a:solidFill>
                <a:latin typeface="Roboto" panose="02000000000000000000" pitchFamily="2" charset="0"/>
              </a:rPr>
              <a:t>  </a:t>
            </a:r>
          </a:p>
          <a:p>
            <a:pPr lvl="1"/>
            <a:r>
              <a:rPr lang="en-US" sz="2900" dirty="0">
                <a:solidFill>
                  <a:srgbClr val="202124"/>
                </a:solidFill>
                <a:latin typeface="Roboto" panose="02000000000000000000" pitchFamily="2" charset="0"/>
              </a:rPr>
              <a:t>As part of prior TX SET Version Release post implementation review and lessons learned workshops, one recommendation was to allow ERCOT/Market Participants an opportunity for production system stabilization or HyperCare.  </a:t>
            </a:r>
          </a:p>
          <a:p>
            <a:pPr lvl="1"/>
            <a:r>
              <a:rPr lang="en-US" sz="2900" dirty="0">
                <a:solidFill>
                  <a:srgbClr val="202124"/>
                </a:solidFill>
                <a:latin typeface="Roboto" panose="02000000000000000000" pitchFamily="2" charset="0"/>
              </a:rPr>
              <a:t>There is </a:t>
            </a:r>
            <a:r>
              <a:rPr lang="en-US" sz="2900" b="1" dirty="0">
                <a:solidFill>
                  <a:srgbClr val="202124"/>
                </a:solidFill>
                <a:latin typeface="Roboto" panose="02000000000000000000" pitchFamily="2" charset="0"/>
              </a:rPr>
              <a:t>Market precedence </a:t>
            </a:r>
            <a:r>
              <a:rPr lang="en-US" sz="2900" dirty="0">
                <a:solidFill>
                  <a:srgbClr val="202124"/>
                </a:solidFill>
                <a:latin typeface="Roboto" panose="02000000000000000000" pitchFamily="2" charset="0"/>
              </a:rPr>
              <a:t>for two Flights scheduled during the implementation of a new TX SET Version Release.   The TX SET v4.0 Flight Testing Schedule and Implementation Plan adhered to this Lesson Learned with the recommended schedule that RMS approved with </a:t>
            </a:r>
            <a:r>
              <a:rPr lang="en-US" sz="2900" b="1" dirty="0">
                <a:solidFill>
                  <a:srgbClr val="202124"/>
                </a:solidFill>
                <a:latin typeface="Roboto" panose="02000000000000000000" pitchFamily="2" charset="0"/>
              </a:rPr>
              <a:t>Only 2 Market Test Flights Y2012 for TX SET v4.0 Market Testing. </a:t>
            </a:r>
            <a:r>
              <a:rPr lang="en-US" sz="2900" b="1" dirty="0">
                <a:solidFill>
                  <a:srgbClr val="C00000"/>
                </a:solidFill>
                <a:latin typeface="Roboto" panose="02000000000000000000" pitchFamily="2" charset="0"/>
                <a:hlinkClick r:id="rId2" tooltip="2012 Flight Testing Schedule">
                  <a:extLst>
                    <a:ext uri="{A12FA001-AC4F-418D-AE19-62706E023703}">
                      <ahyp:hlinkClr xmlns:ahyp="http://schemas.microsoft.com/office/drawing/2018/hyperlinkcolor" val="tx"/>
                    </a:ext>
                  </a:extLst>
                </a:hlinkClick>
              </a:rPr>
              <a:t>2012 Flight Testing Schedule</a:t>
            </a:r>
            <a:endParaRPr lang="en-US" sz="2900" b="1" dirty="0">
              <a:solidFill>
                <a:srgbClr val="C00000"/>
              </a:solidFill>
              <a:latin typeface="Roboto" panose="02000000000000000000" pitchFamily="2" charset="0"/>
            </a:endParaRPr>
          </a:p>
          <a:p>
            <a:pPr lvl="2"/>
            <a:r>
              <a:rPr lang="en-US" sz="2800" dirty="0">
                <a:solidFill>
                  <a:srgbClr val="202124"/>
                </a:solidFill>
                <a:latin typeface="Roboto" panose="02000000000000000000" pitchFamily="2" charset="0"/>
              </a:rPr>
              <a:t>Flight 0312 was the first Flight Testing Schedule requiring all Market Participants and ERCOT to successfully test TX SET v4.0 functionality for Compliance and Retail Certification.  </a:t>
            </a:r>
          </a:p>
          <a:p>
            <a:pPr lvl="2"/>
            <a:r>
              <a:rPr lang="en-US" sz="2800" dirty="0">
                <a:solidFill>
                  <a:srgbClr val="202124"/>
                </a:solidFill>
                <a:latin typeface="Roboto" panose="02000000000000000000" pitchFamily="2" charset="0"/>
              </a:rPr>
              <a:t>Flight 0912 was the second and final Flight-Testing Schedule for Y2012. </a:t>
            </a:r>
          </a:p>
          <a:p>
            <a:pPr lvl="2"/>
            <a:r>
              <a:rPr lang="en-US" sz="2800" dirty="0">
                <a:solidFill>
                  <a:srgbClr val="202124"/>
                </a:solidFill>
                <a:latin typeface="Roboto" panose="02000000000000000000" pitchFamily="2" charset="0"/>
              </a:rPr>
              <a:t>Both Flight 0312 and 0912 Allowed New Entrance for Retail Testing Certification.  </a:t>
            </a:r>
          </a:p>
          <a:p>
            <a:pPr lvl="2"/>
            <a:r>
              <a:rPr lang="en-US" sz="2800" dirty="0">
                <a:solidFill>
                  <a:srgbClr val="202124"/>
                </a:solidFill>
                <a:latin typeface="Roboto" panose="02000000000000000000" pitchFamily="2" charset="0"/>
              </a:rPr>
              <a:t>TX SET v4.0 production go-live was successfully implemented on Sunday, June 3, 2012.   </a:t>
            </a:r>
          </a:p>
          <a:p>
            <a:pPr lvl="1"/>
            <a:r>
              <a:rPr lang="en-US" sz="2900" dirty="0">
                <a:solidFill>
                  <a:srgbClr val="202124"/>
                </a:solidFill>
                <a:latin typeface="Roboto" panose="02000000000000000000" pitchFamily="2" charset="0"/>
              </a:rPr>
              <a:t>TX SET v5.0 Market Flight Testing will require that every Market Participant and ERCOT successfully test TX SET v5.0 new functionality in order to receive (new) or maintain (existing) their Retail Market certification.   There will be over 100 CRs, along with some 3</a:t>
            </a:r>
            <a:r>
              <a:rPr lang="en-US" sz="2900" baseline="30000" dirty="0">
                <a:solidFill>
                  <a:srgbClr val="202124"/>
                </a:solidFill>
                <a:latin typeface="Roboto" panose="02000000000000000000" pitchFamily="2" charset="0"/>
              </a:rPr>
              <a:t>rd</a:t>
            </a:r>
            <a:r>
              <a:rPr lang="en-US" sz="2900" dirty="0">
                <a:solidFill>
                  <a:srgbClr val="202124"/>
                </a:solidFill>
                <a:latin typeface="Roboto" panose="02000000000000000000" pitchFamily="2" charset="0"/>
              </a:rPr>
              <a:t> Party Vendors on behalf of CRs, testing with six (1) EC, (1) MOU and (4)TDSPs – called Round Robin Testing.   </a:t>
            </a:r>
          </a:p>
          <a:p>
            <a:pPr lvl="1"/>
            <a:r>
              <a:rPr lang="en-US" sz="2900" dirty="0">
                <a:solidFill>
                  <a:srgbClr val="202124"/>
                </a:solidFill>
                <a:latin typeface="Roboto" panose="02000000000000000000" pitchFamily="2" charset="0"/>
              </a:rPr>
              <a:t>Total number of new entrance is unknown, therefore. testing will be comprehensive and lengthy – as we say for Retail Market Testing:  </a:t>
            </a:r>
            <a:r>
              <a:rPr lang="en-US" sz="2900" dirty="0">
                <a:solidFill>
                  <a:srgbClr val="C00000"/>
                </a:solidFill>
                <a:latin typeface="Roboto" panose="02000000000000000000" pitchFamily="2" charset="0"/>
              </a:rPr>
              <a:t>“</a:t>
            </a:r>
            <a:r>
              <a:rPr lang="en-US" sz="2900" b="1" dirty="0">
                <a:solidFill>
                  <a:srgbClr val="C00000"/>
                </a:solidFill>
                <a:latin typeface="Roboto" panose="02000000000000000000" pitchFamily="2" charset="0"/>
              </a:rPr>
              <a:t>We can only go as fast as the slowest Market Participant</a:t>
            </a:r>
            <a:r>
              <a:rPr lang="en-US" sz="2900" b="1" dirty="0">
                <a:solidFill>
                  <a:srgbClr val="202124"/>
                </a:solidFill>
                <a:latin typeface="Roboto" panose="02000000000000000000" pitchFamily="2" charset="0"/>
              </a:rPr>
              <a:t>”</a:t>
            </a:r>
            <a:r>
              <a:rPr lang="en-US" sz="2900" dirty="0">
                <a:solidFill>
                  <a:srgbClr val="202124"/>
                </a:solidFill>
                <a:latin typeface="Roboto" panose="02000000000000000000" pitchFamily="2" charset="0"/>
              </a:rPr>
              <a:t>   All new entrants require more test scripts, especially since they are required to successfully complete banking scripts in addition to MVI/MVO/Switch transactional functionality test scripts.   </a:t>
            </a:r>
          </a:p>
          <a:p>
            <a:pPr lvl="1"/>
            <a:r>
              <a:rPr lang="en-US" sz="2900" b="1" dirty="0">
                <a:solidFill>
                  <a:srgbClr val="202124"/>
                </a:solidFill>
                <a:latin typeface="Roboto" panose="02000000000000000000" pitchFamily="2" charset="0"/>
              </a:rPr>
              <a:t>If TX SET v5.0 planned Market Flight Testing is in Q1 2024 and Production Go-Live is in Q2 2024</a:t>
            </a:r>
            <a:r>
              <a:rPr lang="en-US" sz="2900" dirty="0">
                <a:solidFill>
                  <a:srgbClr val="202124"/>
                </a:solidFill>
                <a:latin typeface="Roboto" panose="02000000000000000000" pitchFamily="2" charset="0"/>
              </a:rPr>
              <a:t>, it would be better to avoid the months of June – August for any potential third test flight in case TDSP resources are needed to assist call centers or perform EOP duties due to a major weather event(s).   A major weather event on the Gulf coast could impact three of the four TDSPs as the market experienced with Hurricane Harvey (2017).  .    </a:t>
            </a:r>
          </a:p>
        </p:txBody>
      </p:sp>
      <p:sp>
        <p:nvSpPr>
          <p:cNvPr id="4" name="Slide Number Placeholder 3">
            <a:extLst>
              <a:ext uri="{FF2B5EF4-FFF2-40B4-BE49-F238E27FC236}">
                <a16:creationId xmlns:a16="http://schemas.microsoft.com/office/drawing/2014/main" id="{B913D699-A8C1-4D6E-A96B-ECB1302190AF}"/>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249654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69088" y="6272212"/>
            <a:ext cx="4082142" cy="585788"/>
          </a:xfrm>
        </p:spPr>
        <p:txBody>
          <a:bodyPr>
            <a:normAutofit/>
          </a:bodyPr>
          <a:lstStyle/>
          <a:p>
            <a:r>
              <a:rPr lang="en-US" sz="1600"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t>LP&amp;L Rates </a:t>
            </a:r>
          </a:p>
          <a:p>
            <a:pPr>
              <a:spcBef>
                <a:spcPts val="0"/>
              </a:spcBef>
            </a:pPr>
            <a:r>
              <a:rPr lang="en-US" dirty="0"/>
              <a:t>Customer Enrollment Process – Detailed Timeline</a:t>
            </a:r>
          </a:p>
          <a:p>
            <a:pPr>
              <a:spcBef>
                <a:spcPts val="0"/>
              </a:spcBef>
            </a:pPr>
            <a:r>
              <a:rPr lang="en-US" dirty="0"/>
              <a:t>PUCT Complaint Process / Application of PUCT Rules</a:t>
            </a:r>
          </a:p>
          <a:p>
            <a:pPr>
              <a:spcBef>
                <a:spcPts val="0"/>
              </a:spcBef>
            </a:pPr>
            <a:r>
              <a:rPr lang="en-US" dirty="0"/>
              <a:t>Transaction Timelines / TXSET Timelines </a:t>
            </a:r>
          </a:p>
          <a:p>
            <a:pPr>
              <a:spcBef>
                <a:spcPts val="0"/>
              </a:spcBef>
            </a:pPr>
            <a:r>
              <a:rPr lang="en-US" dirty="0"/>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t>Mass Customer Lists</a:t>
            </a:r>
          </a:p>
          <a:p>
            <a:pPr>
              <a:spcBef>
                <a:spcPts val="0"/>
              </a:spcBef>
            </a:pPr>
            <a:r>
              <a:rPr lang="en-US" dirty="0"/>
              <a:t>Power to Choose website</a:t>
            </a:r>
          </a:p>
          <a:p>
            <a:pPr>
              <a:spcBef>
                <a:spcPts val="0"/>
              </a:spcBef>
            </a:pPr>
            <a:r>
              <a:rPr lang="en-US" dirty="0"/>
              <a:t>Customer Forums/Town Halls</a:t>
            </a:r>
          </a:p>
          <a:p>
            <a:pPr>
              <a:spcBef>
                <a:spcPts val="0"/>
              </a:spcBef>
            </a:pPr>
            <a:r>
              <a:rPr lang="en-US" dirty="0"/>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t>CBCI files </a:t>
            </a:r>
          </a:p>
          <a:p>
            <a:pPr>
              <a:spcBef>
                <a:spcPts val="0"/>
              </a:spcBef>
            </a:pPr>
            <a:r>
              <a:rPr lang="en-US" dirty="0"/>
              <a:t>Default REP Selection Process</a:t>
            </a:r>
          </a:p>
          <a:p>
            <a:pPr>
              <a:spcBef>
                <a:spcPts val="0"/>
              </a:spcBef>
            </a:pPr>
            <a:r>
              <a:rPr lang="en-US" dirty="0"/>
              <a:t>DNP Blackout Period</a:t>
            </a:r>
          </a:p>
          <a:p>
            <a:pPr>
              <a:spcBef>
                <a:spcPts val="0"/>
              </a:spcBef>
            </a:pPr>
            <a:r>
              <a:rPr lang="en-US" dirty="0"/>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75280" y="4824430"/>
            <a:ext cx="5102680" cy="426668"/>
          </a:xfrm>
        </p:spPr>
        <p:txBody>
          <a:bodyPr>
            <a:normAutofit/>
          </a:bodyPr>
          <a:lstStyle/>
          <a:p>
            <a:r>
              <a:rPr lang="en-US" sz="2000" dirty="0"/>
              <a:t>GO LIVE – Transition to Competition </a:t>
            </a: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Tenorite"/>
                <a:ea typeface="+mn-ea"/>
                <a:cs typeface="+mn-cs"/>
              </a:rPr>
              <a:t>Q4 2022</a:t>
            </a:r>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Pro Forma Tariff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Access Agreement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POLR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Safety Net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400" b="0" i="0" u="none" strike="noStrike" kern="1200" cap="none" spc="50" normalizeH="0" baseline="0" noProof="0" dirty="0">
              <a:ln>
                <a:noFill/>
              </a:ln>
              <a:solidFill>
                <a:prstClr val="black"/>
              </a:solidFill>
              <a:effectLst/>
              <a:uLnTx/>
              <a:uFillTx/>
              <a:latin typeface="Tenorite"/>
              <a:ea typeface="+mn-ea"/>
              <a:cs typeface="+mn-cs"/>
            </a:endParaRPr>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Tampering Information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ESI IDs in TDSP Extract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RMG Chapter 8 Revisions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Historical Usage Requests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6"/>
            <a:ext cx="3369127" cy="1010842"/>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sng" strike="noStrike" kern="1200" cap="none" spc="50" normalizeH="0" baseline="0" noProof="0" dirty="0">
                <a:ln>
                  <a:noFill/>
                </a:ln>
                <a:solidFill>
                  <a:prstClr val="black"/>
                </a:solidFill>
                <a:effectLst/>
                <a:uLnTx/>
                <a:uFillTx/>
                <a:latin typeface="Tenorite"/>
                <a:ea typeface="+mn-ea"/>
                <a:cs typeface="+mn-cs"/>
              </a:rPr>
              <a:t>ERCOT Activities</a:t>
            </a:r>
            <a:r>
              <a:rPr kumimoji="0" lang="en-US" sz="1400" b="0" i="0" u="none" strike="noStrike" kern="1200" cap="none" spc="50" normalizeH="0" baseline="0" noProof="0" dirty="0">
                <a:ln>
                  <a:noFill/>
                </a:ln>
                <a:solidFill>
                  <a:prstClr val="black"/>
                </a:solidFill>
                <a:effectLst/>
                <a:uLnTx/>
                <a:uFillTx/>
                <a:latin typeface="Tenorite"/>
                <a:ea typeface="+mn-ea"/>
                <a:cs typeface="+mn-cs"/>
              </a:rPr>
              <a:t>:  SAC04s, Load Profiles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sng" strike="noStrike" kern="1200" cap="none" spc="50" normalizeH="0" baseline="0" noProof="0" dirty="0">
                <a:ln>
                  <a:noFill/>
                </a:ln>
                <a:solidFill>
                  <a:prstClr val="black"/>
                </a:solidFill>
                <a:effectLst/>
                <a:uLnTx/>
                <a:uFillTx/>
                <a:latin typeface="Tenorite"/>
                <a:ea typeface="+mn-ea"/>
                <a:cs typeface="+mn-cs"/>
              </a:rPr>
              <a:t>TSDP Activities</a:t>
            </a:r>
            <a:r>
              <a:rPr kumimoji="0" lang="en-US" sz="1400" b="0" i="0" u="none" strike="noStrike" kern="1200" cap="none" spc="50" normalizeH="0" baseline="0" noProof="0" dirty="0">
                <a:ln>
                  <a:noFill/>
                </a:ln>
                <a:solidFill>
                  <a:prstClr val="black"/>
                </a:solidFill>
                <a:effectLst/>
                <a:uLnTx/>
                <a:uFillTx/>
                <a:latin typeface="Tenorite"/>
                <a:ea typeface="+mn-ea"/>
                <a:cs typeface="+mn-cs"/>
              </a:rPr>
              <a:t>:  Critical Care, DLFs, Solar/DG, Switch Hold Files, BUSIDDRQ, Call Center, OGFLT, Weather Moratoriums, Proration</a:t>
            </a:r>
          </a:p>
        </p:txBody>
      </p:sp>
      <p:sp>
        <p:nvSpPr>
          <p:cNvPr id="16" name="TextBox 15">
            <a:extLst>
              <a:ext uri="{FF2B5EF4-FFF2-40B4-BE49-F238E27FC236}">
                <a16:creationId xmlns:a16="http://schemas.microsoft.com/office/drawing/2014/main" id="{74D1E3CC-1330-4118-B6D8-18F7951CF8E9}"/>
              </a:ext>
            </a:extLst>
          </p:cNvPr>
          <p:cNvSpPr txBox="1"/>
          <p:nvPr/>
        </p:nvSpPr>
        <p:spPr>
          <a:xfrm>
            <a:off x="3233148" y="5654494"/>
            <a:ext cx="1107440" cy="400110"/>
          </a:xfrm>
          <a:prstGeom prst="rect">
            <a:avLst/>
          </a:prstGeom>
          <a:noFill/>
        </p:spPr>
        <p:txBody>
          <a:bodyPr wrap="square" rtlCol="0">
            <a:spAutoFit/>
          </a:bodyPr>
          <a:lstStyle/>
          <a:p>
            <a:r>
              <a:rPr lang="en-US" sz="2000" b="1" dirty="0">
                <a:solidFill>
                  <a:srgbClr val="C00000"/>
                </a:solidFill>
              </a:rPr>
              <a:t>Q1 2024 </a:t>
            </a:r>
          </a:p>
        </p:txBody>
      </p:sp>
      <p:sp>
        <p:nvSpPr>
          <p:cNvPr id="21" name="TextBox 20">
            <a:extLst>
              <a:ext uri="{FF2B5EF4-FFF2-40B4-BE49-F238E27FC236}">
                <a16:creationId xmlns:a16="http://schemas.microsoft.com/office/drawing/2014/main" id="{90F4C15D-C422-4C33-8160-21E868B9E85E}"/>
              </a:ext>
            </a:extLst>
          </p:cNvPr>
          <p:cNvSpPr txBox="1"/>
          <p:nvPr/>
        </p:nvSpPr>
        <p:spPr>
          <a:xfrm>
            <a:off x="6175280" y="5644868"/>
            <a:ext cx="6212840" cy="400110"/>
          </a:xfrm>
          <a:prstGeom prst="rect">
            <a:avLst/>
          </a:prstGeom>
          <a:noFill/>
        </p:spPr>
        <p:txBody>
          <a:bodyPr wrap="square">
            <a:spAutoFit/>
          </a:bodyPr>
          <a:lstStyle/>
          <a:p>
            <a:r>
              <a:rPr lang="en-US" sz="2000" b="1" dirty="0">
                <a:solidFill>
                  <a:srgbClr val="C00000"/>
                </a:solidFill>
              </a:rPr>
              <a:t>TX SET v5.0 All MPs &amp; ERCOT Required Flight Testing</a:t>
            </a:r>
          </a:p>
        </p:txBody>
      </p:sp>
      <p:cxnSp>
        <p:nvCxnSpPr>
          <p:cNvPr id="22" name="Straight Connector 21">
            <a:extLst>
              <a:ext uri="{FF2B5EF4-FFF2-40B4-BE49-F238E27FC236}">
                <a16:creationId xmlns:a16="http://schemas.microsoft.com/office/drawing/2014/main" id="{EF9482EE-81E0-4BC7-B717-DB71F19A6136}"/>
              </a:ext>
            </a:extLst>
          </p:cNvPr>
          <p:cNvCxnSpPr/>
          <p:nvPr/>
        </p:nvCxnSpPr>
        <p:spPr>
          <a:xfrm>
            <a:off x="4581525" y="5921135"/>
            <a:ext cx="1514475" cy="0"/>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AFB20D15-E965-4C11-AF18-3AD632B6B83F}"/>
              </a:ext>
            </a:extLst>
          </p:cNvPr>
          <p:cNvSpPr txBox="1"/>
          <p:nvPr/>
        </p:nvSpPr>
        <p:spPr>
          <a:xfrm>
            <a:off x="3703052" y="6119212"/>
            <a:ext cx="1107440" cy="400110"/>
          </a:xfrm>
          <a:prstGeom prst="rect">
            <a:avLst/>
          </a:prstGeom>
          <a:noFill/>
        </p:spPr>
        <p:txBody>
          <a:bodyPr wrap="square" rtlCol="0">
            <a:spAutoFit/>
          </a:bodyPr>
          <a:lstStyle/>
          <a:p>
            <a:r>
              <a:rPr lang="en-US" sz="2000" b="1" dirty="0">
                <a:solidFill>
                  <a:srgbClr val="C00000"/>
                </a:solidFill>
              </a:rPr>
              <a:t>Q2 2024 </a:t>
            </a:r>
          </a:p>
        </p:txBody>
      </p:sp>
      <p:cxnSp>
        <p:nvCxnSpPr>
          <p:cNvPr id="24" name="Straight Connector 23">
            <a:extLst>
              <a:ext uri="{FF2B5EF4-FFF2-40B4-BE49-F238E27FC236}">
                <a16:creationId xmlns:a16="http://schemas.microsoft.com/office/drawing/2014/main" id="{B976E6FE-B588-4248-B358-430F2E44D820}"/>
              </a:ext>
            </a:extLst>
          </p:cNvPr>
          <p:cNvCxnSpPr/>
          <p:nvPr/>
        </p:nvCxnSpPr>
        <p:spPr>
          <a:xfrm>
            <a:off x="4810492" y="6402740"/>
            <a:ext cx="1514475" cy="0"/>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sp>
        <p:nvSpPr>
          <p:cNvPr id="25" name="TextBox 24">
            <a:extLst>
              <a:ext uri="{FF2B5EF4-FFF2-40B4-BE49-F238E27FC236}">
                <a16:creationId xmlns:a16="http://schemas.microsoft.com/office/drawing/2014/main" id="{0580B56C-3D71-49AB-823F-E9AAF0A616F8}"/>
              </a:ext>
            </a:extLst>
          </p:cNvPr>
          <p:cNvSpPr txBox="1"/>
          <p:nvPr/>
        </p:nvSpPr>
        <p:spPr>
          <a:xfrm>
            <a:off x="6410959" y="6208712"/>
            <a:ext cx="5614965" cy="400110"/>
          </a:xfrm>
          <a:prstGeom prst="rect">
            <a:avLst/>
          </a:prstGeom>
          <a:noFill/>
        </p:spPr>
        <p:txBody>
          <a:bodyPr wrap="square">
            <a:spAutoFit/>
          </a:bodyPr>
          <a:lstStyle/>
          <a:p>
            <a:r>
              <a:rPr lang="en-US" sz="2000" b="1" dirty="0">
                <a:solidFill>
                  <a:srgbClr val="C00000"/>
                </a:solidFill>
              </a:rPr>
              <a:t>TX SET v5.0 Production Implementation/Go-Live</a:t>
            </a:r>
          </a:p>
        </p:txBody>
      </p:sp>
      <p:sp>
        <p:nvSpPr>
          <p:cNvPr id="26" name="TextBox 25">
            <a:extLst>
              <a:ext uri="{FF2B5EF4-FFF2-40B4-BE49-F238E27FC236}">
                <a16:creationId xmlns:a16="http://schemas.microsoft.com/office/drawing/2014/main" id="{660F9605-E247-41C1-A674-1D124F572EFD}"/>
              </a:ext>
            </a:extLst>
          </p:cNvPr>
          <p:cNvSpPr txBox="1"/>
          <p:nvPr/>
        </p:nvSpPr>
        <p:spPr>
          <a:xfrm>
            <a:off x="3790463" y="5244758"/>
            <a:ext cx="7890991" cy="400110"/>
          </a:xfrm>
          <a:prstGeom prst="rect">
            <a:avLst/>
          </a:prstGeom>
          <a:noFill/>
        </p:spPr>
        <p:txBody>
          <a:bodyPr wrap="square">
            <a:spAutoFit/>
          </a:bodyPr>
          <a:lstStyle/>
          <a:p>
            <a:pPr algn="ctr"/>
            <a:r>
              <a:rPr lang="en-US" sz="2000" b="1" dirty="0">
                <a:solidFill>
                  <a:srgbClr val="C00000"/>
                </a:solidFill>
              </a:rPr>
              <a:t> 4-6 Months before TX SET v5.0 Flight Testing Begins</a:t>
            </a:r>
          </a:p>
        </p:txBody>
      </p:sp>
    </p:spTree>
    <p:extLst>
      <p:ext uri="{BB962C8B-B14F-4D97-AF65-F5344CB8AC3E}">
        <p14:creationId xmlns:p14="http://schemas.microsoft.com/office/powerpoint/2010/main" val="332104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xEl>
                                              <p:pRg st="0" end="0"/>
                                            </p:txEl>
                                          </p:spTgt>
                                        </p:tgtEl>
                                        <p:attrNameLst>
                                          <p:attrName>style.visibility</p:attrName>
                                        </p:attrNameLst>
                                      </p:cBhvr>
                                      <p:to>
                                        <p:strVal val="visible"/>
                                      </p:to>
                                    </p:set>
                                    <p:anim calcmode="lin" valueType="num">
                                      <p:cBhvr additive="base">
                                        <p:cTn id="37"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p:bldP spid="23" grpId="0"/>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7FC4-0E00-4688-99C2-55D173DA0EEC}"/>
              </a:ext>
            </a:extLst>
          </p:cNvPr>
          <p:cNvSpPr>
            <a:spLocks noGrp="1"/>
          </p:cNvSpPr>
          <p:nvPr>
            <p:ph type="title"/>
          </p:nvPr>
        </p:nvSpPr>
        <p:spPr>
          <a:xfrm>
            <a:off x="2423428" y="217710"/>
            <a:ext cx="9131715" cy="889730"/>
          </a:xfrm>
        </p:spPr>
        <p:txBody>
          <a:bodyPr>
            <a:normAutofit fontScale="90000"/>
          </a:bodyPr>
          <a:lstStyle/>
          <a:p>
            <a:pPr algn="ctr"/>
            <a:r>
              <a:rPr lang="en-US" sz="3200" b="1" dirty="0">
                <a:solidFill>
                  <a:srgbClr val="202124"/>
                </a:solidFill>
                <a:latin typeface="Roboto" panose="02000000000000000000" pitchFamily="2" charset="0"/>
              </a:rPr>
              <a:t>Market Considerations to Mitigate Risk to </a:t>
            </a:r>
            <a:br>
              <a:rPr lang="en-US" sz="3200" b="1" dirty="0">
                <a:solidFill>
                  <a:srgbClr val="202124"/>
                </a:solidFill>
                <a:latin typeface="Roboto" panose="02000000000000000000" pitchFamily="2" charset="0"/>
              </a:rPr>
            </a:br>
            <a:r>
              <a:rPr lang="en-US" sz="3200" b="1" dirty="0">
                <a:solidFill>
                  <a:srgbClr val="202124"/>
                </a:solidFill>
                <a:latin typeface="Roboto" panose="02000000000000000000" pitchFamily="2" charset="0"/>
              </a:rPr>
              <a:t>Mission Critical Projects </a:t>
            </a:r>
            <a:endParaRPr lang="en-US" sz="3200" dirty="0"/>
          </a:p>
        </p:txBody>
      </p:sp>
      <p:sp>
        <p:nvSpPr>
          <p:cNvPr id="3" name="Content Placeholder 2">
            <a:extLst>
              <a:ext uri="{FF2B5EF4-FFF2-40B4-BE49-F238E27FC236}">
                <a16:creationId xmlns:a16="http://schemas.microsoft.com/office/drawing/2014/main" id="{34D60DD5-4352-4881-986C-CE54E720F085}"/>
              </a:ext>
            </a:extLst>
          </p:cNvPr>
          <p:cNvSpPr>
            <a:spLocks noGrp="1"/>
          </p:cNvSpPr>
          <p:nvPr>
            <p:ph idx="1"/>
          </p:nvPr>
        </p:nvSpPr>
        <p:spPr>
          <a:xfrm>
            <a:off x="1896177" y="1152906"/>
            <a:ext cx="10092623" cy="5705093"/>
          </a:xfrm>
        </p:spPr>
        <p:txBody>
          <a:bodyPr>
            <a:normAutofit fontScale="40000" lnSpcReduction="20000"/>
          </a:bodyPr>
          <a:lstStyle/>
          <a:p>
            <a:r>
              <a:rPr lang="en-US" sz="4500" b="1" dirty="0">
                <a:solidFill>
                  <a:srgbClr val="202124"/>
                </a:solidFill>
                <a:latin typeface="Roboto" panose="02000000000000000000" pitchFamily="2" charset="0"/>
              </a:rPr>
              <a:t>Y2024 Market Flight Testing (</a:t>
            </a:r>
            <a:r>
              <a:rPr lang="en-US" sz="4500" b="1" dirty="0">
                <a:solidFill>
                  <a:srgbClr val="C00000"/>
                </a:solidFill>
                <a:latin typeface="Roboto" panose="02000000000000000000" pitchFamily="2" charset="0"/>
              </a:rPr>
              <a:t>Option 2</a:t>
            </a:r>
            <a:r>
              <a:rPr lang="en-US" sz="4500" b="1" dirty="0">
                <a:solidFill>
                  <a:srgbClr val="202124"/>
                </a:solidFill>
                <a:latin typeface="Roboto" panose="02000000000000000000" pitchFamily="2" charset="0"/>
              </a:rPr>
              <a:t>):  </a:t>
            </a:r>
            <a:r>
              <a:rPr lang="en-US" sz="4500" dirty="0">
                <a:solidFill>
                  <a:srgbClr val="202124"/>
                </a:solidFill>
                <a:latin typeface="Roboto" panose="02000000000000000000" pitchFamily="2" charset="0"/>
              </a:rPr>
              <a:t>  </a:t>
            </a:r>
          </a:p>
          <a:p>
            <a:pPr lvl="1"/>
            <a:r>
              <a:rPr lang="en-US" sz="2900" b="1" dirty="0">
                <a:solidFill>
                  <a:srgbClr val="202124"/>
                </a:solidFill>
                <a:latin typeface="Roboto" panose="02000000000000000000" pitchFamily="2" charset="0"/>
              </a:rPr>
              <a:t>What if TX SET v5.0 schedule moved to: </a:t>
            </a:r>
          </a:p>
          <a:p>
            <a:pPr lvl="2"/>
            <a:r>
              <a:rPr lang="en-US" sz="2700" b="1" dirty="0">
                <a:solidFill>
                  <a:srgbClr val="202124"/>
                </a:solidFill>
                <a:latin typeface="Roboto" panose="02000000000000000000" pitchFamily="2" charset="0"/>
              </a:rPr>
              <a:t> Market Flight Testing --  August 2024 – October 2024</a:t>
            </a:r>
          </a:p>
          <a:p>
            <a:pPr lvl="2"/>
            <a:r>
              <a:rPr lang="en-US" sz="2700" b="1" dirty="0">
                <a:solidFill>
                  <a:srgbClr val="202124"/>
                </a:solidFill>
                <a:latin typeface="Roboto" panose="02000000000000000000" pitchFamily="2" charset="0"/>
              </a:rPr>
              <a:t> Production Go-Live – weekend of  November 1-3, 2024, with contingency weekend November 8-10, 2024? </a:t>
            </a:r>
          </a:p>
          <a:p>
            <a:pPr lvl="1"/>
            <a:r>
              <a:rPr lang="en-US" sz="3000" b="1" dirty="0">
                <a:solidFill>
                  <a:srgbClr val="202124"/>
                </a:solidFill>
                <a:latin typeface="Roboto" panose="02000000000000000000" pitchFamily="2" charset="0"/>
              </a:rPr>
              <a:t>Option 2 would allow for: </a:t>
            </a:r>
          </a:p>
          <a:p>
            <a:pPr lvl="2"/>
            <a:r>
              <a:rPr lang="en-US" sz="2800" dirty="0">
                <a:solidFill>
                  <a:srgbClr val="202124"/>
                </a:solidFill>
                <a:latin typeface="Roboto" panose="02000000000000000000" pitchFamily="2" charset="0"/>
              </a:rPr>
              <a:t>Three test flights in 2024 that could include new entrance into the Retail Market in all three flights: </a:t>
            </a:r>
          </a:p>
          <a:p>
            <a:pPr lvl="3"/>
            <a:r>
              <a:rPr lang="en-US" sz="2600" b="1" dirty="0">
                <a:solidFill>
                  <a:srgbClr val="202124"/>
                </a:solidFill>
                <a:latin typeface="Roboto" panose="02000000000000000000" pitchFamily="2" charset="0"/>
              </a:rPr>
              <a:t>Flight 0224 </a:t>
            </a:r>
            <a:r>
              <a:rPr lang="en-US" sz="2600" dirty="0">
                <a:solidFill>
                  <a:srgbClr val="202124"/>
                </a:solidFill>
                <a:latin typeface="Roboto" panose="02000000000000000000" pitchFamily="2" charset="0"/>
              </a:rPr>
              <a:t>– Existing and New Entrance would still be testing TX SET v4.0A  (December 2023 – March 2024). </a:t>
            </a:r>
          </a:p>
          <a:p>
            <a:pPr lvl="4"/>
            <a:r>
              <a:rPr lang="en-US" sz="2600" dirty="0">
                <a:solidFill>
                  <a:srgbClr val="202124"/>
                </a:solidFill>
                <a:latin typeface="Roboto" panose="02000000000000000000" pitchFamily="2" charset="0"/>
              </a:rPr>
              <a:t>If MOU has successfully implemented their Retail Production Go-Live in October 2023 </a:t>
            </a:r>
          </a:p>
          <a:p>
            <a:pPr lvl="4"/>
            <a:r>
              <a:rPr lang="en-US" sz="2600" dirty="0">
                <a:solidFill>
                  <a:srgbClr val="202124"/>
                </a:solidFill>
                <a:latin typeface="Roboto" panose="02000000000000000000" pitchFamily="2" charset="0"/>
              </a:rPr>
              <a:t>MOU would be Exempt from Flight 0224 --  other TDSP’s testing would be utilized to supplement MOU (aka Round Robin) as done in prior years Flight testing.   </a:t>
            </a:r>
          </a:p>
          <a:p>
            <a:pPr lvl="3"/>
            <a:r>
              <a:rPr lang="en-US" sz="2600" b="1" dirty="0">
                <a:solidFill>
                  <a:srgbClr val="202124"/>
                </a:solidFill>
                <a:latin typeface="Roboto" panose="02000000000000000000" pitchFamily="2" charset="0"/>
              </a:rPr>
              <a:t>Flight 0624 </a:t>
            </a:r>
            <a:r>
              <a:rPr lang="en-US" sz="2600" dirty="0">
                <a:solidFill>
                  <a:srgbClr val="202124"/>
                </a:solidFill>
                <a:latin typeface="Roboto" panose="02000000000000000000" pitchFamily="2" charset="0"/>
              </a:rPr>
              <a:t>– Existing and New Entrance would still be testing under TX SET v4.0A (March 2024 – June 2024) </a:t>
            </a:r>
          </a:p>
          <a:p>
            <a:pPr lvl="4"/>
            <a:r>
              <a:rPr lang="en-US" sz="2600" dirty="0">
                <a:solidFill>
                  <a:srgbClr val="202124"/>
                </a:solidFill>
                <a:latin typeface="Roboto" panose="02000000000000000000" pitchFamily="2" charset="0"/>
              </a:rPr>
              <a:t>Depending upon MOU system stabilization/Hypercare status, MOU may also request an Exemption from Flight 0624. </a:t>
            </a:r>
          </a:p>
          <a:p>
            <a:pPr lvl="3"/>
            <a:r>
              <a:rPr lang="en-US" sz="2600" b="1" dirty="0">
                <a:solidFill>
                  <a:srgbClr val="202124"/>
                </a:solidFill>
                <a:latin typeface="Roboto" panose="02000000000000000000" pitchFamily="2" charset="0"/>
              </a:rPr>
              <a:t>Flight 1024 </a:t>
            </a:r>
            <a:r>
              <a:rPr lang="en-US" sz="2600" dirty="0">
                <a:solidFill>
                  <a:srgbClr val="202124"/>
                </a:solidFill>
                <a:latin typeface="Roboto" panose="02000000000000000000" pitchFamily="2" charset="0"/>
              </a:rPr>
              <a:t>– TX SET v5.0 Market Flight Testing - New Entrance allowed (late August 2024 – late October 2024) </a:t>
            </a:r>
          </a:p>
          <a:p>
            <a:pPr lvl="4"/>
            <a:r>
              <a:rPr lang="en-US" sz="2500" dirty="0">
                <a:solidFill>
                  <a:srgbClr val="202124"/>
                </a:solidFill>
                <a:latin typeface="Roboto" panose="02000000000000000000" pitchFamily="2" charset="0"/>
              </a:rPr>
              <a:t>TX SET v5.0 Market Flight Testing will require that every Market Participant and ERCOT successfully test TX SET v5.0 new functionality in order to receive (new) or maintain (existing) their Retail Market certification.   There will be over 100 CRs, along with some 3</a:t>
            </a:r>
            <a:r>
              <a:rPr lang="en-US" sz="2500" baseline="30000" dirty="0">
                <a:solidFill>
                  <a:srgbClr val="202124"/>
                </a:solidFill>
                <a:latin typeface="Roboto" panose="02000000000000000000" pitchFamily="2" charset="0"/>
              </a:rPr>
              <a:t>rd</a:t>
            </a:r>
            <a:r>
              <a:rPr lang="en-US" sz="2500" dirty="0">
                <a:solidFill>
                  <a:srgbClr val="202124"/>
                </a:solidFill>
                <a:latin typeface="Roboto" panose="02000000000000000000" pitchFamily="2" charset="0"/>
              </a:rPr>
              <a:t> Party Vendors on behalf of CRs, testing with six (1) EC, (1) MOU and (4)TDSPs – called Round Robin Testing.   </a:t>
            </a:r>
          </a:p>
          <a:p>
            <a:pPr lvl="4"/>
            <a:r>
              <a:rPr lang="en-US" sz="2500" dirty="0">
                <a:solidFill>
                  <a:srgbClr val="202124"/>
                </a:solidFill>
                <a:latin typeface="Roboto" panose="02000000000000000000" pitchFamily="2" charset="0"/>
              </a:rPr>
              <a:t>Total number of new entrance is unknown, therefore. testing will be comprehensive and lengthy – as we say for Retail Market Testing:  </a:t>
            </a:r>
            <a:r>
              <a:rPr lang="en-US" sz="2500" dirty="0">
                <a:solidFill>
                  <a:srgbClr val="C00000"/>
                </a:solidFill>
                <a:latin typeface="Roboto" panose="02000000000000000000" pitchFamily="2" charset="0"/>
              </a:rPr>
              <a:t>“</a:t>
            </a:r>
            <a:r>
              <a:rPr lang="en-US" sz="2500" b="1" dirty="0">
                <a:solidFill>
                  <a:srgbClr val="C00000"/>
                </a:solidFill>
                <a:latin typeface="Roboto" panose="02000000000000000000" pitchFamily="2" charset="0"/>
              </a:rPr>
              <a:t>We can only go as fast as the slowest Market Participant</a:t>
            </a:r>
            <a:r>
              <a:rPr lang="en-US" sz="2500" b="1" dirty="0">
                <a:solidFill>
                  <a:srgbClr val="202124"/>
                </a:solidFill>
                <a:latin typeface="Roboto" panose="02000000000000000000" pitchFamily="2" charset="0"/>
              </a:rPr>
              <a:t>”</a:t>
            </a:r>
            <a:r>
              <a:rPr lang="en-US" sz="2500" dirty="0">
                <a:solidFill>
                  <a:srgbClr val="202124"/>
                </a:solidFill>
                <a:latin typeface="Roboto" panose="02000000000000000000" pitchFamily="2" charset="0"/>
              </a:rPr>
              <a:t>   All new entrants require more test scripts, especially since they are required to successfully complete banking scripts in addition to MVI/MVO/Switch transactional functionality test scripts.   </a:t>
            </a:r>
          </a:p>
          <a:p>
            <a:pPr lvl="2"/>
            <a:r>
              <a:rPr lang="en-US" sz="2800" dirty="0">
                <a:solidFill>
                  <a:srgbClr val="202124"/>
                </a:solidFill>
                <a:latin typeface="Roboto" panose="02000000000000000000" pitchFamily="2" charset="0"/>
              </a:rPr>
              <a:t>MOU more time to address production system issues,  along with developing and internally testing their TX SET v5.0 changes that are now built on top of their production v4.0A functionality in preparation for TX SET v5.0 Market Test Flight Q3-Q4 2024. </a:t>
            </a:r>
          </a:p>
          <a:p>
            <a:pPr lvl="2"/>
            <a:r>
              <a:rPr lang="en-US" sz="2800" dirty="0">
                <a:solidFill>
                  <a:srgbClr val="202124"/>
                </a:solidFill>
                <a:latin typeface="Roboto" panose="02000000000000000000" pitchFamily="2" charset="0"/>
              </a:rPr>
              <a:t>ERCOT/Market Participants an opportunity for production system stabilization and HyperCare post TX SET v5.0 Go-Live.  With an early November 2024 aligns with Retail market activities usually winding down for end of year holidays and vacations.</a:t>
            </a:r>
          </a:p>
          <a:p>
            <a:pPr lvl="2"/>
            <a:r>
              <a:rPr lang="en-US" sz="2800" dirty="0">
                <a:solidFill>
                  <a:srgbClr val="202124"/>
                </a:solidFill>
                <a:latin typeface="Roboto" panose="02000000000000000000" pitchFamily="2" charset="0"/>
              </a:rPr>
              <a:t>The mitigation of several risks in order to implement another successful TX SET Version Release.   However, may have negative implications due to the cost to implement this project has been extended 5-7 months longer than ERCOT and Market Participants may </a:t>
            </a:r>
            <a:r>
              <a:rPr lang="en-US" sz="2800">
                <a:solidFill>
                  <a:srgbClr val="202124"/>
                </a:solidFill>
                <a:latin typeface="Roboto" panose="02000000000000000000" pitchFamily="2" charset="0"/>
              </a:rPr>
              <a:t>have budgeted</a:t>
            </a:r>
            <a:r>
              <a:rPr lang="en-US" sz="2800" dirty="0">
                <a:solidFill>
                  <a:srgbClr val="202124"/>
                </a:solidFill>
                <a:latin typeface="Roboto" panose="02000000000000000000" pitchFamily="2" charset="0"/>
              </a:rPr>
              <a:t>.    </a:t>
            </a:r>
          </a:p>
          <a:p>
            <a:pPr lvl="2"/>
            <a:endParaRPr lang="en-US" sz="2800" dirty="0">
              <a:solidFill>
                <a:srgbClr val="202124"/>
              </a:solidFill>
              <a:latin typeface="Roboto" panose="02000000000000000000" pitchFamily="2" charset="0"/>
            </a:endParaRPr>
          </a:p>
          <a:p>
            <a:pPr lvl="1"/>
            <a:endParaRPr lang="en-US" dirty="0"/>
          </a:p>
        </p:txBody>
      </p:sp>
      <p:sp>
        <p:nvSpPr>
          <p:cNvPr id="4" name="Slide Number Placeholder 3">
            <a:extLst>
              <a:ext uri="{FF2B5EF4-FFF2-40B4-BE49-F238E27FC236}">
                <a16:creationId xmlns:a16="http://schemas.microsoft.com/office/drawing/2014/main" id="{B913D699-A8C1-4D6E-A96B-ECB1302190AF}"/>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3980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69088" y="6272212"/>
            <a:ext cx="4082142" cy="585788"/>
          </a:xfrm>
        </p:spPr>
        <p:txBody>
          <a:bodyPr>
            <a:normAutofit/>
          </a:bodyPr>
          <a:lstStyle/>
          <a:p>
            <a:r>
              <a:rPr lang="en-US" sz="1600"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t>LP&amp;L Rates </a:t>
            </a:r>
          </a:p>
          <a:p>
            <a:pPr>
              <a:spcBef>
                <a:spcPts val="0"/>
              </a:spcBef>
            </a:pPr>
            <a:r>
              <a:rPr lang="en-US" dirty="0"/>
              <a:t>Customer Enrollment Process – Detailed Timeline</a:t>
            </a:r>
          </a:p>
          <a:p>
            <a:pPr>
              <a:spcBef>
                <a:spcPts val="0"/>
              </a:spcBef>
            </a:pPr>
            <a:r>
              <a:rPr lang="en-US" dirty="0"/>
              <a:t>PUCT Complaint Process / Application of PUCT Rules</a:t>
            </a:r>
          </a:p>
          <a:p>
            <a:pPr>
              <a:spcBef>
                <a:spcPts val="0"/>
              </a:spcBef>
            </a:pPr>
            <a:r>
              <a:rPr lang="en-US" dirty="0"/>
              <a:t>Transaction Timelines / TXSET Timelines </a:t>
            </a:r>
          </a:p>
          <a:p>
            <a:pPr>
              <a:spcBef>
                <a:spcPts val="0"/>
              </a:spcBef>
            </a:pPr>
            <a:r>
              <a:rPr lang="en-US" dirty="0"/>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t>Mass Customer Lists</a:t>
            </a:r>
          </a:p>
          <a:p>
            <a:pPr>
              <a:spcBef>
                <a:spcPts val="0"/>
              </a:spcBef>
            </a:pPr>
            <a:r>
              <a:rPr lang="en-US" dirty="0"/>
              <a:t>Power to Choose website</a:t>
            </a:r>
          </a:p>
          <a:p>
            <a:pPr>
              <a:spcBef>
                <a:spcPts val="0"/>
              </a:spcBef>
            </a:pPr>
            <a:r>
              <a:rPr lang="en-US" dirty="0"/>
              <a:t>Customer Forums/Town Halls</a:t>
            </a:r>
          </a:p>
          <a:p>
            <a:pPr>
              <a:spcBef>
                <a:spcPts val="0"/>
              </a:spcBef>
            </a:pPr>
            <a:r>
              <a:rPr lang="en-US" dirty="0"/>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t>CBCI files </a:t>
            </a:r>
          </a:p>
          <a:p>
            <a:pPr>
              <a:spcBef>
                <a:spcPts val="0"/>
              </a:spcBef>
            </a:pPr>
            <a:r>
              <a:rPr lang="en-US" dirty="0"/>
              <a:t>Default REP Selection Process</a:t>
            </a:r>
          </a:p>
          <a:p>
            <a:pPr>
              <a:spcBef>
                <a:spcPts val="0"/>
              </a:spcBef>
            </a:pPr>
            <a:r>
              <a:rPr lang="en-US" dirty="0"/>
              <a:t>DNP Blackout Period</a:t>
            </a:r>
          </a:p>
          <a:p>
            <a:pPr>
              <a:spcBef>
                <a:spcPts val="0"/>
              </a:spcBef>
            </a:pPr>
            <a:r>
              <a:rPr lang="en-US" dirty="0"/>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75280" y="4824430"/>
            <a:ext cx="5102680" cy="426668"/>
          </a:xfrm>
        </p:spPr>
        <p:txBody>
          <a:bodyPr>
            <a:normAutofit/>
          </a:bodyPr>
          <a:lstStyle/>
          <a:p>
            <a:r>
              <a:rPr lang="en-US" sz="2000" dirty="0"/>
              <a:t>GO LIVE – Transition to Competition </a:t>
            </a: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prstClr val="black"/>
                </a:solidFill>
                <a:effectLst/>
                <a:uLnTx/>
                <a:uFillTx/>
                <a:latin typeface="Tenorite"/>
                <a:ea typeface="+mn-ea"/>
                <a:cs typeface="+mn-cs"/>
              </a:rPr>
              <a:t>Q4 2022</a:t>
            </a:r>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Pro Forma Tariff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Access Agreement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POLR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Safety Net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400" b="0" i="0" u="none" strike="noStrike" kern="1200" cap="none" spc="50" normalizeH="0" baseline="0" noProof="0" dirty="0">
              <a:ln>
                <a:noFill/>
              </a:ln>
              <a:solidFill>
                <a:prstClr val="black"/>
              </a:solidFill>
              <a:effectLst/>
              <a:uLnTx/>
              <a:uFillTx/>
              <a:latin typeface="Tenorite"/>
              <a:ea typeface="+mn-ea"/>
              <a:cs typeface="+mn-cs"/>
            </a:endParaRPr>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Tampering Information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ESI IDs in TDSP Extract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RMG Chapter 8 Revisions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Historical Usage Requests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none" strike="noStrike" kern="1200" cap="none" spc="50" normalizeH="0" baseline="0" noProof="0" dirty="0">
                <a:ln>
                  <a:noFill/>
                </a:ln>
                <a:solidFill>
                  <a:prstClr val="black"/>
                </a:solidFill>
                <a:effectLst/>
                <a:uLnTx/>
                <a:uFillTx/>
                <a:latin typeface="Tenorite"/>
                <a:ea typeface="+mn-ea"/>
                <a:cs typeface="+mn-cs"/>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6"/>
            <a:ext cx="3369127" cy="1010842"/>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sng" strike="noStrike" kern="1200" cap="none" spc="50" normalizeH="0" baseline="0" noProof="0" dirty="0">
                <a:ln>
                  <a:noFill/>
                </a:ln>
                <a:solidFill>
                  <a:prstClr val="black"/>
                </a:solidFill>
                <a:effectLst/>
                <a:uLnTx/>
                <a:uFillTx/>
                <a:latin typeface="Tenorite"/>
                <a:ea typeface="+mn-ea"/>
                <a:cs typeface="+mn-cs"/>
              </a:rPr>
              <a:t>ERCOT Activities</a:t>
            </a:r>
            <a:r>
              <a:rPr kumimoji="0" lang="en-US" sz="1400" b="0" i="0" u="none" strike="noStrike" kern="1200" cap="none" spc="50" normalizeH="0" baseline="0" noProof="0" dirty="0">
                <a:ln>
                  <a:noFill/>
                </a:ln>
                <a:solidFill>
                  <a:prstClr val="black"/>
                </a:solidFill>
                <a:effectLst/>
                <a:uLnTx/>
                <a:uFillTx/>
                <a:latin typeface="Tenorite"/>
                <a:ea typeface="+mn-ea"/>
                <a:cs typeface="+mn-cs"/>
              </a:rPr>
              <a:t>:  SAC04s, Load Profiles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0" i="0" u="sng" strike="noStrike" kern="1200" cap="none" spc="50" normalizeH="0" baseline="0" noProof="0" dirty="0">
                <a:ln>
                  <a:noFill/>
                </a:ln>
                <a:solidFill>
                  <a:prstClr val="black"/>
                </a:solidFill>
                <a:effectLst/>
                <a:uLnTx/>
                <a:uFillTx/>
                <a:latin typeface="Tenorite"/>
                <a:ea typeface="+mn-ea"/>
                <a:cs typeface="+mn-cs"/>
              </a:rPr>
              <a:t>TSDP Activities</a:t>
            </a:r>
            <a:r>
              <a:rPr kumimoji="0" lang="en-US" sz="1400" b="0" i="0" u="none" strike="noStrike" kern="1200" cap="none" spc="50" normalizeH="0" baseline="0" noProof="0" dirty="0">
                <a:ln>
                  <a:noFill/>
                </a:ln>
                <a:solidFill>
                  <a:prstClr val="black"/>
                </a:solidFill>
                <a:effectLst/>
                <a:uLnTx/>
                <a:uFillTx/>
                <a:latin typeface="Tenorite"/>
                <a:ea typeface="+mn-ea"/>
                <a:cs typeface="+mn-cs"/>
              </a:rPr>
              <a:t>:  Critical Care, DLFs, Solar/DG, Switch Hold Files, BUSIDDRQ, Call Center, OGFLT, Weather Moratoriums, Proration</a:t>
            </a:r>
          </a:p>
        </p:txBody>
      </p:sp>
      <p:sp>
        <p:nvSpPr>
          <p:cNvPr id="16" name="TextBox 15">
            <a:extLst>
              <a:ext uri="{FF2B5EF4-FFF2-40B4-BE49-F238E27FC236}">
                <a16:creationId xmlns:a16="http://schemas.microsoft.com/office/drawing/2014/main" id="{74D1E3CC-1330-4118-B6D8-18F7951CF8E9}"/>
              </a:ext>
            </a:extLst>
          </p:cNvPr>
          <p:cNvSpPr txBox="1"/>
          <p:nvPr/>
        </p:nvSpPr>
        <p:spPr>
          <a:xfrm>
            <a:off x="3241040" y="5664116"/>
            <a:ext cx="1107440" cy="400110"/>
          </a:xfrm>
          <a:prstGeom prst="rect">
            <a:avLst/>
          </a:prstGeom>
          <a:noFill/>
        </p:spPr>
        <p:txBody>
          <a:bodyPr wrap="square" rtlCol="0">
            <a:spAutoFit/>
          </a:bodyPr>
          <a:lstStyle/>
          <a:p>
            <a:r>
              <a:rPr lang="en-US" sz="2000" b="1" dirty="0">
                <a:solidFill>
                  <a:srgbClr val="C00000"/>
                </a:solidFill>
              </a:rPr>
              <a:t>Q3 2024 </a:t>
            </a:r>
          </a:p>
        </p:txBody>
      </p:sp>
      <p:sp>
        <p:nvSpPr>
          <p:cNvPr id="21" name="TextBox 20">
            <a:extLst>
              <a:ext uri="{FF2B5EF4-FFF2-40B4-BE49-F238E27FC236}">
                <a16:creationId xmlns:a16="http://schemas.microsoft.com/office/drawing/2014/main" id="{90F4C15D-C422-4C33-8160-21E868B9E85E}"/>
              </a:ext>
            </a:extLst>
          </p:cNvPr>
          <p:cNvSpPr txBox="1"/>
          <p:nvPr/>
        </p:nvSpPr>
        <p:spPr>
          <a:xfrm>
            <a:off x="6175280" y="5635240"/>
            <a:ext cx="6212840" cy="400110"/>
          </a:xfrm>
          <a:prstGeom prst="rect">
            <a:avLst/>
          </a:prstGeom>
          <a:noFill/>
        </p:spPr>
        <p:txBody>
          <a:bodyPr wrap="square">
            <a:spAutoFit/>
          </a:bodyPr>
          <a:lstStyle/>
          <a:p>
            <a:r>
              <a:rPr lang="en-US" sz="2000" b="1" dirty="0">
                <a:solidFill>
                  <a:srgbClr val="C00000"/>
                </a:solidFill>
              </a:rPr>
              <a:t>TX SET v5.0 All MPs &amp; ERCOT Required Flight Testing</a:t>
            </a:r>
          </a:p>
        </p:txBody>
      </p:sp>
      <p:cxnSp>
        <p:nvCxnSpPr>
          <p:cNvPr id="22" name="Straight Connector 21">
            <a:extLst>
              <a:ext uri="{FF2B5EF4-FFF2-40B4-BE49-F238E27FC236}">
                <a16:creationId xmlns:a16="http://schemas.microsoft.com/office/drawing/2014/main" id="{EF9482EE-81E0-4BC7-B717-DB71F19A6136}"/>
              </a:ext>
            </a:extLst>
          </p:cNvPr>
          <p:cNvCxnSpPr/>
          <p:nvPr/>
        </p:nvCxnSpPr>
        <p:spPr>
          <a:xfrm>
            <a:off x="4581525" y="5940392"/>
            <a:ext cx="1514475" cy="0"/>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sp>
        <p:nvSpPr>
          <p:cNvPr id="23" name="TextBox 22">
            <a:extLst>
              <a:ext uri="{FF2B5EF4-FFF2-40B4-BE49-F238E27FC236}">
                <a16:creationId xmlns:a16="http://schemas.microsoft.com/office/drawing/2014/main" id="{AFB20D15-E965-4C11-AF18-3AD632B6B83F}"/>
              </a:ext>
            </a:extLst>
          </p:cNvPr>
          <p:cNvSpPr txBox="1"/>
          <p:nvPr/>
        </p:nvSpPr>
        <p:spPr>
          <a:xfrm>
            <a:off x="3703052" y="6119212"/>
            <a:ext cx="1107440" cy="400110"/>
          </a:xfrm>
          <a:prstGeom prst="rect">
            <a:avLst/>
          </a:prstGeom>
          <a:noFill/>
        </p:spPr>
        <p:txBody>
          <a:bodyPr wrap="square" rtlCol="0">
            <a:spAutoFit/>
          </a:bodyPr>
          <a:lstStyle/>
          <a:p>
            <a:r>
              <a:rPr lang="en-US" sz="2000" b="1" dirty="0">
                <a:solidFill>
                  <a:srgbClr val="C00000"/>
                </a:solidFill>
              </a:rPr>
              <a:t>Q4 2024 </a:t>
            </a:r>
          </a:p>
        </p:txBody>
      </p:sp>
      <p:cxnSp>
        <p:nvCxnSpPr>
          <p:cNvPr id="24" name="Straight Connector 23">
            <a:extLst>
              <a:ext uri="{FF2B5EF4-FFF2-40B4-BE49-F238E27FC236}">
                <a16:creationId xmlns:a16="http://schemas.microsoft.com/office/drawing/2014/main" id="{B976E6FE-B588-4248-B358-430F2E44D820}"/>
              </a:ext>
            </a:extLst>
          </p:cNvPr>
          <p:cNvCxnSpPr/>
          <p:nvPr/>
        </p:nvCxnSpPr>
        <p:spPr>
          <a:xfrm>
            <a:off x="4810492" y="6402740"/>
            <a:ext cx="1514475" cy="0"/>
          </a:xfrm>
          <a:prstGeom prst="line">
            <a:avLst/>
          </a:prstGeom>
          <a:ln>
            <a:solidFill>
              <a:srgbClr val="C00000"/>
            </a:solidFill>
          </a:ln>
        </p:spPr>
        <p:style>
          <a:lnRef idx="3">
            <a:schemeClr val="dk1"/>
          </a:lnRef>
          <a:fillRef idx="0">
            <a:schemeClr val="dk1"/>
          </a:fillRef>
          <a:effectRef idx="2">
            <a:schemeClr val="dk1"/>
          </a:effectRef>
          <a:fontRef idx="minor">
            <a:schemeClr val="tx1"/>
          </a:fontRef>
        </p:style>
      </p:cxnSp>
      <p:sp>
        <p:nvSpPr>
          <p:cNvPr id="25" name="TextBox 24">
            <a:extLst>
              <a:ext uri="{FF2B5EF4-FFF2-40B4-BE49-F238E27FC236}">
                <a16:creationId xmlns:a16="http://schemas.microsoft.com/office/drawing/2014/main" id="{0580B56C-3D71-49AB-823F-E9AAF0A616F8}"/>
              </a:ext>
            </a:extLst>
          </p:cNvPr>
          <p:cNvSpPr txBox="1"/>
          <p:nvPr/>
        </p:nvSpPr>
        <p:spPr>
          <a:xfrm>
            <a:off x="6410959" y="6208712"/>
            <a:ext cx="5614965" cy="400110"/>
          </a:xfrm>
          <a:prstGeom prst="rect">
            <a:avLst/>
          </a:prstGeom>
          <a:noFill/>
        </p:spPr>
        <p:txBody>
          <a:bodyPr wrap="square">
            <a:spAutoFit/>
          </a:bodyPr>
          <a:lstStyle/>
          <a:p>
            <a:r>
              <a:rPr lang="en-US" sz="2000" b="1" dirty="0">
                <a:solidFill>
                  <a:srgbClr val="C00000"/>
                </a:solidFill>
              </a:rPr>
              <a:t>TX SET v5.0 Production Implementation/Go-Live</a:t>
            </a:r>
          </a:p>
        </p:txBody>
      </p:sp>
      <p:sp>
        <p:nvSpPr>
          <p:cNvPr id="26" name="TextBox 25">
            <a:extLst>
              <a:ext uri="{FF2B5EF4-FFF2-40B4-BE49-F238E27FC236}">
                <a16:creationId xmlns:a16="http://schemas.microsoft.com/office/drawing/2014/main" id="{70A9716F-B82C-40FF-9731-584F42171927}"/>
              </a:ext>
            </a:extLst>
          </p:cNvPr>
          <p:cNvSpPr txBox="1"/>
          <p:nvPr/>
        </p:nvSpPr>
        <p:spPr>
          <a:xfrm>
            <a:off x="4506006" y="5172893"/>
            <a:ext cx="6212840" cy="400110"/>
          </a:xfrm>
          <a:prstGeom prst="rect">
            <a:avLst/>
          </a:prstGeom>
          <a:noFill/>
        </p:spPr>
        <p:txBody>
          <a:bodyPr wrap="square">
            <a:spAutoFit/>
          </a:bodyPr>
          <a:lstStyle/>
          <a:p>
            <a:pPr algn="ctr"/>
            <a:r>
              <a:rPr lang="en-US" sz="2000" b="1" dirty="0">
                <a:solidFill>
                  <a:srgbClr val="C00000"/>
                </a:solidFill>
              </a:rPr>
              <a:t> 9-10 Months before TX SET v5.0 Flight Testing Begins</a:t>
            </a:r>
          </a:p>
        </p:txBody>
      </p:sp>
    </p:spTree>
    <p:extLst>
      <p:ext uri="{BB962C8B-B14F-4D97-AF65-F5344CB8AC3E}">
        <p14:creationId xmlns:p14="http://schemas.microsoft.com/office/powerpoint/2010/main" val="427256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5">
                                            <p:txEl>
                                              <p:pRg st="0" end="0"/>
                                            </p:txEl>
                                          </p:spTgt>
                                        </p:tgtEl>
                                        <p:attrNameLst>
                                          <p:attrName>style.visibility</p:attrName>
                                        </p:attrNameLst>
                                      </p:cBhvr>
                                      <p:to>
                                        <p:strVal val="visible"/>
                                      </p:to>
                                    </p:set>
                                    <p:anim calcmode="lin" valueType="num">
                                      <p:cBhvr additive="base">
                                        <p:cTn id="37"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p:bldP spid="23" grpId="0"/>
      <p:bldP spid="2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28"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9"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0"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31"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32"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33"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4"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5"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6"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7"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8"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9"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1" name="Group 40">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42"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43"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44"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45"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46"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47"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48"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49"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0"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1"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52"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53"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5" name="Rectangle 54">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7" name="Freeform 6">
            <a:extLst>
              <a:ext uri="{FF2B5EF4-FFF2-40B4-BE49-F238E27FC236}">
                <a16:creationId xmlns:a16="http://schemas.microsoft.com/office/drawing/2014/main" id="{3623DEAC-F39C-45D6-86DC-1033F6429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59" name="Rectangle 58">
            <a:extLst>
              <a:ext uri="{FF2B5EF4-FFF2-40B4-BE49-F238E27FC236}">
                <a16:creationId xmlns:a16="http://schemas.microsoft.com/office/drawing/2014/main" id="{A692209D-B607-46C3-8560-07AF72291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94874638-CF15-4908-BC4B-4908744D0B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DE77CC6-47B0-4031-84A6-F333751FA891}"/>
              </a:ext>
            </a:extLst>
          </p:cNvPr>
          <p:cNvSpPr>
            <a:spLocks noGrp="1"/>
          </p:cNvSpPr>
          <p:nvPr>
            <p:ph type="title"/>
          </p:nvPr>
        </p:nvSpPr>
        <p:spPr>
          <a:xfrm>
            <a:off x="540279" y="967417"/>
            <a:ext cx="3778870" cy="3943250"/>
          </a:xfrm>
        </p:spPr>
        <p:txBody>
          <a:bodyPr vert="horz" lIns="91440" tIns="45720" rIns="91440" bIns="45720" rtlCol="0" anchor="b">
            <a:normAutofit/>
          </a:bodyPr>
          <a:lstStyle/>
          <a:p>
            <a:r>
              <a:rPr lang="en-US" sz="4000" dirty="0">
                <a:solidFill>
                  <a:srgbClr val="FEFFFF"/>
                </a:solidFill>
              </a:rPr>
              <a:t>Questions </a:t>
            </a:r>
          </a:p>
        </p:txBody>
      </p:sp>
      <p:sp>
        <p:nvSpPr>
          <p:cNvPr id="63" name="Freeform 5">
            <a:extLst>
              <a:ext uri="{FF2B5EF4-FFF2-40B4-BE49-F238E27FC236}">
                <a16:creationId xmlns:a16="http://schemas.microsoft.com/office/drawing/2014/main" id="{5F1B8348-CD6E-4561-A704-C232D9A2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 name="Slide Number Placeholder 3">
            <a:extLst>
              <a:ext uri="{FF2B5EF4-FFF2-40B4-BE49-F238E27FC236}">
                <a16:creationId xmlns:a16="http://schemas.microsoft.com/office/drawing/2014/main" id="{C4B786CB-DB2B-4347-888F-88A8DADD4B50}"/>
              </a:ext>
            </a:extLst>
          </p:cNvPr>
          <p:cNvSpPr>
            <a:spLocks noGrp="1"/>
          </p:cNvSpPr>
          <p:nvPr>
            <p:ph type="sldNum" sz="quarter" idx="12"/>
          </p:nvPr>
        </p:nvSpPr>
        <p:spPr>
          <a:xfrm>
            <a:off x="4242486" y="5202719"/>
            <a:ext cx="650510" cy="517624"/>
          </a:xfrm>
        </p:spPr>
        <p:txBody>
          <a:bodyPr vert="horz" lIns="91440" tIns="45720" rIns="91440" bIns="45720" rtlCol="0" anchor="ctr">
            <a:normAutofit/>
          </a:bodyPr>
          <a:lstStyle/>
          <a:p>
            <a:pPr defTabSz="914400">
              <a:spcAft>
                <a:spcPts val="600"/>
              </a:spcAft>
            </a:pPr>
            <a:fld id="{D57F1E4F-1CFF-5643-939E-217C01CDF565}" type="slidenum">
              <a:rPr lang="en-US" smtClean="0"/>
              <a:pPr defTabSz="914400">
                <a:spcAft>
                  <a:spcPts val="600"/>
                </a:spcAft>
              </a:pPr>
              <a:t>18</a:t>
            </a:fld>
            <a:endParaRPr lang="en-US" dirty="0"/>
          </a:p>
        </p:txBody>
      </p:sp>
      <p:pic>
        <p:nvPicPr>
          <p:cNvPr id="24" name="Graphic 23" descr="Help">
            <a:extLst>
              <a:ext uri="{FF2B5EF4-FFF2-40B4-BE49-F238E27FC236}">
                <a16:creationId xmlns:a16="http://schemas.microsoft.com/office/drawing/2014/main" id="{A1983BEC-F055-9E0E-678B-5369078134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43011" y="967417"/>
            <a:ext cx="4930468" cy="4930468"/>
          </a:xfrm>
          <a:prstGeom prst="rect">
            <a:avLst/>
          </a:prstGeom>
        </p:spPr>
      </p:pic>
    </p:spTree>
    <p:extLst>
      <p:ext uri="{BB962C8B-B14F-4D97-AF65-F5344CB8AC3E}">
        <p14:creationId xmlns:p14="http://schemas.microsoft.com/office/powerpoint/2010/main" val="373911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iterate>
                                    <p:tmPct val="10000"/>
                                  </p:iterate>
                                  <p:childTnLst>
                                    <p:set>
                                      <p:cBhvr>
                                        <p:cTn id="6" dur="1" fill="hold">
                                          <p:stCondLst>
                                            <p:cond delay="0"/>
                                          </p:stCondLst>
                                        </p:cTn>
                                        <p:tgtEl>
                                          <p:spTgt spid="24"/>
                                        </p:tgtEl>
                                        <p:attrNameLst>
                                          <p:attrName>style.visibility</p:attrName>
                                        </p:attrNameLst>
                                      </p:cBhvr>
                                      <p:to>
                                        <p:strVal val="visible"/>
                                      </p:to>
                                    </p:set>
                                    <p:animEffect transition="in" filter="fade">
                                      <p:cBhvr>
                                        <p:cTn id="7" dur="700"/>
                                        <p:tgtEl>
                                          <p:spTgt spid="24"/>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9A3F5-A0D3-41EF-BE6A-B4C009E0BBA1}"/>
              </a:ext>
            </a:extLst>
          </p:cNvPr>
          <p:cNvSpPr>
            <a:spLocks noGrp="1"/>
          </p:cNvSpPr>
          <p:nvPr>
            <p:ph type="title"/>
          </p:nvPr>
        </p:nvSpPr>
        <p:spPr/>
        <p:txBody>
          <a:bodyPr>
            <a:normAutofit/>
          </a:bodyPr>
          <a:lstStyle/>
          <a:p>
            <a:pPr algn="ctr"/>
            <a:r>
              <a:rPr lang="en-US" b="1" dirty="0"/>
              <a:t>Annual Market Facing Events and              2023 Planned Projects </a:t>
            </a:r>
          </a:p>
        </p:txBody>
      </p:sp>
      <p:sp>
        <p:nvSpPr>
          <p:cNvPr id="3" name="Content Placeholder 2">
            <a:extLst>
              <a:ext uri="{FF2B5EF4-FFF2-40B4-BE49-F238E27FC236}">
                <a16:creationId xmlns:a16="http://schemas.microsoft.com/office/drawing/2014/main" id="{CA14A2E5-A858-4A4C-A239-C28B228FBACE}"/>
              </a:ext>
            </a:extLst>
          </p:cNvPr>
          <p:cNvSpPr>
            <a:spLocks noGrp="1"/>
          </p:cNvSpPr>
          <p:nvPr>
            <p:ph idx="1"/>
          </p:nvPr>
        </p:nvSpPr>
        <p:spPr>
          <a:xfrm>
            <a:off x="2589212" y="1905000"/>
            <a:ext cx="8915400" cy="4566920"/>
          </a:xfrm>
        </p:spPr>
        <p:txBody>
          <a:bodyPr>
            <a:normAutofit fontScale="85000" lnSpcReduction="10000"/>
          </a:bodyPr>
          <a:lstStyle/>
          <a:p>
            <a:r>
              <a:rPr lang="en-US" b="1" dirty="0"/>
              <a:t>2023 Flight Testing </a:t>
            </a:r>
            <a:r>
              <a:rPr lang="en-US" dirty="0"/>
              <a:t>= </a:t>
            </a:r>
            <a:r>
              <a:rPr lang="en-US" b="1" dirty="0"/>
              <a:t>Flight 0223, Flight 0423 </a:t>
            </a:r>
            <a:r>
              <a:rPr lang="en-US" dirty="0"/>
              <a:t>(</a:t>
            </a:r>
            <a:r>
              <a:rPr lang="en-US" b="1" dirty="0"/>
              <a:t>Lubbock/Existing CRs Only</a:t>
            </a:r>
            <a:r>
              <a:rPr lang="en-US" dirty="0"/>
              <a:t>), </a:t>
            </a:r>
            <a:r>
              <a:rPr lang="en-US" b="1" dirty="0"/>
              <a:t>Flight 1023</a:t>
            </a:r>
            <a:r>
              <a:rPr lang="en-US" dirty="0"/>
              <a:t> </a:t>
            </a:r>
          </a:p>
          <a:p>
            <a:r>
              <a:rPr lang="en-US" b="1" dirty="0"/>
              <a:t>2023 Annual Mass Transition Testing </a:t>
            </a:r>
          </a:p>
          <a:p>
            <a:r>
              <a:rPr lang="en-US" b="1" dirty="0"/>
              <a:t>2023 Business (</a:t>
            </a:r>
            <a:r>
              <a:rPr lang="en-US" b="1" dirty="0">
                <a:solidFill>
                  <a:srgbClr val="C00000"/>
                </a:solidFill>
              </a:rPr>
              <a:t>BUS</a:t>
            </a:r>
            <a:r>
              <a:rPr lang="en-US" b="1" dirty="0"/>
              <a:t>) Annual Validation (AV) </a:t>
            </a:r>
            <a:r>
              <a:rPr lang="en-US" dirty="0"/>
              <a:t>Updates scheduled 03/23 – 9/23</a:t>
            </a:r>
          </a:p>
          <a:p>
            <a:r>
              <a:rPr lang="en-US" b="1" dirty="0"/>
              <a:t>2023 Weather Sensitivity (WS) </a:t>
            </a:r>
            <a:r>
              <a:rPr lang="en-US" dirty="0"/>
              <a:t>Updates scheduled 11/23 – 2/24* </a:t>
            </a:r>
          </a:p>
          <a:p>
            <a:r>
              <a:rPr lang="en-US" b="1" dirty="0"/>
              <a:t>TDSP(s) Internal Projects: </a:t>
            </a:r>
            <a:r>
              <a:rPr lang="en-US" dirty="0"/>
              <a:t>Service Pack and/or Database/Operating Systems’ version upgrades, Competitive Retailer Information Portal (CRIP) enhancements, may be others </a:t>
            </a:r>
          </a:p>
          <a:p>
            <a:r>
              <a:rPr lang="en-US" b="1" dirty="0"/>
              <a:t>(1) TDSP’s 3G Meter Remediation to NextGen Meters completion</a:t>
            </a:r>
            <a:r>
              <a:rPr lang="en-US" dirty="0"/>
              <a:t>.  This could include additional time needed to bring all impacted ESI IDs Usage, Billing and MarkeTraks current. </a:t>
            </a:r>
          </a:p>
          <a:p>
            <a:r>
              <a:rPr lang="en-US" b="1" dirty="0"/>
              <a:t>TDSP(s) 2023 Planned Market Projects</a:t>
            </a:r>
            <a:r>
              <a:rPr lang="en-US" dirty="0"/>
              <a:t>: Development, testing and implementation project to change BUSIDRRQ Profiles for AMS metered Premises to new BUSLRG or BUSLRGDG Load Profiles, if and where applicable.  </a:t>
            </a:r>
          </a:p>
          <a:p>
            <a:r>
              <a:rPr lang="en-US" b="1" dirty="0"/>
              <a:t>April 2023 - October 2023:  MOU Market Flight Testing and Integration into Retail Market</a:t>
            </a:r>
          </a:p>
          <a:p>
            <a:r>
              <a:rPr lang="en-US" b="1" dirty="0"/>
              <a:t>2023 Texas SET v5.0 Market Activities</a:t>
            </a:r>
            <a:r>
              <a:rPr lang="en-US" dirty="0"/>
              <a:t>:  Market Participants (MPs) and ERCOT’s internal system requirements gathering, development, testing (unit and regression), create new processes documentation, training material and provide training.  (Estimated 12 months)      </a:t>
            </a:r>
          </a:p>
          <a:p>
            <a:endParaRPr lang="en-US" dirty="0"/>
          </a:p>
        </p:txBody>
      </p:sp>
      <p:sp>
        <p:nvSpPr>
          <p:cNvPr id="4" name="Slide Number Placeholder 3">
            <a:extLst>
              <a:ext uri="{FF2B5EF4-FFF2-40B4-BE49-F238E27FC236}">
                <a16:creationId xmlns:a16="http://schemas.microsoft.com/office/drawing/2014/main" id="{06D6BE6A-711B-4308-B42F-F3C02F43FF28}"/>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947652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9A3F5-A0D3-41EF-BE6A-B4C009E0BBA1}"/>
              </a:ext>
            </a:extLst>
          </p:cNvPr>
          <p:cNvSpPr>
            <a:spLocks noGrp="1"/>
          </p:cNvSpPr>
          <p:nvPr>
            <p:ph type="title"/>
          </p:nvPr>
        </p:nvSpPr>
        <p:spPr/>
        <p:txBody>
          <a:bodyPr>
            <a:normAutofit/>
          </a:bodyPr>
          <a:lstStyle/>
          <a:p>
            <a:pPr algn="ctr"/>
            <a:r>
              <a:rPr lang="en-US" b="1" dirty="0"/>
              <a:t>Annual Market Facing Events and              2024 Planned Projects </a:t>
            </a:r>
          </a:p>
        </p:txBody>
      </p:sp>
      <p:sp>
        <p:nvSpPr>
          <p:cNvPr id="3" name="Content Placeholder 2">
            <a:extLst>
              <a:ext uri="{FF2B5EF4-FFF2-40B4-BE49-F238E27FC236}">
                <a16:creationId xmlns:a16="http://schemas.microsoft.com/office/drawing/2014/main" id="{CA14A2E5-A858-4A4C-A239-C28B228FBACE}"/>
              </a:ext>
            </a:extLst>
          </p:cNvPr>
          <p:cNvSpPr>
            <a:spLocks noGrp="1"/>
          </p:cNvSpPr>
          <p:nvPr>
            <p:ph idx="1"/>
          </p:nvPr>
        </p:nvSpPr>
        <p:spPr>
          <a:xfrm>
            <a:off x="2589212" y="1991360"/>
            <a:ext cx="9308148" cy="4551680"/>
          </a:xfrm>
        </p:spPr>
        <p:txBody>
          <a:bodyPr>
            <a:normAutofit fontScale="92500"/>
          </a:bodyPr>
          <a:lstStyle/>
          <a:p>
            <a:r>
              <a:rPr lang="en-US" b="1" dirty="0"/>
              <a:t>2024 Market Flight Testing:</a:t>
            </a:r>
            <a:r>
              <a:rPr lang="en-US" dirty="0"/>
              <a:t> To Be Recommended by TX SET and Approved by RMS</a:t>
            </a:r>
          </a:p>
          <a:p>
            <a:r>
              <a:rPr lang="en-US" b="1" dirty="0"/>
              <a:t>2024 Annual Mass Transition Testing </a:t>
            </a:r>
          </a:p>
          <a:p>
            <a:r>
              <a:rPr lang="en-US" b="1" dirty="0"/>
              <a:t>2024: Residential (</a:t>
            </a:r>
            <a:r>
              <a:rPr lang="en-US" b="1" dirty="0">
                <a:solidFill>
                  <a:srgbClr val="C00000"/>
                </a:solidFill>
              </a:rPr>
              <a:t>RES</a:t>
            </a:r>
            <a:r>
              <a:rPr lang="en-US" b="1" dirty="0"/>
              <a:t>) and Business (</a:t>
            </a:r>
            <a:r>
              <a:rPr lang="en-US" b="1" dirty="0">
                <a:solidFill>
                  <a:srgbClr val="C00000"/>
                </a:solidFill>
              </a:rPr>
              <a:t>BUS</a:t>
            </a:r>
            <a:r>
              <a:rPr lang="en-US" b="1" dirty="0"/>
              <a:t>) Annual Validation</a:t>
            </a:r>
            <a:r>
              <a:rPr lang="en-US" dirty="0"/>
              <a:t> </a:t>
            </a:r>
            <a:r>
              <a:rPr lang="en-US" b="1" dirty="0"/>
              <a:t>(AV) – (3/24 thru 9/24)</a:t>
            </a:r>
          </a:p>
          <a:p>
            <a:pPr lvl="1"/>
            <a:r>
              <a:rPr lang="en-US" dirty="0"/>
              <a:t>MOU’s transitions to Retail Competition completes 10/23, therefore,  new MOU would receive their RES and BUS list of ESI IDs for Y2024 Annual Validation (AV) in March.  List of Weather Sensitivity (WS) ESI IDs will be provided by ERCOT in November, if applicable   </a:t>
            </a:r>
          </a:p>
          <a:p>
            <a:r>
              <a:rPr lang="en-US" b="1" dirty="0"/>
              <a:t>2024: Weather Sensitivity (WS) </a:t>
            </a:r>
            <a:r>
              <a:rPr lang="en-US" dirty="0"/>
              <a:t>Updates expected between </a:t>
            </a:r>
            <a:r>
              <a:rPr lang="en-US" b="1" dirty="0"/>
              <a:t>11/1/24 – 2/1/25*</a:t>
            </a:r>
          </a:p>
          <a:p>
            <a:r>
              <a:rPr lang="en-US" b="1" dirty="0"/>
              <a:t>TDSP(s) internal Projects</a:t>
            </a:r>
            <a:r>
              <a:rPr lang="en-US" dirty="0"/>
              <a:t>:  Annual Service Pack and/or Database version upgrades, Competitive Retailer Information Portal (CRIP) enhancements, may be others. </a:t>
            </a:r>
          </a:p>
          <a:p>
            <a:r>
              <a:rPr lang="en-US" b="1" dirty="0"/>
              <a:t>TDSP(s) Project</a:t>
            </a:r>
            <a:r>
              <a:rPr lang="en-US" dirty="0"/>
              <a:t>: Development, testing and implementation to change BUSIDRRQ Profiles for AMS metered Premises to transition to new BUSLRG or BUSLRGDG Load Profiles, where applicable.  (This could be a  Y2023 carryover)    </a:t>
            </a:r>
          </a:p>
          <a:p>
            <a:r>
              <a:rPr lang="en-US" b="1" dirty="0"/>
              <a:t>2024 Texas SET v5.0 Market Activities: Flight Testing Q1 2024 and Go-Live Q2 2024</a:t>
            </a:r>
            <a:r>
              <a:rPr lang="en-US" dirty="0"/>
              <a:t>.   </a:t>
            </a:r>
          </a:p>
          <a:p>
            <a:endParaRPr lang="en-US" dirty="0"/>
          </a:p>
          <a:p>
            <a:endParaRPr lang="en-US" dirty="0"/>
          </a:p>
        </p:txBody>
      </p:sp>
      <p:sp>
        <p:nvSpPr>
          <p:cNvPr id="4" name="Slide Number Placeholder 3">
            <a:extLst>
              <a:ext uri="{FF2B5EF4-FFF2-40B4-BE49-F238E27FC236}">
                <a16:creationId xmlns:a16="http://schemas.microsoft.com/office/drawing/2014/main" id="{4C717578-0C71-4E1F-8B7D-535DA705D5A8}"/>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37253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5B850-8B70-4A23-854C-3517BDA47F86}"/>
              </a:ext>
            </a:extLst>
          </p:cNvPr>
          <p:cNvSpPr>
            <a:spLocks noGrp="1"/>
          </p:cNvSpPr>
          <p:nvPr>
            <p:ph type="title"/>
          </p:nvPr>
        </p:nvSpPr>
        <p:spPr/>
        <p:txBody>
          <a:bodyPr>
            <a:normAutofit/>
          </a:bodyPr>
          <a:lstStyle/>
          <a:p>
            <a:r>
              <a:rPr lang="en-US" b="1" dirty="0"/>
              <a:t>BUS Annual Validation </a:t>
            </a:r>
            <a:r>
              <a:rPr lang="en-US" dirty="0"/>
              <a:t>(</a:t>
            </a:r>
            <a:r>
              <a:rPr lang="en-US" b="1" dirty="0"/>
              <a:t>AV</a:t>
            </a:r>
            <a:r>
              <a:rPr lang="en-US" dirty="0"/>
              <a:t>) </a:t>
            </a:r>
            <a:r>
              <a:rPr lang="en-US" b="1" dirty="0"/>
              <a:t>&amp;</a:t>
            </a:r>
            <a:r>
              <a:rPr lang="en-US" dirty="0"/>
              <a:t> </a:t>
            </a:r>
            <a:br>
              <a:rPr lang="en-US" dirty="0"/>
            </a:br>
            <a:r>
              <a:rPr lang="en-US" b="1" dirty="0"/>
              <a:t>Weather Sensitivity </a:t>
            </a:r>
            <a:r>
              <a:rPr lang="en-US" dirty="0"/>
              <a:t>(</a:t>
            </a:r>
            <a:r>
              <a:rPr lang="en-US" b="1" dirty="0"/>
              <a:t>WS</a:t>
            </a:r>
            <a:r>
              <a:rPr lang="en-US" dirty="0"/>
              <a:t>) </a:t>
            </a:r>
            <a:r>
              <a:rPr lang="en-US" b="1" dirty="0"/>
              <a:t>for Y2022  </a:t>
            </a:r>
          </a:p>
        </p:txBody>
      </p:sp>
      <p:sp>
        <p:nvSpPr>
          <p:cNvPr id="3" name="Content Placeholder 2">
            <a:extLst>
              <a:ext uri="{FF2B5EF4-FFF2-40B4-BE49-F238E27FC236}">
                <a16:creationId xmlns:a16="http://schemas.microsoft.com/office/drawing/2014/main" id="{578B29E1-3271-42C6-B0F2-175A4243AE4D}"/>
              </a:ext>
            </a:extLst>
          </p:cNvPr>
          <p:cNvSpPr>
            <a:spLocks noGrp="1"/>
          </p:cNvSpPr>
          <p:nvPr>
            <p:ph idx="1"/>
          </p:nvPr>
        </p:nvSpPr>
        <p:spPr>
          <a:xfrm>
            <a:off x="2592925" y="1828800"/>
            <a:ext cx="8915400" cy="4826000"/>
          </a:xfrm>
        </p:spPr>
        <p:txBody>
          <a:bodyPr>
            <a:normAutofit fontScale="92500" lnSpcReduction="20000"/>
          </a:bodyPr>
          <a:lstStyle/>
          <a:p>
            <a:r>
              <a:rPr lang="en-US" b="1" dirty="0"/>
              <a:t>Business Annual Validation (AV):</a:t>
            </a:r>
          </a:p>
          <a:p>
            <a:pPr lvl="1"/>
            <a:r>
              <a:rPr lang="en-US" dirty="0"/>
              <a:t>AEP:           </a:t>
            </a:r>
            <a:r>
              <a:rPr lang="en-US" b="1" dirty="0"/>
              <a:t>12,301</a:t>
            </a:r>
          </a:p>
          <a:p>
            <a:pPr lvl="1"/>
            <a:r>
              <a:rPr lang="en-US" dirty="0"/>
              <a:t>CNP:  	      </a:t>
            </a:r>
            <a:r>
              <a:rPr lang="en-US" b="1" dirty="0"/>
              <a:t>13,077</a:t>
            </a:r>
          </a:p>
          <a:p>
            <a:pPr lvl="1"/>
            <a:r>
              <a:rPr lang="en-US" dirty="0"/>
              <a:t>Nueces:         </a:t>
            </a:r>
            <a:r>
              <a:rPr lang="en-US" b="1" dirty="0"/>
              <a:t>411</a:t>
            </a:r>
          </a:p>
          <a:p>
            <a:pPr lvl="1"/>
            <a:r>
              <a:rPr lang="en-US" dirty="0"/>
              <a:t>Oncor:      </a:t>
            </a:r>
            <a:r>
              <a:rPr lang="en-US" b="1" dirty="0"/>
              <a:t>19,068</a:t>
            </a:r>
          </a:p>
          <a:p>
            <a:pPr lvl="1"/>
            <a:r>
              <a:rPr lang="en-US" dirty="0"/>
              <a:t>TNMP:          </a:t>
            </a:r>
            <a:r>
              <a:rPr lang="en-US" b="1" dirty="0"/>
              <a:t>1,811</a:t>
            </a:r>
          </a:p>
          <a:p>
            <a:pPr lvl="1"/>
            <a:r>
              <a:rPr lang="en-US" b="1" dirty="0">
                <a:solidFill>
                  <a:srgbClr val="C00000"/>
                </a:solidFill>
              </a:rPr>
              <a:t>Total:         46,668</a:t>
            </a:r>
          </a:p>
          <a:p>
            <a:pPr marL="457200" lvl="1" indent="0">
              <a:buNone/>
            </a:pPr>
            <a:endParaRPr lang="en-US" b="1" dirty="0">
              <a:solidFill>
                <a:srgbClr val="C00000"/>
              </a:solidFill>
            </a:endParaRPr>
          </a:p>
          <a:p>
            <a:r>
              <a:rPr lang="en-US" b="1" dirty="0"/>
              <a:t>Weather Sensitivity (WS)</a:t>
            </a:r>
            <a:r>
              <a:rPr lang="en-US" b="1" dirty="0">
                <a:solidFill>
                  <a:schemeClr val="accent1"/>
                </a:solidFill>
              </a:rPr>
              <a:t>*</a:t>
            </a:r>
            <a:r>
              <a:rPr lang="en-US" b="1" dirty="0"/>
              <a:t> </a:t>
            </a:r>
          </a:p>
          <a:p>
            <a:pPr lvl="1"/>
            <a:r>
              <a:rPr lang="en-US" dirty="0"/>
              <a:t>AEP:                    </a:t>
            </a:r>
            <a:r>
              <a:rPr lang="en-US" b="1" dirty="0"/>
              <a:t>9</a:t>
            </a:r>
          </a:p>
          <a:p>
            <a:pPr lvl="1"/>
            <a:r>
              <a:rPr lang="en-US" dirty="0"/>
              <a:t>CNP:  	            </a:t>
            </a:r>
            <a:r>
              <a:rPr lang="en-US" b="1" dirty="0"/>
              <a:t>579</a:t>
            </a:r>
          </a:p>
          <a:p>
            <a:pPr lvl="1"/>
            <a:r>
              <a:rPr lang="en-US" dirty="0"/>
              <a:t>Nueces:              </a:t>
            </a:r>
            <a:r>
              <a:rPr lang="en-US" b="1" dirty="0"/>
              <a:t>3</a:t>
            </a:r>
          </a:p>
          <a:p>
            <a:pPr lvl="1"/>
            <a:r>
              <a:rPr lang="en-US" dirty="0"/>
              <a:t>Oncor:                </a:t>
            </a:r>
            <a:r>
              <a:rPr lang="en-US" b="1" dirty="0"/>
              <a:t>7</a:t>
            </a:r>
          </a:p>
          <a:p>
            <a:pPr lvl="1"/>
            <a:r>
              <a:rPr lang="en-US" dirty="0"/>
              <a:t>TNMP:                </a:t>
            </a:r>
            <a:r>
              <a:rPr lang="en-US" b="1" dirty="0"/>
              <a:t>23</a:t>
            </a:r>
          </a:p>
          <a:p>
            <a:pPr lvl="1"/>
            <a:r>
              <a:rPr lang="en-US" b="1" dirty="0">
                <a:solidFill>
                  <a:srgbClr val="C00000"/>
                </a:solidFill>
              </a:rPr>
              <a:t>Total:               621</a:t>
            </a:r>
          </a:p>
          <a:p>
            <a:endParaRPr lang="en-US" b="1" dirty="0"/>
          </a:p>
        </p:txBody>
      </p:sp>
      <p:sp>
        <p:nvSpPr>
          <p:cNvPr id="5" name="TextBox 4">
            <a:extLst>
              <a:ext uri="{FF2B5EF4-FFF2-40B4-BE49-F238E27FC236}">
                <a16:creationId xmlns:a16="http://schemas.microsoft.com/office/drawing/2014/main" id="{B27B4D72-A468-4A25-85D9-58511AFED037}"/>
              </a:ext>
            </a:extLst>
          </p:cNvPr>
          <p:cNvSpPr txBox="1"/>
          <p:nvPr/>
        </p:nvSpPr>
        <p:spPr>
          <a:xfrm>
            <a:off x="5552438" y="5064185"/>
            <a:ext cx="6421847" cy="615553"/>
          </a:xfrm>
          <a:prstGeom prst="rect">
            <a:avLst/>
          </a:prstGeom>
          <a:noFill/>
        </p:spPr>
        <p:txBody>
          <a:bodyPr wrap="square" rtlCol="0">
            <a:spAutoFit/>
          </a:bodyPr>
          <a:lstStyle/>
          <a:p>
            <a:r>
              <a:rPr lang="en-US" b="1" dirty="0">
                <a:solidFill>
                  <a:schemeClr val="accent1"/>
                </a:solidFill>
              </a:rPr>
              <a:t>*</a:t>
            </a:r>
            <a:r>
              <a:rPr lang="en-US" sz="1600" b="1" dirty="0"/>
              <a:t>Y2023:  </a:t>
            </a:r>
            <a:r>
              <a:rPr lang="en-US" sz="1600" dirty="0"/>
              <a:t>Profile Working Group (PWG) planned to recommend this annual EC/MOU/TDSP requirement be eliminated</a:t>
            </a:r>
          </a:p>
        </p:txBody>
      </p:sp>
      <p:sp>
        <p:nvSpPr>
          <p:cNvPr id="6" name="Slide Number Placeholder 5">
            <a:extLst>
              <a:ext uri="{FF2B5EF4-FFF2-40B4-BE49-F238E27FC236}">
                <a16:creationId xmlns:a16="http://schemas.microsoft.com/office/drawing/2014/main" id="{03DE0A7E-A6B1-4B82-A7D4-5F0075896835}"/>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376917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7182E-B9F3-4C70-A03D-9CCD730825C2}"/>
              </a:ext>
            </a:extLst>
          </p:cNvPr>
          <p:cNvSpPr>
            <a:spLocks noGrp="1"/>
          </p:cNvSpPr>
          <p:nvPr>
            <p:ph type="title"/>
          </p:nvPr>
        </p:nvSpPr>
        <p:spPr>
          <a:xfrm>
            <a:off x="2592925" y="248190"/>
            <a:ext cx="8911687" cy="1280890"/>
          </a:xfrm>
        </p:spPr>
        <p:txBody>
          <a:bodyPr>
            <a:normAutofit/>
          </a:bodyPr>
          <a:lstStyle/>
          <a:p>
            <a:r>
              <a:rPr lang="en-US" b="1" dirty="0"/>
              <a:t>2022 Business (BUS) Load Profile </a:t>
            </a:r>
            <a:br>
              <a:rPr lang="en-US" dirty="0"/>
            </a:br>
            <a:r>
              <a:rPr lang="en-US" dirty="0"/>
              <a:t>Annual Validation (</a:t>
            </a:r>
            <a:r>
              <a:rPr lang="en-US" b="1" dirty="0"/>
              <a:t>AV</a:t>
            </a:r>
            <a:r>
              <a:rPr lang="en-US" dirty="0"/>
              <a:t>) Transactions    </a:t>
            </a:r>
          </a:p>
        </p:txBody>
      </p:sp>
      <p:sp>
        <p:nvSpPr>
          <p:cNvPr id="3" name="Content Placeholder 2">
            <a:extLst>
              <a:ext uri="{FF2B5EF4-FFF2-40B4-BE49-F238E27FC236}">
                <a16:creationId xmlns:a16="http://schemas.microsoft.com/office/drawing/2014/main" id="{5FD32B8E-D78F-4260-BE31-3A40F478B9E1}"/>
              </a:ext>
            </a:extLst>
          </p:cNvPr>
          <p:cNvSpPr>
            <a:spLocks noGrp="1"/>
          </p:cNvSpPr>
          <p:nvPr>
            <p:ph idx="1"/>
          </p:nvPr>
        </p:nvSpPr>
        <p:spPr>
          <a:xfrm>
            <a:off x="2589212" y="1529080"/>
            <a:ext cx="9135428" cy="4382142"/>
          </a:xfrm>
        </p:spPr>
        <p:txBody>
          <a:bodyPr/>
          <a:lstStyle/>
          <a:p>
            <a:r>
              <a:rPr lang="en-US" b="1" dirty="0"/>
              <a:t>Total Population of Business Profiles:   </a:t>
            </a:r>
            <a:r>
              <a:rPr lang="en-US" b="1" dirty="0">
                <a:solidFill>
                  <a:srgbClr val="C00000"/>
                </a:solidFill>
              </a:rPr>
              <a:t>1,035,201 as of 11/4/2022 </a:t>
            </a:r>
            <a:endParaRPr lang="en-US" b="1" dirty="0"/>
          </a:p>
          <a:p>
            <a:r>
              <a:rPr lang="en-US" b="1" dirty="0">
                <a:solidFill>
                  <a:schemeClr val="tx1"/>
                </a:solidFill>
              </a:rPr>
              <a:t>Total Population AV Changes for Business Profiles : </a:t>
            </a:r>
            <a:r>
              <a:rPr lang="en-US" b="1" dirty="0">
                <a:solidFill>
                  <a:srgbClr val="C00000"/>
                </a:solidFill>
              </a:rPr>
              <a:t>46,668</a:t>
            </a:r>
          </a:p>
          <a:p>
            <a:r>
              <a:rPr lang="en-US" b="1" dirty="0">
                <a:solidFill>
                  <a:schemeClr val="tx1"/>
                </a:solidFill>
              </a:rPr>
              <a:t>Total Percentage of AV Changes/Total Population:   </a:t>
            </a:r>
            <a:r>
              <a:rPr lang="en-US" b="1" dirty="0">
                <a:solidFill>
                  <a:srgbClr val="C00000"/>
                </a:solidFill>
              </a:rPr>
              <a:t>4.51% </a:t>
            </a:r>
          </a:p>
          <a:p>
            <a:r>
              <a:rPr lang="en-US" b="1" dirty="0">
                <a:solidFill>
                  <a:schemeClr val="tx1"/>
                </a:solidFill>
              </a:rPr>
              <a:t>Of </a:t>
            </a:r>
            <a:r>
              <a:rPr lang="en-US" b="1" dirty="0">
                <a:solidFill>
                  <a:srgbClr val="C00000"/>
                </a:solidFill>
              </a:rPr>
              <a:t>128 REPs </a:t>
            </a:r>
            <a:r>
              <a:rPr lang="en-US" b="1" dirty="0">
                <a:solidFill>
                  <a:schemeClr val="tx1"/>
                </a:solidFill>
              </a:rPr>
              <a:t>there were </a:t>
            </a:r>
            <a:r>
              <a:rPr lang="en-US" b="1" dirty="0">
                <a:solidFill>
                  <a:srgbClr val="C00000"/>
                </a:solidFill>
              </a:rPr>
              <a:t>85</a:t>
            </a:r>
            <a:r>
              <a:rPr lang="en-US" b="1" dirty="0">
                <a:solidFill>
                  <a:schemeClr val="tx1"/>
                </a:solidFill>
              </a:rPr>
              <a:t> RORs where ERCOT transmitted </a:t>
            </a:r>
            <a:r>
              <a:rPr lang="en-US" b="1" dirty="0">
                <a:solidFill>
                  <a:srgbClr val="C00000"/>
                </a:solidFill>
              </a:rPr>
              <a:t>46,668</a:t>
            </a:r>
            <a:r>
              <a:rPr lang="en-US" b="1" dirty="0">
                <a:solidFill>
                  <a:schemeClr val="tx1"/>
                </a:solidFill>
              </a:rPr>
              <a:t> transactions, the following </a:t>
            </a:r>
            <a:r>
              <a:rPr lang="en-US" b="1" dirty="0">
                <a:solidFill>
                  <a:srgbClr val="C00000"/>
                </a:solidFill>
              </a:rPr>
              <a:t>14</a:t>
            </a:r>
            <a:r>
              <a:rPr lang="en-US" b="1" dirty="0">
                <a:solidFill>
                  <a:schemeClr val="tx1"/>
                </a:solidFill>
              </a:rPr>
              <a:t> RORs received </a:t>
            </a:r>
            <a:r>
              <a:rPr lang="en-US" b="1" dirty="0">
                <a:solidFill>
                  <a:srgbClr val="C00000"/>
                </a:solidFill>
              </a:rPr>
              <a:t>35,118 or 75.3% </a:t>
            </a:r>
            <a:r>
              <a:rPr lang="en-US" b="1" dirty="0">
                <a:solidFill>
                  <a:schemeClr val="tx1"/>
                </a:solidFill>
              </a:rPr>
              <a:t>of these Load Profile changes:   </a:t>
            </a:r>
          </a:p>
          <a:p>
            <a:pPr lvl="1"/>
            <a:endParaRPr lang="en-US" dirty="0"/>
          </a:p>
        </p:txBody>
      </p:sp>
      <p:sp>
        <p:nvSpPr>
          <p:cNvPr id="4" name="Slide Number Placeholder 3">
            <a:extLst>
              <a:ext uri="{FF2B5EF4-FFF2-40B4-BE49-F238E27FC236}">
                <a16:creationId xmlns:a16="http://schemas.microsoft.com/office/drawing/2014/main" id="{FD881B05-62EA-419C-B49D-C0F4BFC58F4F}"/>
              </a:ext>
            </a:extLst>
          </p:cNvPr>
          <p:cNvSpPr>
            <a:spLocks noGrp="1"/>
          </p:cNvSpPr>
          <p:nvPr>
            <p:ph type="sldNum" sz="quarter" idx="12"/>
          </p:nvPr>
        </p:nvSpPr>
        <p:spPr/>
        <p:txBody>
          <a:bodyPr/>
          <a:lstStyle/>
          <a:p>
            <a:fld id="{D57F1E4F-1CFF-5643-939E-217C01CDF565}" type="slidenum">
              <a:rPr lang="en-US" smtClean="0"/>
              <a:pPr/>
              <a:t>5</a:t>
            </a:fld>
            <a:endParaRPr lang="en-US" dirty="0"/>
          </a:p>
        </p:txBody>
      </p:sp>
      <p:graphicFrame>
        <p:nvGraphicFramePr>
          <p:cNvPr id="6" name="Table 6">
            <a:extLst>
              <a:ext uri="{FF2B5EF4-FFF2-40B4-BE49-F238E27FC236}">
                <a16:creationId xmlns:a16="http://schemas.microsoft.com/office/drawing/2014/main" id="{67087B34-8CEC-44F2-A0B9-4092B13ED534}"/>
              </a:ext>
            </a:extLst>
          </p:cNvPr>
          <p:cNvGraphicFramePr>
            <a:graphicFrameLocks noGrp="1"/>
          </p:cNvGraphicFramePr>
          <p:nvPr>
            <p:extLst>
              <p:ext uri="{D42A27DB-BD31-4B8C-83A1-F6EECF244321}">
                <p14:modId xmlns:p14="http://schemas.microsoft.com/office/powerpoint/2010/main" val="490750505"/>
              </p:ext>
            </p:extLst>
          </p:nvPr>
        </p:nvGraphicFramePr>
        <p:xfrm>
          <a:off x="3058160" y="3459069"/>
          <a:ext cx="3544771" cy="3235961"/>
        </p:xfrm>
        <a:graphic>
          <a:graphicData uri="http://schemas.openxmlformats.org/drawingml/2006/table">
            <a:tbl>
              <a:tblPr firstRow="1" bandRow="1">
                <a:tableStyleId>{5C22544A-7EE6-4342-B048-85BDC9FD1C3A}</a:tableStyleId>
              </a:tblPr>
              <a:tblGrid>
                <a:gridCol w="1056640">
                  <a:extLst>
                    <a:ext uri="{9D8B030D-6E8A-4147-A177-3AD203B41FA5}">
                      <a16:colId xmlns:a16="http://schemas.microsoft.com/office/drawing/2014/main" val="2278077892"/>
                    </a:ext>
                  </a:extLst>
                </a:gridCol>
                <a:gridCol w="1654629">
                  <a:extLst>
                    <a:ext uri="{9D8B030D-6E8A-4147-A177-3AD203B41FA5}">
                      <a16:colId xmlns:a16="http://schemas.microsoft.com/office/drawing/2014/main" val="1878542877"/>
                    </a:ext>
                  </a:extLst>
                </a:gridCol>
                <a:gridCol w="833502">
                  <a:extLst>
                    <a:ext uri="{9D8B030D-6E8A-4147-A177-3AD203B41FA5}">
                      <a16:colId xmlns:a16="http://schemas.microsoft.com/office/drawing/2014/main" val="1997429415"/>
                    </a:ext>
                  </a:extLst>
                </a:gridCol>
              </a:tblGrid>
              <a:tr h="645226">
                <a:tc>
                  <a:txBody>
                    <a:bodyPr/>
                    <a:lstStyle/>
                    <a:p>
                      <a:endParaRPr lang="en-US" sz="1400" dirty="0"/>
                    </a:p>
                    <a:p>
                      <a:r>
                        <a:rPr lang="en-US" sz="1400" dirty="0"/>
                        <a:t>REP #</a:t>
                      </a:r>
                    </a:p>
                  </a:txBody>
                  <a:tcPr/>
                </a:tc>
                <a:tc>
                  <a:txBody>
                    <a:bodyPr/>
                    <a:lstStyle/>
                    <a:p>
                      <a:pPr algn="ctr"/>
                      <a:r>
                        <a:rPr lang="en-US" sz="1400" dirty="0"/>
                        <a:t>BUS Load Profile (AV) Transaction </a:t>
                      </a:r>
                    </a:p>
                  </a:txBody>
                  <a:tcPr/>
                </a:tc>
                <a:tc>
                  <a:txBody>
                    <a:bodyPr/>
                    <a:lstStyle/>
                    <a:p>
                      <a:pPr algn="ctr"/>
                      <a:endParaRPr lang="en-US" sz="1400" dirty="0"/>
                    </a:p>
                    <a:p>
                      <a:pPr algn="ctr"/>
                      <a:r>
                        <a:rPr lang="en-US" sz="1400" dirty="0"/>
                        <a:t>%</a:t>
                      </a:r>
                    </a:p>
                  </a:txBody>
                  <a:tcPr/>
                </a:tc>
                <a:extLst>
                  <a:ext uri="{0D108BD9-81ED-4DB2-BD59-A6C34878D82A}">
                    <a16:rowId xmlns:a16="http://schemas.microsoft.com/office/drawing/2014/main" val="3864164355"/>
                  </a:ext>
                </a:extLst>
              </a:tr>
              <a:tr h="370105">
                <a:tc>
                  <a:txBody>
                    <a:bodyPr/>
                    <a:lstStyle/>
                    <a:p>
                      <a:r>
                        <a:rPr lang="en-US" sz="1600" b="1" dirty="0"/>
                        <a:t>REP 131</a:t>
                      </a:r>
                    </a:p>
                  </a:txBody>
                  <a:tcPr/>
                </a:tc>
                <a:tc>
                  <a:txBody>
                    <a:bodyPr/>
                    <a:lstStyle/>
                    <a:p>
                      <a:pPr algn="ctr"/>
                      <a:r>
                        <a:rPr lang="en-US" sz="1600" b="1" dirty="0"/>
                        <a:t>8,257</a:t>
                      </a:r>
                    </a:p>
                  </a:txBody>
                  <a:tcPr/>
                </a:tc>
                <a:tc>
                  <a:txBody>
                    <a:bodyPr/>
                    <a:lstStyle/>
                    <a:p>
                      <a:pPr algn="ctr"/>
                      <a:r>
                        <a:rPr lang="en-US" sz="1600" b="1" dirty="0"/>
                        <a:t>17.7%</a:t>
                      </a:r>
                    </a:p>
                  </a:txBody>
                  <a:tcPr/>
                </a:tc>
                <a:extLst>
                  <a:ext uri="{0D108BD9-81ED-4DB2-BD59-A6C34878D82A}">
                    <a16:rowId xmlns:a16="http://schemas.microsoft.com/office/drawing/2014/main" val="2519116900"/>
                  </a:ext>
                </a:extLst>
              </a:tr>
              <a:tr h="370105">
                <a:tc>
                  <a:txBody>
                    <a:bodyPr/>
                    <a:lstStyle/>
                    <a:p>
                      <a:r>
                        <a:rPr lang="en-US" sz="1600" b="1" dirty="0"/>
                        <a:t>REP 121</a:t>
                      </a:r>
                    </a:p>
                  </a:txBody>
                  <a:tcPr/>
                </a:tc>
                <a:tc>
                  <a:txBody>
                    <a:bodyPr/>
                    <a:lstStyle/>
                    <a:p>
                      <a:pPr algn="ctr"/>
                      <a:r>
                        <a:rPr lang="en-US" sz="1600" b="1" dirty="0"/>
                        <a:t>5,162</a:t>
                      </a:r>
                    </a:p>
                  </a:txBody>
                  <a:tcPr/>
                </a:tc>
                <a:tc>
                  <a:txBody>
                    <a:bodyPr/>
                    <a:lstStyle/>
                    <a:p>
                      <a:pPr algn="ctr"/>
                      <a:r>
                        <a:rPr lang="en-US" sz="1600" b="1" dirty="0"/>
                        <a:t>11.1%</a:t>
                      </a:r>
                    </a:p>
                  </a:txBody>
                  <a:tcPr/>
                </a:tc>
                <a:extLst>
                  <a:ext uri="{0D108BD9-81ED-4DB2-BD59-A6C34878D82A}">
                    <a16:rowId xmlns:a16="http://schemas.microsoft.com/office/drawing/2014/main" val="723164255"/>
                  </a:ext>
                </a:extLst>
              </a:tr>
              <a:tr h="370105">
                <a:tc>
                  <a:txBody>
                    <a:bodyPr/>
                    <a:lstStyle/>
                    <a:p>
                      <a:r>
                        <a:rPr lang="en-US" sz="1600" b="1" dirty="0"/>
                        <a:t>REP 198 </a:t>
                      </a:r>
                    </a:p>
                  </a:txBody>
                  <a:tcPr/>
                </a:tc>
                <a:tc>
                  <a:txBody>
                    <a:bodyPr/>
                    <a:lstStyle/>
                    <a:p>
                      <a:pPr algn="ctr"/>
                      <a:r>
                        <a:rPr lang="en-US" sz="1600" b="1" dirty="0"/>
                        <a:t>3,555</a:t>
                      </a:r>
                    </a:p>
                  </a:txBody>
                  <a:tcPr/>
                </a:tc>
                <a:tc>
                  <a:txBody>
                    <a:bodyPr/>
                    <a:lstStyle/>
                    <a:p>
                      <a:pPr algn="ctr"/>
                      <a:r>
                        <a:rPr lang="en-US" sz="1600" b="1" dirty="0"/>
                        <a:t>7.6%</a:t>
                      </a:r>
                    </a:p>
                  </a:txBody>
                  <a:tcPr/>
                </a:tc>
                <a:extLst>
                  <a:ext uri="{0D108BD9-81ED-4DB2-BD59-A6C34878D82A}">
                    <a16:rowId xmlns:a16="http://schemas.microsoft.com/office/drawing/2014/main" val="2530619011"/>
                  </a:ext>
                </a:extLst>
              </a:tr>
              <a:tr h="370105">
                <a:tc>
                  <a:txBody>
                    <a:bodyPr/>
                    <a:lstStyle/>
                    <a:p>
                      <a:r>
                        <a:rPr lang="en-US" sz="1600" b="1" dirty="0"/>
                        <a:t>REP 127</a:t>
                      </a:r>
                    </a:p>
                  </a:txBody>
                  <a:tcPr/>
                </a:tc>
                <a:tc>
                  <a:txBody>
                    <a:bodyPr/>
                    <a:lstStyle/>
                    <a:p>
                      <a:pPr algn="ctr"/>
                      <a:r>
                        <a:rPr lang="en-US" sz="1600" b="1" dirty="0"/>
                        <a:t>2,774</a:t>
                      </a:r>
                    </a:p>
                  </a:txBody>
                  <a:tcPr/>
                </a:tc>
                <a:tc>
                  <a:txBody>
                    <a:bodyPr/>
                    <a:lstStyle/>
                    <a:p>
                      <a:pPr algn="ctr"/>
                      <a:r>
                        <a:rPr lang="en-US" sz="1600" b="1" dirty="0"/>
                        <a:t>5,9%</a:t>
                      </a:r>
                    </a:p>
                  </a:txBody>
                  <a:tcPr/>
                </a:tc>
                <a:extLst>
                  <a:ext uri="{0D108BD9-81ED-4DB2-BD59-A6C34878D82A}">
                    <a16:rowId xmlns:a16="http://schemas.microsoft.com/office/drawing/2014/main" val="2613710777"/>
                  </a:ext>
                </a:extLst>
              </a:tr>
              <a:tr h="370105">
                <a:tc>
                  <a:txBody>
                    <a:bodyPr/>
                    <a:lstStyle/>
                    <a:p>
                      <a:r>
                        <a:rPr lang="en-US" sz="1600" b="1" dirty="0"/>
                        <a:t>REP 122</a:t>
                      </a:r>
                    </a:p>
                  </a:txBody>
                  <a:tcPr/>
                </a:tc>
                <a:tc>
                  <a:txBody>
                    <a:bodyPr/>
                    <a:lstStyle/>
                    <a:p>
                      <a:pPr algn="ctr"/>
                      <a:r>
                        <a:rPr lang="en-US" sz="1600" b="1" dirty="0"/>
                        <a:t>2,382</a:t>
                      </a:r>
                    </a:p>
                  </a:txBody>
                  <a:tcPr/>
                </a:tc>
                <a:tc>
                  <a:txBody>
                    <a:bodyPr/>
                    <a:lstStyle/>
                    <a:p>
                      <a:pPr algn="ctr"/>
                      <a:r>
                        <a:rPr lang="en-US" sz="1600" b="1" dirty="0"/>
                        <a:t>5.1%</a:t>
                      </a:r>
                    </a:p>
                  </a:txBody>
                  <a:tcPr/>
                </a:tc>
                <a:extLst>
                  <a:ext uri="{0D108BD9-81ED-4DB2-BD59-A6C34878D82A}">
                    <a16:rowId xmlns:a16="http://schemas.microsoft.com/office/drawing/2014/main" val="1994518676"/>
                  </a:ext>
                </a:extLst>
              </a:tr>
              <a:tr h="370105">
                <a:tc>
                  <a:txBody>
                    <a:bodyPr/>
                    <a:lstStyle/>
                    <a:p>
                      <a:r>
                        <a:rPr lang="en-US" sz="1600" b="1" dirty="0"/>
                        <a:t>REP 399</a:t>
                      </a:r>
                    </a:p>
                  </a:txBody>
                  <a:tcPr/>
                </a:tc>
                <a:tc>
                  <a:txBody>
                    <a:bodyPr/>
                    <a:lstStyle/>
                    <a:p>
                      <a:pPr algn="ctr"/>
                      <a:r>
                        <a:rPr lang="en-US" sz="1600" b="1" dirty="0"/>
                        <a:t>2,139</a:t>
                      </a:r>
                    </a:p>
                  </a:txBody>
                  <a:tcPr/>
                </a:tc>
                <a:tc>
                  <a:txBody>
                    <a:bodyPr/>
                    <a:lstStyle/>
                    <a:p>
                      <a:pPr algn="ctr"/>
                      <a:r>
                        <a:rPr lang="en-US" sz="1600" b="1" dirty="0"/>
                        <a:t>4.6%</a:t>
                      </a:r>
                    </a:p>
                  </a:txBody>
                  <a:tcPr/>
                </a:tc>
                <a:extLst>
                  <a:ext uri="{0D108BD9-81ED-4DB2-BD59-A6C34878D82A}">
                    <a16:rowId xmlns:a16="http://schemas.microsoft.com/office/drawing/2014/main" val="3577592349"/>
                  </a:ext>
                </a:extLst>
              </a:tr>
              <a:tr h="370105">
                <a:tc>
                  <a:txBody>
                    <a:bodyPr/>
                    <a:lstStyle/>
                    <a:p>
                      <a:r>
                        <a:rPr lang="en-US" sz="1600" b="1" dirty="0"/>
                        <a:t>REP 261 </a:t>
                      </a:r>
                    </a:p>
                  </a:txBody>
                  <a:tcPr/>
                </a:tc>
                <a:tc>
                  <a:txBody>
                    <a:bodyPr/>
                    <a:lstStyle/>
                    <a:p>
                      <a:pPr algn="ctr"/>
                      <a:r>
                        <a:rPr lang="en-US" sz="1600" b="1" dirty="0"/>
                        <a:t>2,102</a:t>
                      </a:r>
                    </a:p>
                  </a:txBody>
                  <a:tcPr/>
                </a:tc>
                <a:tc>
                  <a:txBody>
                    <a:bodyPr/>
                    <a:lstStyle/>
                    <a:p>
                      <a:pPr algn="ctr"/>
                      <a:r>
                        <a:rPr lang="en-US" sz="1600" b="1" dirty="0"/>
                        <a:t>4.5%</a:t>
                      </a:r>
                    </a:p>
                  </a:txBody>
                  <a:tcPr/>
                </a:tc>
                <a:extLst>
                  <a:ext uri="{0D108BD9-81ED-4DB2-BD59-A6C34878D82A}">
                    <a16:rowId xmlns:a16="http://schemas.microsoft.com/office/drawing/2014/main" val="1916991759"/>
                  </a:ext>
                </a:extLst>
              </a:tr>
            </a:tbl>
          </a:graphicData>
        </a:graphic>
      </p:graphicFrame>
      <p:graphicFrame>
        <p:nvGraphicFramePr>
          <p:cNvPr id="5" name="Table 4">
            <a:extLst>
              <a:ext uri="{FF2B5EF4-FFF2-40B4-BE49-F238E27FC236}">
                <a16:creationId xmlns:a16="http://schemas.microsoft.com/office/drawing/2014/main" id="{F06D4FB5-3DF5-40F5-825A-701552889A28}"/>
              </a:ext>
            </a:extLst>
          </p:cNvPr>
          <p:cNvGraphicFramePr>
            <a:graphicFrameLocks noGrp="1"/>
          </p:cNvGraphicFramePr>
          <p:nvPr>
            <p:extLst>
              <p:ext uri="{D42A27DB-BD31-4B8C-83A1-F6EECF244321}">
                <p14:modId xmlns:p14="http://schemas.microsoft.com/office/powerpoint/2010/main" val="1511944888"/>
              </p:ext>
            </p:extLst>
          </p:nvPr>
        </p:nvGraphicFramePr>
        <p:xfrm>
          <a:off x="7285789" y="3426411"/>
          <a:ext cx="3784982" cy="3287169"/>
        </p:xfrm>
        <a:graphic>
          <a:graphicData uri="http://schemas.openxmlformats.org/drawingml/2006/table">
            <a:tbl>
              <a:tblPr firstRow="1" bandRow="1">
                <a:tableStyleId>{5C22544A-7EE6-4342-B048-85BDC9FD1C3A}</a:tableStyleId>
              </a:tblPr>
              <a:tblGrid>
                <a:gridCol w="1048850">
                  <a:extLst>
                    <a:ext uri="{9D8B030D-6E8A-4147-A177-3AD203B41FA5}">
                      <a16:colId xmlns:a16="http://schemas.microsoft.com/office/drawing/2014/main" val="1284747873"/>
                    </a:ext>
                  </a:extLst>
                </a:gridCol>
                <a:gridCol w="2074515">
                  <a:extLst>
                    <a:ext uri="{9D8B030D-6E8A-4147-A177-3AD203B41FA5}">
                      <a16:colId xmlns:a16="http://schemas.microsoft.com/office/drawing/2014/main" val="1432501711"/>
                    </a:ext>
                  </a:extLst>
                </a:gridCol>
                <a:gridCol w="661617">
                  <a:extLst>
                    <a:ext uri="{9D8B030D-6E8A-4147-A177-3AD203B41FA5}">
                      <a16:colId xmlns:a16="http://schemas.microsoft.com/office/drawing/2014/main" val="3390444297"/>
                    </a:ext>
                  </a:extLst>
                </a:gridCol>
              </a:tblGrid>
              <a:tr h="626547">
                <a:tc>
                  <a:txBody>
                    <a:bodyPr/>
                    <a:lstStyle/>
                    <a:p>
                      <a:endParaRPr lang="en-US" sz="1400" dirty="0"/>
                    </a:p>
                    <a:p>
                      <a:r>
                        <a:rPr lang="en-US" sz="1400" dirty="0"/>
                        <a:t>REP #</a:t>
                      </a:r>
                    </a:p>
                  </a:txBody>
                  <a:tcPr/>
                </a:tc>
                <a:tc>
                  <a:txBody>
                    <a:bodyPr/>
                    <a:lstStyle/>
                    <a:p>
                      <a:pPr algn="ctr"/>
                      <a:r>
                        <a:rPr lang="en-US" sz="1400" dirty="0"/>
                        <a:t>BUS Load Profile </a:t>
                      </a:r>
                    </a:p>
                    <a:p>
                      <a:pPr algn="ctr"/>
                      <a:r>
                        <a:rPr lang="en-US" sz="1400" dirty="0"/>
                        <a:t>(AV)  Transactions </a:t>
                      </a:r>
                    </a:p>
                  </a:txBody>
                  <a:tcPr/>
                </a:tc>
                <a:tc>
                  <a:txBody>
                    <a:bodyPr/>
                    <a:lstStyle/>
                    <a:p>
                      <a:pPr algn="ctr"/>
                      <a:endParaRPr lang="en-US" sz="1400" dirty="0"/>
                    </a:p>
                    <a:p>
                      <a:pPr algn="ctr"/>
                      <a:r>
                        <a:rPr lang="en-US" sz="1400" dirty="0"/>
                        <a:t>%</a:t>
                      </a:r>
                    </a:p>
                  </a:txBody>
                  <a:tcPr/>
                </a:tc>
                <a:extLst>
                  <a:ext uri="{0D108BD9-81ED-4DB2-BD59-A6C34878D82A}">
                    <a16:rowId xmlns:a16="http://schemas.microsoft.com/office/drawing/2014/main" val="800844620"/>
                  </a:ext>
                </a:extLst>
              </a:tr>
              <a:tr h="385412">
                <a:tc>
                  <a:txBody>
                    <a:bodyPr/>
                    <a:lstStyle/>
                    <a:p>
                      <a:r>
                        <a:rPr lang="en-US" sz="1600" b="1" dirty="0"/>
                        <a:t>REP   94</a:t>
                      </a:r>
                    </a:p>
                  </a:txBody>
                  <a:tcPr/>
                </a:tc>
                <a:tc>
                  <a:txBody>
                    <a:bodyPr/>
                    <a:lstStyle/>
                    <a:p>
                      <a:pPr algn="ctr"/>
                      <a:r>
                        <a:rPr lang="en-US" sz="1600" b="1" dirty="0"/>
                        <a:t>1,630</a:t>
                      </a:r>
                    </a:p>
                  </a:txBody>
                  <a:tcPr/>
                </a:tc>
                <a:tc>
                  <a:txBody>
                    <a:bodyPr/>
                    <a:lstStyle/>
                    <a:p>
                      <a:pPr algn="ctr"/>
                      <a:r>
                        <a:rPr lang="en-US" sz="1600" b="1" dirty="0"/>
                        <a:t>3.5%</a:t>
                      </a:r>
                    </a:p>
                  </a:txBody>
                  <a:tcPr/>
                </a:tc>
                <a:extLst>
                  <a:ext uri="{0D108BD9-81ED-4DB2-BD59-A6C34878D82A}">
                    <a16:rowId xmlns:a16="http://schemas.microsoft.com/office/drawing/2014/main" val="47942543"/>
                  </a:ext>
                </a:extLst>
              </a:tr>
              <a:tr h="385412">
                <a:tc>
                  <a:txBody>
                    <a:bodyPr/>
                    <a:lstStyle/>
                    <a:p>
                      <a:r>
                        <a:rPr lang="en-US" sz="1600" b="1" dirty="0">
                          <a:highlight>
                            <a:srgbClr val="FFFF00"/>
                          </a:highlight>
                        </a:rPr>
                        <a:t>REP 484</a:t>
                      </a:r>
                    </a:p>
                  </a:txBody>
                  <a:tcPr/>
                </a:tc>
                <a:tc>
                  <a:txBody>
                    <a:bodyPr/>
                    <a:lstStyle/>
                    <a:p>
                      <a:pPr algn="ctr"/>
                      <a:r>
                        <a:rPr lang="en-US" sz="1600" b="1" dirty="0"/>
                        <a:t>1,374</a:t>
                      </a:r>
                    </a:p>
                  </a:txBody>
                  <a:tcPr/>
                </a:tc>
                <a:tc>
                  <a:txBody>
                    <a:bodyPr/>
                    <a:lstStyle/>
                    <a:p>
                      <a:pPr algn="ctr"/>
                      <a:r>
                        <a:rPr lang="en-US" sz="1600" b="1" dirty="0"/>
                        <a:t>2.9%</a:t>
                      </a:r>
                    </a:p>
                  </a:txBody>
                  <a:tcPr/>
                </a:tc>
                <a:extLst>
                  <a:ext uri="{0D108BD9-81ED-4DB2-BD59-A6C34878D82A}">
                    <a16:rowId xmlns:a16="http://schemas.microsoft.com/office/drawing/2014/main" val="2851337541"/>
                  </a:ext>
                </a:extLst>
              </a:tr>
              <a:tr h="385412">
                <a:tc>
                  <a:txBody>
                    <a:bodyPr/>
                    <a:lstStyle/>
                    <a:p>
                      <a:r>
                        <a:rPr lang="en-US" sz="1600" b="1" dirty="0"/>
                        <a:t>REP 300</a:t>
                      </a:r>
                    </a:p>
                  </a:txBody>
                  <a:tcPr/>
                </a:tc>
                <a:tc>
                  <a:txBody>
                    <a:bodyPr/>
                    <a:lstStyle/>
                    <a:p>
                      <a:pPr algn="ctr"/>
                      <a:r>
                        <a:rPr lang="en-US" sz="1600" b="1" dirty="0"/>
                        <a:t>1,322</a:t>
                      </a:r>
                    </a:p>
                  </a:txBody>
                  <a:tcPr/>
                </a:tc>
                <a:tc>
                  <a:txBody>
                    <a:bodyPr/>
                    <a:lstStyle/>
                    <a:p>
                      <a:pPr algn="ctr"/>
                      <a:r>
                        <a:rPr lang="en-US" sz="1600" b="1" dirty="0"/>
                        <a:t>2.8%</a:t>
                      </a:r>
                    </a:p>
                  </a:txBody>
                  <a:tcPr/>
                </a:tc>
                <a:extLst>
                  <a:ext uri="{0D108BD9-81ED-4DB2-BD59-A6C34878D82A}">
                    <a16:rowId xmlns:a16="http://schemas.microsoft.com/office/drawing/2014/main" val="2494641289"/>
                  </a:ext>
                </a:extLst>
              </a:tr>
              <a:tr h="385412">
                <a:tc>
                  <a:txBody>
                    <a:bodyPr/>
                    <a:lstStyle/>
                    <a:p>
                      <a:r>
                        <a:rPr lang="en-US" sz="1600" b="1" dirty="0"/>
                        <a:t>REP 436</a:t>
                      </a:r>
                    </a:p>
                  </a:txBody>
                  <a:tcPr/>
                </a:tc>
                <a:tc>
                  <a:txBody>
                    <a:bodyPr/>
                    <a:lstStyle/>
                    <a:p>
                      <a:pPr algn="ctr"/>
                      <a:r>
                        <a:rPr lang="en-US" sz="1600" b="1" dirty="0"/>
                        <a:t>1,190</a:t>
                      </a:r>
                    </a:p>
                  </a:txBody>
                  <a:tcPr/>
                </a:tc>
                <a:tc>
                  <a:txBody>
                    <a:bodyPr/>
                    <a:lstStyle/>
                    <a:p>
                      <a:pPr algn="ctr"/>
                      <a:r>
                        <a:rPr lang="en-US" sz="1600" b="1" dirty="0"/>
                        <a:t>2.5%</a:t>
                      </a:r>
                    </a:p>
                  </a:txBody>
                  <a:tcPr/>
                </a:tc>
                <a:extLst>
                  <a:ext uri="{0D108BD9-81ED-4DB2-BD59-A6C34878D82A}">
                    <a16:rowId xmlns:a16="http://schemas.microsoft.com/office/drawing/2014/main" val="3839250667"/>
                  </a:ext>
                </a:extLst>
              </a:tr>
              <a:tr h="385412">
                <a:tc>
                  <a:txBody>
                    <a:bodyPr/>
                    <a:lstStyle/>
                    <a:p>
                      <a:r>
                        <a:rPr lang="en-US" sz="1600" b="1" dirty="0"/>
                        <a:t>REP 390</a:t>
                      </a:r>
                    </a:p>
                  </a:txBody>
                  <a:tcPr/>
                </a:tc>
                <a:tc>
                  <a:txBody>
                    <a:bodyPr/>
                    <a:lstStyle/>
                    <a:p>
                      <a:pPr algn="ctr"/>
                      <a:r>
                        <a:rPr lang="en-US" sz="1600" b="1" dirty="0"/>
                        <a:t>1,139</a:t>
                      </a:r>
                    </a:p>
                  </a:txBody>
                  <a:tcPr/>
                </a:tc>
                <a:tc>
                  <a:txBody>
                    <a:bodyPr/>
                    <a:lstStyle/>
                    <a:p>
                      <a:pPr algn="ctr"/>
                      <a:r>
                        <a:rPr lang="en-US" sz="1600" b="1" dirty="0"/>
                        <a:t>2.4%</a:t>
                      </a:r>
                    </a:p>
                  </a:txBody>
                  <a:tcPr/>
                </a:tc>
                <a:extLst>
                  <a:ext uri="{0D108BD9-81ED-4DB2-BD59-A6C34878D82A}">
                    <a16:rowId xmlns:a16="http://schemas.microsoft.com/office/drawing/2014/main" val="2127501931"/>
                  </a:ext>
                </a:extLst>
              </a:tr>
              <a:tr h="385412">
                <a:tc>
                  <a:txBody>
                    <a:bodyPr/>
                    <a:lstStyle/>
                    <a:p>
                      <a:r>
                        <a:rPr lang="en-US" sz="1600" b="1" dirty="0">
                          <a:highlight>
                            <a:srgbClr val="FFFF00"/>
                          </a:highlight>
                        </a:rPr>
                        <a:t>REP 283</a:t>
                      </a:r>
                    </a:p>
                  </a:txBody>
                  <a:tcPr/>
                </a:tc>
                <a:tc>
                  <a:txBody>
                    <a:bodyPr/>
                    <a:lstStyle/>
                    <a:p>
                      <a:pPr algn="ctr"/>
                      <a:r>
                        <a:rPr lang="en-US" sz="1600" b="1" dirty="0"/>
                        <a:t>1,071</a:t>
                      </a:r>
                    </a:p>
                  </a:txBody>
                  <a:tcPr/>
                </a:tc>
                <a:tc>
                  <a:txBody>
                    <a:bodyPr/>
                    <a:lstStyle/>
                    <a:p>
                      <a:pPr algn="ctr"/>
                      <a:r>
                        <a:rPr lang="en-US" sz="1600" b="1" dirty="0"/>
                        <a:t>2.3%</a:t>
                      </a:r>
                    </a:p>
                  </a:txBody>
                  <a:tcPr/>
                </a:tc>
                <a:extLst>
                  <a:ext uri="{0D108BD9-81ED-4DB2-BD59-A6C34878D82A}">
                    <a16:rowId xmlns:a16="http://schemas.microsoft.com/office/drawing/2014/main" val="3868677428"/>
                  </a:ext>
                </a:extLst>
              </a:tr>
              <a:tr h="348150">
                <a:tc>
                  <a:txBody>
                    <a:bodyPr/>
                    <a:lstStyle/>
                    <a:p>
                      <a:r>
                        <a:rPr lang="en-US" sz="1600" b="1" dirty="0"/>
                        <a:t>REP 502</a:t>
                      </a:r>
                    </a:p>
                  </a:txBody>
                  <a:tcPr/>
                </a:tc>
                <a:tc>
                  <a:txBody>
                    <a:bodyPr/>
                    <a:lstStyle/>
                    <a:p>
                      <a:pPr algn="ctr"/>
                      <a:r>
                        <a:rPr lang="en-US" sz="1600" b="1" dirty="0"/>
                        <a:t>1,021</a:t>
                      </a:r>
                    </a:p>
                  </a:txBody>
                  <a:tcPr/>
                </a:tc>
                <a:tc>
                  <a:txBody>
                    <a:bodyPr/>
                    <a:lstStyle/>
                    <a:p>
                      <a:pPr algn="ctr"/>
                      <a:r>
                        <a:rPr lang="en-US" sz="1600" b="1" dirty="0"/>
                        <a:t>2.2%</a:t>
                      </a:r>
                    </a:p>
                  </a:txBody>
                  <a:tcPr/>
                </a:tc>
                <a:extLst>
                  <a:ext uri="{0D108BD9-81ED-4DB2-BD59-A6C34878D82A}">
                    <a16:rowId xmlns:a16="http://schemas.microsoft.com/office/drawing/2014/main" val="1777811207"/>
                  </a:ext>
                </a:extLst>
              </a:tr>
            </a:tbl>
          </a:graphicData>
        </a:graphic>
      </p:graphicFrame>
    </p:spTree>
    <p:extLst>
      <p:ext uri="{BB962C8B-B14F-4D97-AF65-F5344CB8AC3E}">
        <p14:creationId xmlns:p14="http://schemas.microsoft.com/office/powerpoint/2010/main" val="1253871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5B850-8B70-4A23-854C-3517BDA47F86}"/>
              </a:ext>
            </a:extLst>
          </p:cNvPr>
          <p:cNvSpPr>
            <a:spLocks noGrp="1"/>
          </p:cNvSpPr>
          <p:nvPr>
            <p:ph type="title"/>
          </p:nvPr>
        </p:nvSpPr>
        <p:spPr>
          <a:xfrm>
            <a:off x="2592925" y="264232"/>
            <a:ext cx="8911687" cy="1228058"/>
          </a:xfrm>
        </p:spPr>
        <p:txBody>
          <a:bodyPr>
            <a:normAutofit/>
          </a:bodyPr>
          <a:lstStyle/>
          <a:p>
            <a:r>
              <a:rPr lang="en-US" b="1" dirty="0"/>
              <a:t>Residential (RES) &amp; Business (BUS)                Load Profile Annual Validation (AV)</a:t>
            </a:r>
          </a:p>
        </p:txBody>
      </p:sp>
      <p:sp>
        <p:nvSpPr>
          <p:cNvPr id="3" name="Content Placeholder 2">
            <a:extLst>
              <a:ext uri="{FF2B5EF4-FFF2-40B4-BE49-F238E27FC236}">
                <a16:creationId xmlns:a16="http://schemas.microsoft.com/office/drawing/2014/main" id="{578B29E1-3271-42C6-B0F2-175A4243AE4D}"/>
              </a:ext>
            </a:extLst>
          </p:cNvPr>
          <p:cNvSpPr>
            <a:spLocks noGrp="1"/>
          </p:cNvSpPr>
          <p:nvPr>
            <p:ph idx="1"/>
          </p:nvPr>
        </p:nvSpPr>
        <p:spPr>
          <a:xfrm>
            <a:off x="2592924" y="1554480"/>
            <a:ext cx="9314595" cy="5100320"/>
          </a:xfrm>
        </p:spPr>
        <p:txBody>
          <a:bodyPr>
            <a:normAutofit fontScale="92500" lnSpcReduction="10000"/>
          </a:bodyPr>
          <a:lstStyle/>
          <a:p>
            <a:r>
              <a:rPr lang="en-US" b="1" dirty="0"/>
              <a:t>2021 Residential (RES) Annual Validation (AV): </a:t>
            </a:r>
            <a:r>
              <a:rPr lang="en-US" b="1" dirty="0">
                <a:solidFill>
                  <a:srgbClr val="C00000"/>
                </a:solidFill>
              </a:rPr>
              <a:t>Total 6,751,744 as of 1/03/2022  </a:t>
            </a:r>
          </a:p>
          <a:p>
            <a:pPr lvl="1"/>
            <a:r>
              <a:rPr lang="en-US" dirty="0"/>
              <a:t>AEP:           </a:t>
            </a:r>
            <a:r>
              <a:rPr lang="en-US" b="1" dirty="0"/>
              <a:t>20,351</a:t>
            </a:r>
          </a:p>
          <a:p>
            <a:pPr lvl="1"/>
            <a:r>
              <a:rPr lang="en-US" dirty="0"/>
              <a:t>CNP:  	       </a:t>
            </a:r>
            <a:r>
              <a:rPr lang="en-US" b="1" dirty="0"/>
              <a:t>43,616</a:t>
            </a:r>
          </a:p>
          <a:p>
            <a:pPr lvl="1"/>
            <a:r>
              <a:rPr lang="en-US" dirty="0"/>
              <a:t>Nueces:       </a:t>
            </a:r>
            <a:r>
              <a:rPr lang="en-US" b="1" dirty="0"/>
              <a:t>N/A</a:t>
            </a:r>
          </a:p>
          <a:p>
            <a:pPr lvl="1"/>
            <a:r>
              <a:rPr lang="en-US" dirty="0"/>
              <a:t>Oncor:       </a:t>
            </a:r>
            <a:r>
              <a:rPr lang="en-US" b="1" dirty="0"/>
              <a:t>71,271</a:t>
            </a:r>
          </a:p>
          <a:p>
            <a:pPr lvl="1"/>
            <a:r>
              <a:rPr lang="en-US" dirty="0"/>
              <a:t>TNMP:          </a:t>
            </a:r>
            <a:r>
              <a:rPr lang="en-US" b="1" dirty="0"/>
              <a:t>4,890</a:t>
            </a:r>
          </a:p>
          <a:p>
            <a:pPr lvl="1"/>
            <a:r>
              <a:rPr lang="en-US" b="1" dirty="0">
                <a:solidFill>
                  <a:srgbClr val="C00000"/>
                </a:solidFill>
              </a:rPr>
              <a:t>Total:       140,128*  </a:t>
            </a:r>
            <a:r>
              <a:rPr lang="en-US" sz="1700" b="1" dirty="0">
                <a:solidFill>
                  <a:schemeClr val="tx1"/>
                </a:solidFill>
              </a:rPr>
              <a:t>These changes represent </a:t>
            </a:r>
            <a:r>
              <a:rPr lang="en-US" sz="1700" b="1" dirty="0">
                <a:solidFill>
                  <a:srgbClr val="C00000"/>
                </a:solidFill>
              </a:rPr>
              <a:t>2.075% </a:t>
            </a:r>
            <a:r>
              <a:rPr lang="en-US" sz="1700" b="1" dirty="0">
                <a:solidFill>
                  <a:schemeClr val="tx1"/>
                </a:solidFill>
              </a:rPr>
              <a:t>of Total RES Profile Population</a:t>
            </a:r>
            <a:r>
              <a:rPr lang="en-US" sz="1700" b="1" dirty="0">
                <a:solidFill>
                  <a:srgbClr val="C00000"/>
                </a:solidFill>
              </a:rPr>
              <a:t>* </a:t>
            </a:r>
          </a:p>
          <a:p>
            <a:pPr marL="457200" lvl="1" indent="0">
              <a:buNone/>
            </a:pPr>
            <a:endParaRPr lang="en-US" b="1" dirty="0">
              <a:solidFill>
                <a:srgbClr val="C00000"/>
              </a:solidFill>
            </a:endParaRPr>
          </a:p>
          <a:p>
            <a:r>
              <a:rPr lang="en-US" b="1" dirty="0"/>
              <a:t>2021 Business (BUS) Annual Validation (AV):  </a:t>
            </a:r>
            <a:r>
              <a:rPr lang="en-US" b="1" dirty="0">
                <a:solidFill>
                  <a:srgbClr val="C00000"/>
                </a:solidFill>
              </a:rPr>
              <a:t>Total 1,027,130 as of 1/03/2022  </a:t>
            </a:r>
          </a:p>
          <a:p>
            <a:pPr lvl="1"/>
            <a:r>
              <a:rPr lang="en-US" dirty="0"/>
              <a:t>AEP:              </a:t>
            </a:r>
            <a:r>
              <a:rPr lang="en-US" b="1" dirty="0"/>
              <a:t>12,360  </a:t>
            </a:r>
          </a:p>
          <a:p>
            <a:pPr lvl="1"/>
            <a:r>
              <a:rPr lang="en-US" dirty="0"/>
              <a:t>CNP:  	          </a:t>
            </a:r>
            <a:r>
              <a:rPr lang="en-US" b="1" dirty="0"/>
              <a:t>12,985</a:t>
            </a:r>
          </a:p>
          <a:p>
            <a:pPr lvl="1"/>
            <a:r>
              <a:rPr lang="en-US" dirty="0"/>
              <a:t>Nueces:            </a:t>
            </a:r>
            <a:r>
              <a:rPr lang="en-US" b="1" dirty="0"/>
              <a:t>110</a:t>
            </a:r>
          </a:p>
          <a:p>
            <a:pPr lvl="1"/>
            <a:r>
              <a:rPr lang="en-US" dirty="0"/>
              <a:t>Oncor:          </a:t>
            </a:r>
            <a:r>
              <a:rPr lang="en-US" b="1" dirty="0"/>
              <a:t>20,035</a:t>
            </a:r>
          </a:p>
          <a:p>
            <a:pPr lvl="1"/>
            <a:r>
              <a:rPr lang="en-US" dirty="0"/>
              <a:t>TNMP:             </a:t>
            </a:r>
            <a:r>
              <a:rPr lang="en-US" b="1" dirty="0"/>
              <a:t>2,243</a:t>
            </a:r>
          </a:p>
          <a:p>
            <a:pPr lvl="1"/>
            <a:r>
              <a:rPr lang="en-US" b="1" dirty="0">
                <a:solidFill>
                  <a:srgbClr val="C00000"/>
                </a:solidFill>
              </a:rPr>
              <a:t>Total:            47,733*   </a:t>
            </a:r>
            <a:r>
              <a:rPr lang="en-US" sz="1600" b="1" dirty="0">
                <a:solidFill>
                  <a:schemeClr val="tx1"/>
                </a:solidFill>
              </a:rPr>
              <a:t>These changes represent </a:t>
            </a:r>
            <a:r>
              <a:rPr lang="en-US" b="1" dirty="0">
                <a:solidFill>
                  <a:srgbClr val="C00000"/>
                </a:solidFill>
              </a:rPr>
              <a:t>4.</a:t>
            </a:r>
            <a:r>
              <a:rPr lang="en-US" sz="1600" b="1" dirty="0">
                <a:solidFill>
                  <a:srgbClr val="C00000"/>
                </a:solidFill>
              </a:rPr>
              <a:t>647% </a:t>
            </a:r>
            <a:r>
              <a:rPr lang="en-US" sz="1600" b="1" dirty="0">
                <a:solidFill>
                  <a:schemeClr val="tx1"/>
                </a:solidFill>
              </a:rPr>
              <a:t>of Total BUS Profile Population</a:t>
            </a:r>
            <a:r>
              <a:rPr lang="en-US" sz="1600" b="1" dirty="0">
                <a:solidFill>
                  <a:srgbClr val="C00000"/>
                </a:solidFill>
              </a:rPr>
              <a:t>*</a:t>
            </a:r>
            <a:r>
              <a:rPr lang="en-US" sz="1600" b="1" dirty="0">
                <a:solidFill>
                  <a:schemeClr val="tx1"/>
                </a:solidFill>
              </a:rPr>
              <a:t> </a:t>
            </a:r>
            <a:endParaRPr lang="en-US" b="1" dirty="0">
              <a:solidFill>
                <a:schemeClr val="tx1"/>
              </a:solidFill>
            </a:endParaRPr>
          </a:p>
          <a:p>
            <a:endParaRPr lang="en-US" b="1" dirty="0"/>
          </a:p>
        </p:txBody>
      </p:sp>
      <p:sp>
        <p:nvSpPr>
          <p:cNvPr id="6" name="Slide Number Placeholder 5">
            <a:extLst>
              <a:ext uri="{FF2B5EF4-FFF2-40B4-BE49-F238E27FC236}">
                <a16:creationId xmlns:a16="http://schemas.microsoft.com/office/drawing/2014/main" id="{343E79BD-4D98-44A4-8285-9B0B0D014035}"/>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004423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7182E-B9F3-4C70-A03D-9CCD730825C2}"/>
              </a:ext>
            </a:extLst>
          </p:cNvPr>
          <p:cNvSpPr>
            <a:spLocks noGrp="1"/>
          </p:cNvSpPr>
          <p:nvPr>
            <p:ph type="title"/>
          </p:nvPr>
        </p:nvSpPr>
        <p:spPr>
          <a:xfrm>
            <a:off x="2592925" y="248190"/>
            <a:ext cx="9067263" cy="1280890"/>
          </a:xfrm>
        </p:spPr>
        <p:txBody>
          <a:bodyPr>
            <a:normAutofit/>
          </a:bodyPr>
          <a:lstStyle/>
          <a:p>
            <a:r>
              <a:rPr lang="en-US" b="1" dirty="0"/>
              <a:t>2021RES and BUS Load Profile                 </a:t>
            </a:r>
            <a:r>
              <a:rPr lang="en-US" dirty="0"/>
              <a:t>Annual Validation(</a:t>
            </a:r>
            <a:r>
              <a:rPr lang="en-US" b="1" dirty="0"/>
              <a:t>AV</a:t>
            </a:r>
            <a:r>
              <a:rPr lang="en-US" dirty="0"/>
              <a:t>) Transactions    </a:t>
            </a:r>
          </a:p>
        </p:txBody>
      </p:sp>
      <p:sp>
        <p:nvSpPr>
          <p:cNvPr id="3" name="Content Placeholder 2">
            <a:extLst>
              <a:ext uri="{FF2B5EF4-FFF2-40B4-BE49-F238E27FC236}">
                <a16:creationId xmlns:a16="http://schemas.microsoft.com/office/drawing/2014/main" id="{5FD32B8E-D78F-4260-BE31-3A40F478B9E1}"/>
              </a:ext>
            </a:extLst>
          </p:cNvPr>
          <p:cNvSpPr>
            <a:spLocks noGrp="1"/>
          </p:cNvSpPr>
          <p:nvPr>
            <p:ph idx="1"/>
          </p:nvPr>
        </p:nvSpPr>
        <p:spPr>
          <a:xfrm>
            <a:off x="2415940" y="1529079"/>
            <a:ext cx="9538637" cy="4952743"/>
          </a:xfrm>
        </p:spPr>
        <p:txBody>
          <a:bodyPr/>
          <a:lstStyle/>
          <a:p>
            <a:endParaRPr lang="en-US" sz="2400" b="1" dirty="0"/>
          </a:p>
          <a:p>
            <a:r>
              <a:rPr lang="en-US" sz="2200" b="1" dirty="0"/>
              <a:t>Total Population of Residential and Business Profiles:                                    </a:t>
            </a:r>
            <a:r>
              <a:rPr lang="en-US" sz="2200" b="1" dirty="0">
                <a:solidFill>
                  <a:srgbClr val="C00000"/>
                </a:solidFill>
              </a:rPr>
              <a:t>7,778,874 as of 1/3/22</a:t>
            </a:r>
          </a:p>
          <a:p>
            <a:r>
              <a:rPr lang="en-US" sz="2200" b="1" dirty="0">
                <a:solidFill>
                  <a:schemeClr val="tx1"/>
                </a:solidFill>
              </a:rPr>
              <a:t>Total Population AV Changes for both RES and BUS Profile:                 </a:t>
            </a:r>
            <a:r>
              <a:rPr lang="en-US" sz="2200" b="1" dirty="0">
                <a:solidFill>
                  <a:srgbClr val="C00000"/>
                </a:solidFill>
              </a:rPr>
              <a:t>187,861</a:t>
            </a:r>
          </a:p>
          <a:p>
            <a:r>
              <a:rPr lang="en-US" sz="2200" b="1" dirty="0">
                <a:solidFill>
                  <a:schemeClr val="tx1"/>
                </a:solidFill>
              </a:rPr>
              <a:t>Total Percentage of AV Changes/Total Population:</a:t>
            </a:r>
            <a:r>
              <a:rPr lang="en-US" sz="2200" b="1" dirty="0">
                <a:solidFill>
                  <a:srgbClr val="C00000"/>
                </a:solidFill>
              </a:rPr>
              <a:t>                                2.415%</a:t>
            </a:r>
          </a:p>
          <a:p>
            <a:r>
              <a:rPr lang="en-US" sz="2200" b="1" dirty="0">
                <a:solidFill>
                  <a:schemeClr val="tx1"/>
                </a:solidFill>
              </a:rPr>
              <a:t>Of </a:t>
            </a:r>
            <a:r>
              <a:rPr lang="en-US" sz="2200" b="1" dirty="0">
                <a:solidFill>
                  <a:srgbClr val="C00000"/>
                </a:solidFill>
              </a:rPr>
              <a:t>128 REPs </a:t>
            </a:r>
            <a:r>
              <a:rPr lang="en-US" sz="2200" b="1" dirty="0">
                <a:solidFill>
                  <a:schemeClr val="tx1"/>
                </a:solidFill>
              </a:rPr>
              <a:t>there were </a:t>
            </a:r>
            <a:r>
              <a:rPr lang="en-US" sz="2200" b="1" dirty="0">
                <a:solidFill>
                  <a:srgbClr val="C00000"/>
                </a:solidFill>
              </a:rPr>
              <a:t>93</a:t>
            </a:r>
            <a:r>
              <a:rPr lang="en-US" sz="2200" b="1" dirty="0">
                <a:solidFill>
                  <a:schemeClr val="tx1"/>
                </a:solidFill>
              </a:rPr>
              <a:t> RORs that received their share of the  </a:t>
            </a:r>
            <a:r>
              <a:rPr lang="en-US" sz="2200" b="1" dirty="0">
                <a:solidFill>
                  <a:srgbClr val="C00000"/>
                </a:solidFill>
              </a:rPr>
              <a:t>187,861 </a:t>
            </a:r>
            <a:r>
              <a:rPr lang="en-US" sz="2200" b="1" dirty="0">
                <a:solidFill>
                  <a:schemeClr val="tx1"/>
                </a:solidFill>
              </a:rPr>
              <a:t>Annual Validation (AV) Load Profile transactions.  The following </a:t>
            </a:r>
            <a:r>
              <a:rPr lang="en-US" sz="2200" b="1" dirty="0">
                <a:solidFill>
                  <a:srgbClr val="C00000"/>
                </a:solidFill>
              </a:rPr>
              <a:t>26</a:t>
            </a:r>
            <a:r>
              <a:rPr lang="en-US" sz="2200" b="1" dirty="0">
                <a:solidFill>
                  <a:schemeClr val="tx1"/>
                </a:solidFill>
              </a:rPr>
              <a:t> RORs received </a:t>
            </a:r>
            <a:r>
              <a:rPr lang="en-US" sz="2200" b="1" dirty="0">
                <a:solidFill>
                  <a:srgbClr val="C00000"/>
                </a:solidFill>
              </a:rPr>
              <a:t>159,655 or 84.9% </a:t>
            </a:r>
            <a:r>
              <a:rPr lang="en-US" sz="2200" b="1" dirty="0">
                <a:solidFill>
                  <a:schemeClr val="tx1"/>
                </a:solidFill>
              </a:rPr>
              <a:t>of these Load Profile Annual Validation (AV) changes: </a:t>
            </a:r>
            <a:endParaRPr lang="en-US" sz="2200" dirty="0"/>
          </a:p>
        </p:txBody>
      </p:sp>
      <p:sp>
        <p:nvSpPr>
          <p:cNvPr id="4" name="Slide Number Placeholder 3">
            <a:extLst>
              <a:ext uri="{FF2B5EF4-FFF2-40B4-BE49-F238E27FC236}">
                <a16:creationId xmlns:a16="http://schemas.microsoft.com/office/drawing/2014/main" id="{FD881B05-62EA-419C-B49D-C0F4BFC58F4F}"/>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4174786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0C4D7F0-A0EF-4630-ADAF-C6F94A23F68E}"/>
              </a:ext>
            </a:extLst>
          </p:cNvPr>
          <p:cNvSpPr>
            <a:spLocks noGrp="1"/>
          </p:cNvSpPr>
          <p:nvPr>
            <p:ph type="sldNum" sz="quarter" idx="12"/>
          </p:nvPr>
        </p:nvSpPr>
        <p:spPr/>
        <p:txBody>
          <a:bodyPr/>
          <a:lstStyle/>
          <a:p>
            <a:fld id="{D57F1E4F-1CFF-5643-939E-217C01CDF565}" type="slidenum">
              <a:rPr lang="en-US" smtClean="0"/>
              <a:pPr/>
              <a:t>8</a:t>
            </a:fld>
            <a:endParaRPr lang="en-US" dirty="0"/>
          </a:p>
        </p:txBody>
      </p:sp>
      <p:graphicFrame>
        <p:nvGraphicFramePr>
          <p:cNvPr id="5" name="Table 6">
            <a:extLst>
              <a:ext uri="{FF2B5EF4-FFF2-40B4-BE49-F238E27FC236}">
                <a16:creationId xmlns:a16="http://schemas.microsoft.com/office/drawing/2014/main" id="{2954CC19-DAAF-4DD8-862C-2A90B5C59D5B}"/>
              </a:ext>
            </a:extLst>
          </p:cNvPr>
          <p:cNvGraphicFramePr>
            <a:graphicFrameLocks noGrp="1"/>
          </p:cNvGraphicFramePr>
          <p:nvPr>
            <p:extLst>
              <p:ext uri="{D42A27DB-BD31-4B8C-83A1-F6EECF244321}">
                <p14:modId xmlns:p14="http://schemas.microsoft.com/office/powerpoint/2010/main" val="3796546709"/>
              </p:ext>
            </p:extLst>
          </p:nvPr>
        </p:nvGraphicFramePr>
        <p:xfrm>
          <a:off x="2041894" y="172031"/>
          <a:ext cx="4989285" cy="6542646"/>
        </p:xfrm>
        <a:graphic>
          <a:graphicData uri="http://schemas.openxmlformats.org/drawingml/2006/table">
            <a:tbl>
              <a:tblPr firstRow="1" bandRow="1">
                <a:tableStyleId>{5C22544A-7EE6-4342-B048-85BDC9FD1C3A}</a:tableStyleId>
              </a:tblPr>
              <a:tblGrid>
                <a:gridCol w="1090030">
                  <a:extLst>
                    <a:ext uri="{9D8B030D-6E8A-4147-A177-3AD203B41FA5}">
                      <a16:colId xmlns:a16="http://schemas.microsoft.com/office/drawing/2014/main" val="2278077892"/>
                    </a:ext>
                  </a:extLst>
                </a:gridCol>
                <a:gridCol w="853237">
                  <a:extLst>
                    <a:ext uri="{9D8B030D-6E8A-4147-A177-3AD203B41FA5}">
                      <a16:colId xmlns:a16="http://schemas.microsoft.com/office/drawing/2014/main" val="1878542877"/>
                    </a:ext>
                  </a:extLst>
                </a:gridCol>
                <a:gridCol w="1244304">
                  <a:extLst>
                    <a:ext uri="{9D8B030D-6E8A-4147-A177-3AD203B41FA5}">
                      <a16:colId xmlns:a16="http://schemas.microsoft.com/office/drawing/2014/main" val="1172969033"/>
                    </a:ext>
                  </a:extLst>
                </a:gridCol>
                <a:gridCol w="1052415">
                  <a:extLst>
                    <a:ext uri="{9D8B030D-6E8A-4147-A177-3AD203B41FA5}">
                      <a16:colId xmlns:a16="http://schemas.microsoft.com/office/drawing/2014/main" val="304639689"/>
                    </a:ext>
                  </a:extLst>
                </a:gridCol>
                <a:gridCol w="749299">
                  <a:extLst>
                    <a:ext uri="{9D8B030D-6E8A-4147-A177-3AD203B41FA5}">
                      <a16:colId xmlns:a16="http://schemas.microsoft.com/office/drawing/2014/main" val="1035689698"/>
                    </a:ext>
                  </a:extLst>
                </a:gridCol>
              </a:tblGrid>
              <a:tr h="492987">
                <a:tc>
                  <a:txBody>
                    <a:bodyPr/>
                    <a:lstStyle/>
                    <a:p>
                      <a:r>
                        <a:rPr lang="en-US" sz="1400" dirty="0"/>
                        <a:t>REP#</a:t>
                      </a:r>
                    </a:p>
                  </a:txBody>
                  <a:tcPr/>
                </a:tc>
                <a:tc>
                  <a:txBody>
                    <a:bodyPr/>
                    <a:lstStyle/>
                    <a:p>
                      <a:pPr algn="ctr"/>
                      <a:r>
                        <a:rPr lang="en-US" sz="1400" dirty="0"/>
                        <a:t>BUS </a:t>
                      </a:r>
                    </a:p>
                    <a:p>
                      <a:pPr algn="ctr"/>
                      <a:r>
                        <a:rPr lang="en-US" sz="1400" dirty="0"/>
                        <a:t>AV</a:t>
                      </a:r>
                    </a:p>
                  </a:txBody>
                  <a:tcPr/>
                </a:tc>
                <a:tc>
                  <a:txBody>
                    <a:bodyPr/>
                    <a:lstStyle/>
                    <a:p>
                      <a:pPr algn="ctr"/>
                      <a:r>
                        <a:rPr lang="en-US" sz="1400" dirty="0"/>
                        <a:t>RES</a:t>
                      </a:r>
                    </a:p>
                    <a:p>
                      <a:pPr algn="ctr"/>
                      <a:r>
                        <a:rPr lang="en-US" sz="1400" dirty="0"/>
                        <a:t>AV</a:t>
                      </a:r>
                    </a:p>
                  </a:txBody>
                  <a:tcPr/>
                </a:tc>
                <a:tc>
                  <a:txBody>
                    <a:bodyPr/>
                    <a:lstStyle/>
                    <a:p>
                      <a:pPr algn="ctr"/>
                      <a:r>
                        <a:rPr lang="en-US" sz="1400" dirty="0"/>
                        <a:t>Total </a:t>
                      </a:r>
                    </a:p>
                    <a:p>
                      <a:pPr algn="ctr"/>
                      <a:r>
                        <a:rPr lang="en-US" sz="1400" dirty="0"/>
                        <a:t>AV</a:t>
                      </a:r>
                    </a:p>
                  </a:txBody>
                  <a:tcPr/>
                </a:tc>
                <a:tc>
                  <a:txBody>
                    <a:bodyPr/>
                    <a:lstStyle/>
                    <a:p>
                      <a:pPr algn="ctr"/>
                      <a:r>
                        <a:rPr lang="en-US" sz="1400" dirty="0"/>
                        <a:t>%</a:t>
                      </a:r>
                    </a:p>
                  </a:txBody>
                  <a:tcPr/>
                </a:tc>
                <a:extLst>
                  <a:ext uri="{0D108BD9-81ED-4DB2-BD59-A6C34878D82A}">
                    <a16:rowId xmlns:a16="http://schemas.microsoft.com/office/drawing/2014/main" val="3864164355"/>
                  </a:ext>
                </a:extLst>
              </a:tr>
              <a:tr h="463422">
                <a:tc>
                  <a:txBody>
                    <a:bodyPr/>
                    <a:lstStyle/>
                    <a:p>
                      <a:r>
                        <a:rPr lang="en-US" sz="1400" b="1" dirty="0"/>
                        <a:t>REP 131</a:t>
                      </a:r>
                    </a:p>
                  </a:txBody>
                  <a:tcPr/>
                </a:tc>
                <a:tc>
                  <a:txBody>
                    <a:bodyPr/>
                    <a:lstStyle/>
                    <a:p>
                      <a:pPr algn="ctr"/>
                      <a:r>
                        <a:rPr lang="en-US" sz="1400" b="1" dirty="0"/>
                        <a:t>8,050</a:t>
                      </a:r>
                    </a:p>
                  </a:txBody>
                  <a:tcPr/>
                </a:tc>
                <a:tc>
                  <a:txBody>
                    <a:bodyPr/>
                    <a:lstStyle/>
                    <a:p>
                      <a:pPr algn="ctr"/>
                      <a:r>
                        <a:rPr lang="en-US" sz="1400" b="1" dirty="0"/>
                        <a:t>30,363</a:t>
                      </a:r>
                    </a:p>
                  </a:txBody>
                  <a:tcPr/>
                </a:tc>
                <a:tc>
                  <a:txBody>
                    <a:bodyPr/>
                    <a:lstStyle/>
                    <a:p>
                      <a:pPr algn="ctr"/>
                      <a:r>
                        <a:rPr lang="en-US" sz="1400" b="1" dirty="0"/>
                        <a:t>38,413</a:t>
                      </a:r>
                    </a:p>
                  </a:txBody>
                  <a:tcPr/>
                </a:tc>
                <a:tc>
                  <a:txBody>
                    <a:bodyPr/>
                    <a:lstStyle/>
                    <a:p>
                      <a:pPr algn="ctr"/>
                      <a:r>
                        <a:rPr lang="en-US" sz="1400" b="1" dirty="0"/>
                        <a:t>20.4%</a:t>
                      </a:r>
                    </a:p>
                  </a:txBody>
                  <a:tcPr/>
                </a:tc>
                <a:extLst>
                  <a:ext uri="{0D108BD9-81ED-4DB2-BD59-A6C34878D82A}">
                    <a16:rowId xmlns:a16="http://schemas.microsoft.com/office/drawing/2014/main" val="2519116900"/>
                  </a:ext>
                </a:extLst>
              </a:tr>
              <a:tr h="463422">
                <a:tc>
                  <a:txBody>
                    <a:bodyPr/>
                    <a:lstStyle/>
                    <a:p>
                      <a:r>
                        <a:rPr lang="en-US" sz="1400" b="1" dirty="0"/>
                        <a:t>REP 121</a:t>
                      </a:r>
                    </a:p>
                  </a:txBody>
                  <a:tcPr/>
                </a:tc>
                <a:tc>
                  <a:txBody>
                    <a:bodyPr/>
                    <a:lstStyle/>
                    <a:p>
                      <a:pPr algn="ctr"/>
                      <a:r>
                        <a:rPr lang="en-US" sz="1400" b="1" dirty="0"/>
                        <a:t>4,687</a:t>
                      </a:r>
                    </a:p>
                  </a:txBody>
                  <a:tcPr/>
                </a:tc>
                <a:tc>
                  <a:txBody>
                    <a:bodyPr/>
                    <a:lstStyle/>
                    <a:p>
                      <a:pPr algn="ctr"/>
                      <a:r>
                        <a:rPr lang="en-US" sz="1400" b="1" dirty="0"/>
                        <a:t>26,551</a:t>
                      </a:r>
                    </a:p>
                  </a:txBody>
                  <a:tcPr/>
                </a:tc>
                <a:tc>
                  <a:txBody>
                    <a:bodyPr/>
                    <a:lstStyle/>
                    <a:p>
                      <a:pPr algn="ctr"/>
                      <a:r>
                        <a:rPr lang="en-US" sz="1400" b="1" dirty="0"/>
                        <a:t>31,238</a:t>
                      </a:r>
                    </a:p>
                  </a:txBody>
                  <a:tcPr/>
                </a:tc>
                <a:tc>
                  <a:txBody>
                    <a:bodyPr/>
                    <a:lstStyle/>
                    <a:p>
                      <a:pPr algn="ctr"/>
                      <a:r>
                        <a:rPr lang="en-US" sz="1400" b="1" dirty="0"/>
                        <a:t>16.6%</a:t>
                      </a:r>
                    </a:p>
                  </a:txBody>
                  <a:tcPr/>
                </a:tc>
                <a:extLst>
                  <a:ext uri="{0D108BD9-81ED-4DB2-BD59-A6C34878D82A}">
                    <a16:rowId xmlns:a16="http://schemas.microsoft.com/office/drawing/2014/main" val="723164255"/>
                  </a:ext>
                </a:extLst>
              </a:tr>
              <a:tr h="463422">
                <a:tc>
                  <a:txBody>
                    <a:bodyPr/>
                    <a:lstStyle/>
                    <a:p>
                      <a:r>
                        <a:rPr lang="en-US" sz="1400" b="1" dirty="0"/>
                        <a:t>REP 306</a:t>
                      </a:r>
                    </a:p>
                  </a:txBody>
                  <a:tcPr/>
                </a:tc>
                <a:tc>
                  <a:txBody>
                    <a:bodyPr/>
                    <a:lstStyle/>
                    <a:p>
                      <a:pPr algn="ctr"/>
                      <a:r>
                        <a:rPr lang="en-US" sz="1400" b="1" dirty="0"/>
                        <a:t>1,018</a:t>
                      </a:r>
                    </a:p>
                  </a:txBody>
                  <a:tcPr/>
                </a:tc>
                <a:tc>
                  <a:txBody>
                    <a:bodyPr/>
                    <a:lstStyle/>
                    <a:p>
                      <a:pPr algn="ctr"/>
                      <a:r>
                        <a:rPr lang="en-US" sz="1400" b="1" dirty="0"/>
                        <a:t> 8,462</a:t>
                      </a:r>
                    </a:p>
                  </a:txBody>
                  <a:tcPr/>
                </a:tc>
                <a:tc>
                  <a:txBody>
                    <a:bodyPr/>
                    <a:lstStyle/>
                    <a:p>
                      <a:pPr algn="ctr"/>
                      <a:r>
                        <a:rPr lang="en-US" sz="1400" b="1" dirty="0"/>
                        <a:t>9,480</a:t>
                      </a:r>
                    </a:p>
                  </a:txBody>
                  <a:tcPr/>
                </a:tc>
                <a:tc>
                  <a:txBody>
                    <a:bodyPr/>
                    <a:lstStyle/>
                    <a:p>
                      <a:pPr algn="ctr"/>
                      <a:r>
                        <a:rPr lang="en-US" sz="1400" b="1" dirty="0"/>
                        <a:t>5.0%</a:t>
                      </a:r>
                    </a:p>
                  </a:txBody>
                  <a:tcPr/>
                </a:tc>
                <a:extLst>
                  <a:ext uri="{0D108BD9-81ED-4DB2-BD59-A6C34878D82A}">
                    <a16:rowId xmlns:a16="http://schemas.microsoft.com/office/drawing/2014/main" val="2530619011"/>
                  </a:ext>
                </a:extLst>
              </a:tr>
              <a:tr h="463422">
                <a:tc>
                  <a:txBody>
                    <a:bodyPr/>
                    <a:lstStyle/>
                    <a:p>
                      <a:r>
                        <a:rPr lang="en-US" sz="1400" b="1" dirty="0"/>
                        <a:t>REP 399</a:t>
                      </a:r>
                    </a:p>
                  </a:txBody>
                  <a:tcPr/>
                </a:tc>
                <a:tc>
                  <a:txBody>
                    <a:bodyPr/>
                    <a:lstStyle/>
                    <a:p>
                      <a:pPr algn="ctr"/>
                      <a:r>
                        <a:rPr lang="en-US" sz="1400" b="1" dirty="0"/>
                        <a:t>1,729</a:t>
                      </a:r>
                    </a:p>
                  </a:txBody>
                  <a:tcPr/>
                </a:tc>
                <a:tc>
                  <a:txBody>
                    <a:bodyPr/>
                    <a:lstStyle/>
                    <a:p>
                      <a:pPr algn="ctr"/>
                      <a:r>
                        <a:rPr lang="en-US" sz="1400" b="1" dirty="0"/>
                        <a:t> 6,033</a:t>
                      </a:r>
                    </a:p>
                  </a:txBody>
                  <a:tcPr/>
                </a:tc>
                <a:tc>
                  <a:txBody>
                    <a:bodyPr/>
                    <a:lstStyle/>
                    <a:p>
                      <a:pPr algn="ctr"/>
                      <a:r>
                        <a:rPr lang="en-US" sz="1400" b="1" dirty="0"/>
                        <a:t>7,762</a:t>
                      </a:r>
                    </a:p>
                  </a:txBody>
                  <a:tcPr/>
                </a:tc>
                <a:tc>
                  <a:txBody>
                    <a:bodyPr/>
                    <a:lstStyle/>
                    <a:p>
                      <a:pPr algn="ctr"/>
                      <a:r>
                        <a:rPr lang="en-US" sz="1400" b="1" dirty="0"/>
                        <a:t>4.1%</a:t>
                      </a:r>
                    </a:p>
                  </a:txBody>
                  <a:tcPr/>
                </a:tc>
                <a:extLst>
                  <a:ext uri="{0D108BD9-81ED-4DB2-BD59-A6C34878D82A}">
                    <a16:rowId xmlns:a16="http://schemas.microsoft.com/office/drawing/2014/main" val="3629033059"/>
                  </a:ext>
                </a:extLst>
              </a:tr>
              <a:tr h="463422">
                <a:tc>
                  <a:txBody>
                    <a:bodyPr/>
                    <a:lstStyle/>
                    <a:p>
                      <a:r>
                        <a:rPr lang="en-US" sz="1400" b="1" dirty="0"/>
                        <a:t>REP 180</a:t>
                      </a:r>
                    </a:p>
                  </a:txBody>
                  <a:tcPr/>
                </a:tc>
                <a:tc>
                  <a:txBody>
                    <a:bodyPr/>
                    <a:lstStyle/>
                    <a:p>
                      <a:pPr algn="ctr"/>
                      <a:r>
                        <a:rPr lang="en-US" sz="1400" b="1" dirty="0"/>
                        <a:t>     36</a:t>
                      </a:r>
                    </a:p>
                  </a:txBody>
                  <a:tcPr/>
                </a:tc>
                <a:tc>
                  <a:txBody>
                    <a:bodyPr/>
                    <a:lstStyle/>
                    <a:p>
                      <a:pPr algn="ctr"/>
                      <a:r>
                        <a:rPr lang="en-US" sz="1400" b="1" dirty="0"/>
                        <a:t> 6,736</a:t>
                      </a:r>
                    </a:p>
                  </a:txBody>
                  <a:tcPr/>
                </a:tc>
                <a:tc>
                  <a:txBody>
                    <a:bodyPr/>
                    <a:lstStyle/>
                    <a:p>
                      <a:pPr algn="ctr"/>
                      <a:r>
                        <a:rPr lang="en-US" sz="1400" b="1" dirty="0"/>
                        <a:t>6,772</a:t>
                      </a:r>
                    </a:p>
                  </a:txBody>
                  <a:tcPr/>
                </a:tc>
                <a:tc>
                  <a:txBody>
                    <a:bodyPr/>
                    <a:lstStyle/>
                    <a:p>
                      <a:pPr algn="ctr"/>
                      <a:r>
                        <a:rPr lang="en-US" sz="1400" b="1" dirty="0"/>
                        <a:t>3,6%</a:t>
                      </a:r>
                    </a:p>
                  </a:txBody>
                  <a:tcPr/>
                </a:tc>
                <a:extLst>
                  <a:ext uri="{0D108BD9-81ED-4DB2-BD59-A6C34878D82A}">
                    <a16:rowId xmlns:a16="http://schemas.microsoft.com/office/drawing/2014/main" val="839718400"/>
                  </a:ext>
                </a:extLst>
              </a:tr>
              <a:tr h="463422">
                <a:tc>
                  <a:txBody>
                    <a:bodyPr/>
                    <a:lstStyle/>
                    <a:p>
                      <a:r>
                        <a:rPr lang="en-US" sz="1400" b="1" dirty="0"/>
                        <a:t>REP 118</a:t>
                      </a:r>
                    </a:p>
                  </a:txBody>
                  <a:tcPr/>
                </a:tc>
                <a:tc>
                  <a:txBody>
                    <a:bodyPr/>
                    <a:lstStyle/>
                    <a:p>
                      <a:pPr algn="ctr"/>
                      <a:r>
                        <a:rPr lang="en-US" sz="1400" b="1" dirty="0"/>
                        <a:t>     47</a:t>
                      </a:r>
                    </a:p>
                  </a:txBody>
                  <a:tcPr/>
                </a:tc>
                <a:tc>
                  <a:txBody>
                    <a:bodyPr/>
                    <a:lstStyle/>
                    <a:p>
                      <a:pPr algn="ctr"/>
                      <a:r>
                        <a:rPr lang="en-US" sz="1400" b="1" dirty="0"/>
                        <a:t> 5,851</a:t>
                      </a:r>
                    </a:p>
                  </a:txBody>
                  <a:tcPr/>
                </a:tc>
                <a:tc>
                  <a:txBody>
                    <a:bodyPr/>
                    <a:lstStyle/>
                    <a:p>
                      <a:pPr algn="ctr"/>
                      <a:r>
                        <a:rPr lang="en-US" sz="1400" b="1" dirty="0"/>
                        <a:t>5,898</a:t>
                      </a:r>
                    </a:p>
                  </a:txBody>
                  <a:tcPr/>
                </a:tc>
                <a:tc>
                  <a:txBody>
                    <a:bodyPr/>
                    <a:lstStyle/>
                    <a:p>
                      <a:pPr algn="ctr"/>
                      <a:r>
                        <a:rPr lang="en-US" sz="1400" b="1" dirty="0"/>
                        <a:t>3.1%</a:t>
                      </a:r>
                    </a:p>
                  </a:txBody>
                  <a:tcPr/>
                </a:tc>
                <a:extLst>
                  <a:ext uri="{0D108BD9-81ED-4DB2-BD59-A6C34878D82A}">
                    <a16:rowId xmlns:a16="http://schemas.microsoft.com/office/drawing/2014/main" val="4049571678"/>
                  </a:ext>
                </a:extLst>
              </a:tr>
              <a:tr h="463422">
                <a:tc>
                  <a:txBody>
                    <a:bodyPr/>
                    <a:lstStyle/>
                    <a:p>
                      <a:r>
                        <a:rPr lang="en-US" sz="1400" b="1" dirty="0"/>
                        <a:t>REP 197</a:t>
                      </a:r>
                    </a:p>
                  </a:txBody>
                  <a:tcPr/>
                </a:tc>
                <a:tc>
                  <a:txBody>
                    <a:bodyPr/>
                    <a:lstStyle/>
                    <a:p>
                      <a:pPr algn="ctr"/>
                      <a:r>
                        <a:rPr lang="en-US" sz="1400" b="1" dirty="0"/>
                        <a:t>   722</a:t>
                      </a:r>
                    </a:p>
                  </a:txBody>
                  <a:tcPr/>
                </a:tc>
                <a:tc>
                  <a:txBody>
                    <a:bodyPr/>
                    <a:lstStyle/>
                    <a:p>
                      <a:pPr algn="ctr"/>
                      <a:r>
                        <a:rPr lang="en-US" sz="1400" b="1" dirty="0"/>
                        <a:t> 4,786</a:t>
                      </a:r>
                    </a:p>
                  </a:txBody>
                  <a:tcPr/>
                </a:tc>
                <a:tc>
                  <a:txBody>
                    <a:bodyPr/>
                    <a:lstStyle/>
                    <a:p>
                      <a:pPr algn="ctr"/>
                      <a:r>
                        <a:rPr lang="en-US" sz="1400" b="1" dirty="0"/>
                        <a:t>5,508</a:t>
                      </a:r>
                    </a:p>
                  </a:txBody>
                  <a:tcPr/>
                </a:tc>
                <a:tc>
                  <a:txBody>
                    <a:bodyPr/>
                    <a:lstStyle/>
                    <a:p>
                      <a:pPr algn="ctr"/>
                      <a:r>
                        <a:rPr lang="en-US" sz="1400" b="1" dirty="0"/>
                        <a:t>2.9%</a:t>
                      </a:r>
                    </a:p>
                  </a:txBody>
                  <a:tcPr/>
                </a:tc>
                <a:extLst>
                  <a:ext uri="{0D108BD9-81ED-4DB2-BD59-A6C34878D82A}">
                    <a16:rowId xmlns:a16="http://schemas.microsoft.com/office/drawing/2014/main" val="1968976908"/>
                  </a:ext>
                </a:extLst>
              </a:tr>
              <a:tr h="463422">
                <a:tc>
                  <a:txBody>
                    <a:bodyPr/>
                    <a:lstStyle/>
                    <a:p>
                      <a:r>
                        <a:rPr lang="en-US" sz="1400" b="1" dirty="0"/>
                        <a:t>REP 269</a:t>
                      </a:r>
                    </a:p>
                  </a:txBody>
                  <a:tcPr/>
                </a:tc>
                <a:tc>
                  <a:txBody>
                    <a:bodyPr/>
                    <a:lstStyle/>
                    <a:p>
                      <a:pPr algn="ctr"/>
                      <a:r>
                        <a:rPr lang="en-US" sz="1400" b="1" dirty="0"/>
                        <a:t>   544</a:t>
                      </a:r>
                    </a:p>
                  </a:txBody>
                  <a:tcPr/>
                </a:tc>
                <a:tc>
                  <a:txBody>
                    <a:bodyPr/>
                    <a:lstStyle/>
                    <a:p>
                      <a:pPr algn="ctr"/>
                      <a:r>
                        <a:rPr lang="en-US" sz="1400" b="1" dirty="0"/>
                        <a:t> 4,447</a:t>
                      </a:r>
                    </a:p>
                  </a:txBody>
                  <a:tcPr/>
                </a:tc>
                <a:tc>
                  <a:txBody>
                    <a:bodyPr/>
                    <a:lstStyle/>
                    <a:p>
                      <a:pPr algn="ctr"/>
                      <a:r>
                        <a:rPr lang="en-US" sz="1400" b="1" dirty="0"/>
                        <a:t>4,991</a:t>
                      </a:r>
                    </a:p>
                  </a:txBody>
                  <a:tcPr/>
                </a:tc>
                <a:tc>
                  <a:txBody>
                    <a:bodyPr/>
                    <a:lstStyle/>
                    <a:p>
                      <a:pPr algn="ctr"/>
                      <a:r>
                        <a:rPr lang="en-US" sz="1400" b="1" dirty="0"/>
                        <a:t>2,7%</a:t>
                      </a:r>
                    </a:p>
                  </a:txBody>
                  <a:tcPr/>
                </a:tc>
                <a:extLst>
                  <a:ext uri="{0D108BD9-81ED-4DB2-BD59-A6C34878D82A}">
                    <a16:rowId xmlns:a16="http://schemas.microsoft.com/office/drawing/2014/main" val="3293629741"/>
                  </a:ext>
                </a:extLst>
              </a:tr>
              <a:tr h="463422">
                <a:tc>
                  <a:txBody>
                    <a:bodyPr/>
                    <a:lstStyle/>
                    <a:p>
                      <a:r>
                        <a:rPr lang="en-US" sz="1400" b="1" dirty="0"/>
                        <a:t>REP 643</a:t>
                      </a:r>
                    </a:p>
                  </a:txBody>
                  <a:tcPr/>
                </a:tc>
                <a:tc>
                  <a:txBody>
                    <a:bodyPr/>
                    <a:lstStyle/>
                    <a:p>
                      <a:pPr algn="ctr"/>
                      <a:r>
                        <a:rPr lang="en-US" sz="1400" b="1" dirty="0"/>
                        <a:t>     21</a:t>
                      </a:r>
                    </a:p>
                  </a:txBody>
                  <a:tcPr/>
                </a:tc>
                <a:tc>
                  <a:txBody>
                    <a:bodyPr/>
                    <a:lstStyle/>
                    <a:p>
                      <a:pPr algn="ctr"/>
                      <a:r>
                        <a:rPr lang="en-US" sz="1400" b="1" dirty="0"/>
                        <a:t> 4,226</a:t>
                      </a:r>
                    </a:p>
                  </a:txBody>
                  <a:tcPr/>
                </a:tc>
                <a:tc>
                  <a:txBody>
                    <a:bodyPr/>
                    <a:lstStyle/>
                    <a:p>
                      <a:pPr algn="ctr"/>
                      <a:r>
                        <a:rPr lang="en-US" sz="1400" b="1" dirty="0"/>
                        <a:t>4,247</a:t>
                      </a:r>
                    </a:p>
                  </a:txBody>
                  <a:tcPr/>
                </a:tc>
                <a:tc>
                  <a:txBody>
                    <a:bodyPr/>
                    <a:lstStyle/>
                    <a:p>
                      <a:pPr algn="ctr"/>
                      <a:r>
                        <a:rPr lang="en-US" sz="1400" b="1" dirty="0"/>
                        <a:t>2,3%</a:t>
                      </a:r>
                    </a:p>
                  </a:txBody>
                  <a:tcPr/>
                </a:tc>
                <a:extLst>
                  <a:ext uri="{0D108BD9-81ED-4DB2-BD59-A6C34878D82A}">
                    <a16:rowId xmlns:a16="http://schemas.microsoft.com/office/drawing/2014/main" val="2917957440"/>
                  </a:ext>
                </a:extLst>
              </a:tr>
              <a:tr h="463422">
                <a:tc>
                  <a:txBody>
                    <a:bodyPr/>
                    <a:lstStyle/>
                    <a:p>
                      <a:r>
                        <a:rPr lang="en-US" sz="1400" b="1" dirty="0"/>
                        <a:t>REP 266</a:t>
                      </a:r>
                    </a:p>
                  </a:txBody>
                  <a:tcPr/>
                </a:tc>
                <a:tc>
                  <a:txBody>
                    <a:bodyPr/>
                    <a:lstStyle/>
                    <a:p>
                      <a:pPr algn="ctr"/>
                      <a:r>
                        <a:rPr lang="en-US" sz="1400" b="1" dirty="0"/>
                        <a:t>   689</a:t>
                      </a:r>
                    </a:p>
                  </a:txBody>
                  <a:tcPr/>
                </a:tc>
                <a:tc>
                  <a:txBody>
                    <a:bodyPr/>
                    <a:lstStyle/>
                    <a:p>
                      <a:pPr algn="ctr"/>
                      <a:r>
                        <a:rPr lang="en-US" sz="1400" b="1" dirty="0"/>
                        <a:t>3,213</a:t>
                      </a:r>
                    </a:p>
                  </a:txBody>
                  <a:tcPr/>
                </a:tc>
                <a:tc>
                  <a:txBody>
                    <a:bodyPr/>
                    <a:lstStyle/>
                    <a:p>
                      <a:pPr algn="ctr"/>
                      <a:r>
                        <a:rPr lang="en-US" sz="1400" b="1" dirty="0"/>
                        <a:t>3,902</a:t>
                      </a:r>
                    </a:p>
                  </a:txBody>
                  <a:tcPr/>
                </a:tc>
                <a:tc>
                  <a:txBody>
                    <a:bodyPr/>
                    <a:lstStyle/>
                    <a:p>
                      <a:pPr algn="ctr"/>
                      <a:r>
                        <a:rPr lang="en-US" sz="1400" b="1" dirty="0"/>
                        <a:t>2.1%</a:t>
                      </a:r>
                    </a:p>
                  </a:txBody>
                  <a:tcPr/>
                </a:tc>
                <a:extLst>
                  <a:ext uri="{0D108BD9-81ED-4DB2-BD59-A6C34878D82A}">
                    <a16:rowId xmlns:a16="http://schemas.microsoft.com/office/drawing/2014/main" val="895648916"/>
                  </a:ext>
                </a:extLst>
              </a:tr>
              <a:tr h="463422">
                <a:tc>
                  <a:txBody>
                    <a:bodyPr/>
                    <a:lstStyle/>
                    <a:p>
                      <a:r>
                        <a:rPr lang="en-US" sz="1400" b="1" dirty="0"/>
                        <a:t>REP 198 </a:t>
                      </a:r>
                    </a:p>
                  </a:txBody>
                  <a:tcPr/>
                </a:tc>
                <a:tc>
                  <a:txBody>
                    <a:bodyPr/>
                    <a:lstStyle/>
                    <a:p>
                      <a:pPr algn="ctr"/>
                      <a:r>
                        <a:rPr lang="en-US" sz="1400" b="1" dirty="0"/>
                        <a:t>3,431</a:t>
                      </a:r>
                    </a:p>
                  </a:txBody>
                  <a:tcPr/>
                </a:tc>
                <a:tc>
                  <a:txBody>
                    <a:bodyPr/>
                    <a:lstStyle/>
                    <a:p>
                      <a:pPr algn="ctr"/>
                      <a:r>
                        <a:rPr lang="en-US" sz="1400" b="1" dirty="0"/>
                        <a:t>    232</a:t>
                      </a:r>
                    </a:p>
                  </a:txBody>
                  <a:tcPr/>
                </a:tc>
                <a:tc>
                  <a:txBody>
                    <a:bodyPr/>
                    <a:lstStyle/>
                    <a:p>
                      <a:pPr algn="ctr"/>
                      <a:r>
                        <a:rPr lang="en-US" sz="1400" b="1" dirty="0"/>
                        <a:t>3,663</a:t>
                      </a:r>
                    </a:p>
                  </a:txBody>
                  <a:tcPr/>
                </a:tc>
                <a:tc>
                  <a:txBody>
                    <a:bodyPr/>
                    <a:lstStyle/>
                    <a:p>
                      <a:pPr algn="ctr"/>
                      <a:r>
                        <a:rPr lang="en-US" sz="1400" b="1" dirty="0"/>
                        <a:t>1.9%</a:t>
                      </a:r>
                    </a:p>
                  </a:txBody>
                  <a:tcPr/>
                </a:tc>
                <a:extLst>
                  <a:ext uri="{0D108BD9-81ED-4DB2-BD59-A6C34878D82A}">
                    <a16:rowId xmlns:a16="http://schemas.microsoft.com/office/drawing/2014/main" val="1991433154"/>
                  </a:ext>
                </a:extLst>
              </a:tr>
              <a:tr h="463422">
                <a:tc>
                  <a:txBody>
                    <a:bodyPr/>
                    <a:lstStyle/>
                    <a:p>
                      <a:r>
                        <a:rPr lang="en-US" sz="1400" b="1" dirty="0"/>
                        <a:t>REP 127</a:t>
                      </a:r>
                    </a:p>
                  </a:txBody>
                  <a:tcPr/>
                </a:tc>
                <a:tc>
                  <a:txBody>
                    <a:bodyPr/>
                    <a:lstStyle/>
                    <a:p>
                      <a:pPr algn="ctr"/>
                      <a:r>
                        <a:rPr lang="en-US" sz="1400" b="1" dirty="0"/>
                        <a:t>3,100</a:t>
                      </a:r>
                    </a:p>
                  </a:txBody>
                  <a:tcPr/>
                </a:tc>
                <a:tc>
                  <a:txBody>
                    <a:bodyPr/>
                    <a:lstStyle/>
                    <a:p>
                      <a:pPr algn="ctr"/>
                      <a:r>
                        <a:rPr lang="en-US" sz="1400" b="1" dirty="0"/>
                        <a:t>    256</a:t>
                      </a:r>
                    </a:p>
                  </a:txBody>
                  <a:tcPr/>
                </a:tc>
                <a:tc>
                  <a:txBody>
                    <a:bodyPr/>
                    <a:lstStyle/>
                    <a:p>
                      <a:pPr algn="ctr"/>
                      <a:r>
                        <a:rPr lang="en-US" sz="1400" b="1" dirty="0"/>
                        <a:t>3,356</a:t>
                      </a:r>
                    </a:p>
                  </a:txBody>
                  <a:tcPr/>
                </a:tc>
                <a:tc>
                  <a:txBody>
                    <a:bodyPr/>
                    <a:lstStyle/>
                    <a:p>
                      <a:pPr algn="ctr"/>
                      <a:r>
                        <a:rPr lang="en-US" sz="1400" b="1" dirty="0"/>
                        <a:t>1.8%</a:t>
                      </a:r>
                    </a:p>
                  </a:txBody>
                  <a:tcPr/>
                </a:tc>
                <a:extLst>
                  <a:ext uri="{0D108BD9-81ED-4DB2-BD59-A6C34878D82A}">
                    <a16:rowId xmlns:a16="http://schemas.microsoft.com/office/drawing/2014/main" val="1994518676"/>
                  </a:ext>
                </a:extLst>
              </a:tr>
              <a:tr h="463422">
                <a:tc>
                  <a:txBody>
                    <a:bodyPr/>
                    <a:lstStyle/>
                    <a:p>
                      <a:r>
                        <a:rPr lang="en-US" sz="1400" b="1" dirty="0"/>
                        <a:t>REP 181</a:t>
                      </a:r>
                    </a:p>
                  </a:txBody>
                  <a:tcPr/>
                </a:tc>
                <a:tc>
                  <a:txBody>
                    <a:bodyPr/>
                    <a:lstStyle/>
                    <a:p>
                      <a:pPr algn="ctr"/>
                      <a:r>
                        <a:rPr lang="en-US" sz="1400" b="1" dirty="0"/>
                        <a:t>      7</a:t>
                      </a:r>
                    </a:p>
                  </a:txBody>
                  <a:tcPr/>
                </a:tc>
                <a:tc>
                  <a:txBody>
                    <a:bodyPr/>
                    <a:lstStyle/>
                    <a:p>
                      <a:pPr algn="ctr"/>
                      <a:r>
                        <a:rPr lang="en-US" sz="1400" b="1" dirty="0"/>
                        <a:t>3,300</a:t>
                      </a:r>
                    </a:p>
                  </a:txBody>
                  <a:tcPr/>
                </a:tc>
                <a:tc>
                  <a:txBody>
                    <a:bodyPr/>
                    <a:lstStyle/>
                    <a:p>
                      <a:pPr algn="ctr"/>
                      <a:r>
                        <a:rPr lang="en-US" sz="1400" b="1" dirty="0"/>
                        <a:t>3,307</a:t>
                      </a:r>
                    </a:p>
                  </a:txBody>
                  <a:tcPr/>
                </a:tc>
                <a:tc>
                  <a:txBody>
                    <a:bodyPr/>
                    <a:lstStyle/>
                    <a:p>
                      <a:pPr algn="ctr"/>
                      <a:r>
                        <a:rPr lang="en-US" sz="1400" b="1" dirty="0"/>
                        <a:t>1,8%</a:t>
                      </a:r>
                    </a:p>
                  </a:txBody>
                  <a:tcPr/>
                </a:tc>
                <a:extLst>
                  <a:ext uri="{0D108BD9-81ED-4DB2-BD59-A6C34878D82A}">
                    <a16:rowId xmlns:a16="http://schemas.microsoft.com/office/drawing/2014/main" val="1401896899"/>
                  </a:ext>
                </a:extLst>
              </a:tr>
            </a:tbl>
          </a:graphicData>
        </a:graphic>
      </p:graphicFrame>
      <p:graphicFrame>
        <p:nvGraphicFramePr>
          <p:cNvPr id="6" name="Table 5">
            <a:extLst>
              <a:ext uri="{FF2B5EF4-FFF2-40B4-BE49-F238E27FC236}">
                <a16:creationId xmlns:a16="http://schemas.microsoft.com/office/drawing/2014/main" id="{78BDAFA9-B086-4884-B613-95D7972E0C37}"/>
              </a:ext>
            </a:extLst>
          </p:cNvPr>
          <p:cNvGraphicFramePr>
            <a:graphicFrameLocks noGrp="1"/>
          </p:cNvGraphicFramePr>
          <p:nvPr>
            <p:extLst>
              <p:ext uri="{D42A27DB-BD31-4B8C-83A1-F6EECF244321}">
                <p14:modId xmlns:p14="http://schemas.microsoft.com/office/powerpoint/2010/main" val="3892641356"/>
              </p:ext>
            </p:extLst>
          </p:nvPr>
        </p:nvGraphicFramePr>
        <p:xfrm>
          <a:off x="7298873" y="158177"/>
          <a:ext cx="4361315" cy="6542640"/>
        </p:xfrm>
        <a:graphic>
          <a:graphicData uri="http://schemas.openxmlformats.org/drawingml/2006/table">
            <a:tbl>
              <a:tblPr firstRow="1" bandRow="1">
                <a:tableStyleId>{5C22544A-7EE6-4342-B048-85BDC9FD1C3A}</a:tableStyleId>
              </a:tblPr>
              <a:tblGrid>
                <a:gridCol w="967573">
                  <a:extLst>
                    <a:ext uri="{9D8B030D-6E8A-4147-A177-3AD203B41FA5}">
                      <a16:colId xmlns:a16="http://schemas.microsoft.com/office/drawing/2014/main" val="2278077892"/>
                    </a:ext>
                  </a:extLst>
                </a:gridCol>
                <a:gridCol w="819407">
                  <a:extLst>
                    <a:ext uri="{9D8B030D-6E8A-4147-A177-3AD203B41FA5}">
                      <a16:colId xmlns:a16="http://schemas.microsoft.com/office/drawing/2014/main" val="1878542877"/>
                    </a:ext>
                  </a:extLst>
                </a:gridCol>
                <a:gridCol w="864544">
                  <a:extLst>
                    <a:ext uri="{9D8B030D-6E8A-4147-A177-3AD203B41FA5}">
                      <a16:colId xmlns:a16="http://schemas.microsoft.com/office/drawing/2014/main" val="1514835109"/>
                    </a:ext>
                  </a:extLst>
                </a:gridCol>
                <a:gridCol w="704744">
                  <a:extLst>
                    <a:ext uri="{9D8B030D-6E8A-4147-A177-3AD203B41FA5}">
                      <a16:colId xmlns:a16="http://schemas.microsoft.com/office/drawing/2014/main" val="1846098069"/>
                    </a:ext>
                  </a:extLst>
                </a:gridCol>
                <a:gridCol w="1005047">
                  <a:extLst>
                    <a:ext uri="{9D8B030D-6E8A-4147-A177-3AD203B41FA5}">
                      <a16:colId xmlns:a16="http://schemas.microsoft.com/office/drawing/2014/main" val="2727866091"/>
                    </a:ext>
                  </a:extLst>
                </a:gridCol>
              </a:tblGrid>
              <a:tr h="521086">
                <a:tc>
                  <a:txBody>
                    <a:bodyPr/>
                    <a:lstStyle/>
                    <a:p>
                      <a:r>
                        <a:rPr lang="en-US" sz="1400" dirty="0"/>
                        <a:t>REP#</a:t>
                      </a:r>
                    </a:p>
                  </a:txBody>
                  <a:tcPr/>
                </a:tc>
                <a:tc>
                  <a:txBody>
                    <a:bodyPr/>
                    <a:lstStyle/>
                    <a:p>
                      <a:pPr algn="ctr"/>
                      <a:r>
                        <a:rPr lang="en-US" sz="1400" dirty="0"/>
                        <a:t>BUS</a:t>
                      </a:r>
                    </a:p>
                    <a:p>
                      <a:pPr algn="ctr"/>
                      <a:r>
                        <a:rPr lang="en-US" sz="1400" dirty="0"/>
                        <a:t>AV</a:t>
                      </a:r>
                    </a:p>
                  </a:txBody>
                  <a:tcPr/>
                </a:tc>
                <a:tc>
                  <a:txBody>
                    <a:bodyPr/>
                    <a:lstStyle/>
                    <a:p>
                      <a:pPr algn="ctr"/>
                      <a:r>
                        <a:rPr lang="en-US" sz="1400" dirty="0"/>
                        <a:t>RES</a:t>
                      </a:r>
                    </a:p>
                    <a:p>
                      <a:pPr algn="ctr"/>
                      <a:r>
                        <a:rPr lang="en-US" sz="1400" dirty="0"/>
                        <a:t>AV</a:t>
                      </a:r>
                    </a:p>
                  </a:txBody>
                  <a:tcPr/>
                </a:tc>
                <a:tc>
                  <a:txBody>
                    <a:bodyPr/>
                    <a:lstStyle/>
                    <a:p>
                      <a:pPr algn="ctr"/>
                      <a:r>
                        <a:rPr lang="en-US" sz="1400" dirty="0"/>
                        <a:t>Total</a:t>
                      </a:r>
                    </a:p>
                    <a:p>
                      <a:pPr algn="ctr"/>
                      <a:r>
                        <a:rPr lang="en-US" sz="1400" dirty="0"/>
                        <a:t>AV</a:t>
                      </a:r>
                    </a:p>
                  </a:txBody>
                  <a:tcPr/>
                </a:tc>
                <a:tc>
                  <a:txBody>
                    <a:bodyPr/>
                    <a:lstStyle/>
                    <a:p>
                      <a:pPr algn="ctr"/>
                      <a:r>
                        <a:rPr lang="en-US" sz="1400" dirty="0"/>
                        <a:t>%</a:t>
                      </a:r>
                    </a:p>
                  </a:txBody>
                  <a:tcPr/>
                </a:tc>
                <a:extLst>
                  <a:ext uri="{0D108BD9-81ED-4DB2-BD59-A6C34878D82A}">
                    <a16:rowId xmlns:a16="http://schemas.microsoft.com/office/drawing/2014/main" val="3864164355"/>
                  </a:ext>
                </a:extLst>
              </a:tr>
              <a:tr h="430111">
                <a:tc>
                  <a:txBody>
                    <a:bodyPr/>
                    <a:lstStyle/>
                    <a:p>
                      <a:r>
                        <a:rPr lang="en-US" sz="1400" b="1" dirty="0"/>
                        <a:t>REP 388</a:t>
                      </a:r>
                    </a:p>
                  </a:txBody>
                  <a:tcPr/>
                </a:tc>
                <a:tc>
                  <a:txBody>
                    <a:bodyPr/>
                    <a:lstStyle/>
                    <a:p>
                      <a:pPr algn="ctr"/>
                      <a:r>
                        <a:rPr lang="en-US" sz="1400" b="1" dirty="0"/>
                        <a:t>  311</a:t>
                      </a:r>
                    </a:p>
                  </a:txBody>
                  <a:tcPr/>
                </a:tc>
                <a:tc>
                  <a:txBody>
                    <a:bodyPr/>
                    <a:lstStyle/>
                    <a:p>
                      <a:pPr algn="ctr"/>
                      <a:r>
                        <a:rPr lang="en-US" sz="1400" b="1" dirty="0"/>
                        <a:t>2,596</a:t>
                      </a:r>
                    </a:p>
                  </a:txBody>
                  <a:tcPr/>
                </a:tc>
                <a:tc>
                  <a:txBody>
                    <a:bodyPr/>
                    <a:lstStyle/>
                    <a:p>
                      <a:pPr algn="ctr"/>
                      <a:r>
                        <a:rPr lang="en-US" sz="1400" b="1" dirty="0"/>
                        <a:t>2,907</a:t>
                      </a:r>
                    </a:p>
                  </a:txBody>
                  <a:tcPr/>
                </a:tc>
                <a:tc>
                  <a:txBody>
                    <a:bodyPr/>
                    <a:lstStyle/>
                    <a:p>
                      <a:pPr algn="ctr"/>
                      <a:r>
                        <a:rPr lang="en-US" sz="1400" b="1" dirty="0"/>
                        <a:t>1,5%</a:t>
                      </a:r>
                    </a:p>
                  </a:txBody>
                  <a:tcPr/>
                </a:tc>
                <a:extLst>
                  <a:ext uri="{0D108BD9-81ED-4DB2-BD59-A6C34878D82A}">
                    <a16:rowId xmlns:a16="http://schemas.microsoft.com/office/drawing/2014/main" val="2519116900"/>
                  </a:ext>
                </a:extLst>
              </a:tr>
              <a:tr h="430111">
                <a:tc>
                  <a:txBody>
                    <a:bodyPr/>
                    <a:lstStyle/>
                    <a:p>
                      <a:r>
                        <a:rPr lang="en-US" sz="1400" b="1" dirty="0"/>
                        <a:t>REP 210</a:t>
                      </a:r>
                    </a:p>
                  </a:txBody>
                  <a:tcPr/>
                </a:tc>
                <a:tc>
                  <a:txBody>
                    <a:bodyPr/>
                    <a:lstStyle/>
                    <a:p>
                      <a:pPr algn="ctr"/>
                      <a:r>
                        <a:rPr lang="en-US" sz="1400" b="1" dirty="0"/>
                        <a:t>  160</a:t>
                      </a:r>
                    </a:p>
                  </a:txBody>
                  <a:tcPr/>
                </a:tc>
                <a:tc>
                  <a:txBody>
                    <a:bodyPr/>
                    <a:lstStyle/>
                    <a:p>
                      <a:pPr algn="ctr"/>
                      <a:r>
                        <a:rPr lang="en-US" sz="1400" b="1" dirty="0"/>
                        <a:t>2,676</a:t>
                      </a:r>
                    </a:p>
                  </a:txBody>
                  <a:tcPr/>
                </a:tc>
                <a:tc>
                  <a:txBody>
                    <a:bodyPr/>
                    <a:lstStyle/>
                    <a:p>
                      <a:pPr algn="ctr"/>
                      <a:r>
                        <a:rPr lang="en-US" sz="1400" b="1" dirty="0"/>
                        <a:t>2,836</a:t>
                      </a:r>
                    </a:p>
                  </a:txBody>
                  <a:tcPr/>
                </a:tc>
                <a:tc>
                  <a:txBody>
                    <a:bodyPr/>
                    <a:lstStyle/>
                    <a:p>
                      <a:pPr algn="ctr"/>
                      <a:r>
                        <a:rPr lang="en-US" sz="1400" b="1" dirty="0"/>
                        <a:t>1.5%</a:t>
                      </a:r>
                    </a:p>
                  </a:txBody>
                  <a:tcPr/>
                </a:tc>
                <a:extLst>
                  <a:ext uri="{0D108BD9-81ED-4DB2-BD59-A6C34878D82A}">
                    <a16:rowId xmlns:a16="http://schemas.microsoft.com/office/drawing/2014/main" val="4022094942"/>
                  </a:ext>
                </a:extLst>
              </a:tr>
              <a:tr h="430111">
                <a:tc>
                  <a:txBody>
                    <a:bodyPr/>
                    <a:lstStyle/>
                    <a:p>
                      <a:r>
                        <a:rPr lang="en-US" sz="1400" b="1" dirty="0"/>
                        <a:t>REP 135</a:t>
                      </a:r>
                    </a:p>
                  </a:txBody>
                  <a:tcPr/>
                </a:tc>
                <a:tc>
                  <a:txBody>
                    <a:bodyPr/>
                    <a:lstStyle/>
                    <a:p>
                      <a:pPr algn="ctr"/>
                      <a:r>
                        <a:rPr lang="en-US" sz="1400" b="1" dirty="0"/>
                        <a:t>  129</a:t>
                      </a:r>
                    </a:p>
                  </a:txBody>
                  <a:tcPr/>
                </a:tc>
                <a:tc>
                  <a:txBody>
                    <a:bodyPr/>
                    <a:lstStyle/>
                    <a:p>
                      <a:pPr algn="ctr"/>
                      <a:r>
                        <a:rPr lang="en-US" sz="1400" b="1" dirty="0"/>
                        <a:t>2,644</a:t>
                      </a:r>
                    </a:p>
                  </a:txBody>
                  <a:tcPr/>
                </a:tc>
                <a:tc>
                  <a:txBody>
                    <a:bodyPr/>
                    <a:lstStyle/>
                    <a:p>
                      <a:pPr algn="ctr"/>
                      <a:r>
                        <a:rPr lang="en-US" sz="1400" b="1" dirty="0"/>
                        <a:t>2,773</a:t>
                      </a:r>
                    </a:p>
                  </a:txBody>
                  <a:tcPr/>
                </a:tc>
                <a:tc>
                  <a:txBody>
                    <a:bodyPr/>
                    <a:lstStyle/>
                    <a:p>
                      <a:pPr algn="ctr"/>
                      <a:r>
                        <a:rPr lang="en-US" sz="1400" b="1" dirty="0"/>
                        <a:t>1,4%</a:t>
                      </a:r>
                    </a:p>
                  </a:txBody>
                  <a:tcPr/>
                </a:tc>
                <a:extLst>
                  <a:ext uri="{0D108BD9-81ED-4DB2-BD59-A6C34878D82A}">
                    <a16:rowId xmlns:a16="http://schemas.microsoft.com/office/drawing/2014/main" val="3072970621"/>
                  </a:ext>
                </a:extLst>
              </a:tr>
              <a:tr h="430111">
                <a:tc>
                  <a:txBody>
                    <a:bodyPr/>
                    <a:lstStyle/>
                    <a:p>
                      <a:r>
                        <a:rPr lang="en-US" sz="1400" b="1" dirty="0"/>
                        <a:t>REP 116</a:t>
                      </a:r>
                    </a:p>
                  </a:txBody>
                  <a:tcPr/>
                </a:tc>
                <a:tc>
                  <a:txBody>
                    <a:bodyPr/>
                    <a:lstStyle/>
                    <a:p>
                      <a:pPr algn="ctr"/>
                      <a:r>
                        <a:rPr lang="en-US" sz="1400" b="1" dirty="0"/>
                        <a:t>      7</a:t>
                      </a:r>
                    </a:p>
                  </a:txBody>
                  <a:tcPr/>
                </a:tc>
                <a:tc>
                  <a:txBody>
                    <a:bodyPr/>
                    <a:lstStyle/>
                    <a:p>
                      <a:pPr algn="ctr"/>
                      <a:r>
                        <a:rPr lang="en-US" sz="1400" b="1" dirty="0"/>
                        <a:t>2,534</a:t>
                      </a:r>
                    </a:p>
                  </a:txBody>
                  <a:tcPr/>
                </a:tc>
                <a:tc>
                  <a:txBody>
                    <a:bodyPr/>
                    <a:lstStyle/>
                    <a:p>
                      <a:pPr algn="ctr"/>
                      <a:r>
                        <a:rPr lang="en-US" sz="1400" b="1" dirty="0"/>
                        <a:t>2,541</a:t>
                      </a:r>
                    </a:p>
                  </a:txBody>
                  <a:tcPr/>
                </a:tc>
                <a:tc>
                  <a:txBody>
                    <a:bodyPr/>
                    <a:lstStyle/>
                    <a:p>
                      <a:pPr algn="ctr"/>
                      <a:r>
                        <a:rPr lang="en-US" sz="1400" b="1" dirty="0"/>
                        <a:t>1,3%</a:t>
                      </a:r>
                    </a:p>
                  </a:txBody>
                  <a:tcPr/>
                </a:tc>
                <a:extLst>
                  <a:ext uri="{0D108BD9-81ED-4DB2-BD59-A6C34878D82A}">
                    <a16:rowId xmlns:a16="http://schemas.microsoft.com/office/drawing/2014/main" val="1157861156"/>
                  </a:ext>
                </a:extLst>
              </a:tr>
              <a:tr h="430111">
                <a:tc>
                  <a:txBody>
                    <a:bodyPr/>
                    <a:lstStyle/>
                    <a:p>
                      <a:r>
                        <a:rPr lang="en-US" sz="1400" b="1" dirty="0"/>
                        <a:t>REP 122</a:t>
                      </a:r>
                    </a:p>
                  </a:txBody>
                  <a:tcPr/>
                </a:tc>
                <a:tc>
                  <a:txBody>
                    <a:bodyPr/>
                    <a:lstStyle/>
                    <a:p>
                      <a:pPr algn="ctr"/>
                      <a:r>
                        <a:rPr lang="en-US" sz="1400" b="1" dirty="0"/>
                        <a:t>2,452</a:t>
                      </a:r>
                    </a:p>
                  </a:txBody>
                  <a:tcPr/>
                </a:tc>
                <a:tc>
                  <a:txBody>
                    <a:bodyPr/>
                    <a:lstStyle/>
                    <a:p>
                      <a:pPr algn="ctr"/>
                      <a:r>
                        <a:rPr lang="en-US" sz="1400" b="1" dirty="0"/>
                        <a:t>    87</a:t>
                      </a:r>
                    </a:p>
                  </a:txBody>
                  <a:tcPr/>
                </a:tc>
                <a:tc>
                  <a:txBody>
                    <a:bodyPr/>
                    <a:lstStyle/>
                    <a:p>
                      <a:pPr algn="ctr"/>
                      <a:r>
                        <a:rPr lang="en-US" sz="1400" b="1" dirty="0"/>
                        <a:t>2,539</a:t>
                      </a:r>
                    </a:p>
                  </a:txBody>
                  <a:tcPr/>
                </a:tc>
                <a:tc>
                  <a:txBody>
                    <a:bodyPr/>
                    <a:lstStyle/>
                    <a:p>
                      <a:pPr algn="ctr"/>
                      <a:r>
                        <a:rPr lang="en-US" sz="1400" b="1" dirty="0"/>
                        <a:t>1.3%</a:t>
                      </a:r>
                    </a:p>
                  </a:txBody>
                  <a:tcPr/>
                </a:tc>
                <a:extLst>
                  <a:ext uri="{0D108BD9-81ED-4DB2-BD59-A6C34878D82A}">
                    <a16:rowId xmlns:a16="http://schemas.microsoft.com/office/drawing/2014/main" val="2562508540"/>
                  </a:ext>
                </a:extLst>
              </a:tr>
              <a:tr h="430111">
                <a:tc>
                  <a:txBody>
                    <a:bodyPr/>
                    <a:lstStyle/>
                    <a:p>
                      <a:r>
                        <a:rPr lang="en-US" sz="1400" b="1" dirty="0"/>
                        <a:t>REP 278</a:t>
                      </a:r>
                    </a:p>
                  </a:txBody>
                  <a:tcPr/>
                </a:tc>
                <a:tc>
                  <a:txBody>
                    <a:bodyPr/>
                    <a:lstStyle/>
                    <a:p>
                      <a:pPr algn="ctr"/>
                      <a:r>
                        <a:rPr lang="en-US" sz="1400" b="1" dirty="0"/>
                        <a:t>      4</a:t>
                      </a:r>
                    </a:p>
                  </a:txBody>
                  <a:tcPr/>
                </a:tc>
                <a:tc>
                  <a:txBody>
                    <a:bodyPr/>
                    <a:lstStyle/>
                    <a:p>
                      <a:pPr algn="ctr"/>
                      <a:r>
                        <a:rPr lang="en-US" sz="1400" b="1" dirty="0"/>
                        <a:t>2,473</a:t>
                      </a:r>
                    </a:p>
                  </a:txBody>
                  <a:tcPr/>
                </a:tc>
                <a:tc>
                  <a:txBody>
                    <a:bodyPr/>
                    <a:lstStyle/>
                    <a:p>
                      <a:pPr algn="ctr"/>
                      <a:r>
                        <a:rPr lang="en-US" sz="1400" b="1" dirty="0"/>
                        <a:t>2,477</a:t>
                      </a:r>
                    </a:p>
                  </a:txBody>
                  <a:tcPr/>
                </a:tc>
                <a:tc>
                  <a:txBody>
                    <a:bodyPr/>
                    <a:lstStyle/>
                    <a:p>
                      <a:pPr algn="ctr"/>
                      <a:r>
                        <a:rPr lang="en-US" sz="1400" b="1" dirty="0"/>
                        <a:t>1.3%</a:t>
                      </a:r>
                    </a:p>
                  </a:txBody>
                  <a:tcPr/>
                </a:tc>
                <a:extLst>
                  <a:ext uri="{0D108BD9-81ED-4DB2-BD59-A6C34878D82A}">
                    <a16:rowId xmlns:a16="http://schemas.microsoft.com/office/drawing/2014/main" val="204232413"/>
                  </a:ext>
                </a:extLst>
              </a:tr>
              <a:tr h="430111">
                <a:tc>
                  <a:txBody>
                    <a:bodyPr/>
                    <a:lstStyle/>
                    <a:p>
                      <a:r>
                        <a:rPr lang="en-US" sz="1400" b="1" dirty="0"/>
                        <a:t>REP 300</a:t>
                      </a:r>
                    </a:p>
                  </a:txBody>
                  <a:tcPr/>
                </a:tc>
                <a:tc>
                  <a:txBody>
                    <a:bodyPr/>
                    <a:lstStyle/>
                    <a:p>
                      <a:pPr algn="ctr"/>
                      <a:r>
                        <a:rPr lang="en-US" sz="1400" b="1" dirty="0"/>
                        <a:t>1,669</a:t>
                      </a:r>
                    </a:p>
                  </a:txBody>
                  <a:tcPr/>
                </a:tc>
                <a:tc>
                  <a:txBody>
                    <a:bodyPr/>
                    <a:lstStyle/>
                    <a:p>
                      <a:pPr algn="ctr"/>
                      <a:r>
                        <a:rPr lang="en-US" sz="1400" b="1" dirty="0"/>
                        <a:t>   795</a:t>
                      </a:r>
                    </a:p>
                  </a:txBody>
                  <a:tcPr/>
                </a:tc>
                <a:tc>
                  <a:txBody>
                    <a:bodyPr/>
                    <a:lstStyle/>
                    <a:p>
                      <a:pPr algn="ctr"/>
                      <a:r>
                        <a:rPr lang="en-US" sz="1400" b="1" dirty="0"/>
                        <a:t>2,464</a:t>
                      </a:r>
                    </a:p>
                  </a:txBody>
                  <a:tcPr/>
                </a:tc>
                <a:tc>
                  <a:txBody>
                    <a:bodyPr/>
                    <a:lstStyle/>
                    <a:p>
                      <a:pPr algn="ctr"/>
                      <a:r>
                        <a:rPr lang="en-US" sz="1400" b="1" dirty="0"/>
                        <a:t>1.3%</a:t>
                      </a:r>
                    </a:p>
                  </a:txBody>
                  <a:tcPr/>
                </a:tc>
                <a:extLst>
                  <a:ext uri="{0D108BD9-81ED-4DB2-BD59-A6C34878D82A}">
                    <a16:rowId xmlns:a16="http://schemas.microsoft.com/office/drawing/2014/main" val="4065529864"/>
                  </a:ext>
                </a:extLst>
              </a:tr>
              <a:tr h="430111">
                <a:tc>
                  <a:txBody>
                    <a:bodyPr/>
                    <a:lstStyle/>
                    <a:p>
                      <a:r>
                        <a:rPr lang="en-US" sz="1400" b="1" dirty="0"/>
                        <a:t>REP 261 </a:t>
                      </a:r>
                    </a:p>
                  </a:txBody>
                  <a:tcPr/>
                </a:tc>
                <a:tc>
                  <a:txBody>
                    <a:bodyPr/>
                    <a:lstStyle/>
                    <a:p>
                      <a:pPr algn="ctr"/>
                      <a:r>
                        <a:rPr lang="en-US" sz="1400" b="1" dirty="0"/>
                        <a:t>2,295</a:t>
                      </a:r>
                    </a:p>
                  </a:txBody>
                  <a:tcPr/>
                </a:tc>
                <a:tc>
                  <a:txBody>
                    <a:bodyPr/>
                    <a:lstStyle/>
                    <a:p>
                      <a:pPr algn="ctr"/>
                      <a:r>
                        <a:rPr lang="en-US" sz="1400" b="1" dirty="0"/>
                        <a:t>  125</a:t>
                      </a:r>
                    </a:p>
                  </a:txBody>
                  <a:tcPr/>
                </a:tc>
                <a:tc>
                  <a:txBody>
                    <a:bodyPr/>
                    <a:lstStyle/>
                    <a:p>
                      <a:pPr algn="ctr"/>
                      <a:r>
                        <a:rPr lang="en-US" sz="1400" b="1" dirty="0"/>
                        <a:t>2,420</a:t>
                      </a:r>
                    </a:p>
                  </a:txBody>
                  <a:tcPr/>
                </a:tc>
                <a:tc>
                  <a:txBody>
                    <a:bodyPr/>
                    <a:lstStyle/>
                    <a:p>
                      <a:pPr algn="ctr"/>
                      <a:r>
                        <a:rPr lang="en-US" sz="1400" b="1" dirty="0"/>
                        <a:t>1,2%</a:t>
                      </a:r>
                    </a:p>
                  </a:txBody>
                  <a:tcPr/>
                </a:tc>
                <a:extLst>
                  <a:ext uri="{0D108BD9-81ED-4DB2-BD59-A6C34878D82A}">
                    <a16:rowId xmlns:a16="http://schemas.microsoft.com/office/drawing/2014/main" val="60408446"/>
                  </a:ext>
                </a:extLst>
              </a:tr>
              <a:tr h="430111">
                <a:tc>
                  <a:txBody>
                    <a:bodyPr/>
                    <a:lstStyle/>
                    <a:p>
                      <a:r>
                        <a:rPr lang="en-US" sz="1400" b="1" dirty="0"/>
                        <a:t>REP 252</a:t>
                      </a:r>
                    </a:p>
                  </a:txBody>
                  <a:tcPr/>
                </a:tc>
                <a:tc>
                  <a:txBody>
                    <a:bodyPr/>
                    <a:lstStyle/>
                    <a:p>
                      <a:pPr algn="ctr"/>
                      <a:r>
                        <a:rPr lang="en-US" sz="1400" b="1" dirty="0"/>
                        <a:t>   234</a:t>
                      </a:r>
                    </a:p>
                  </a:txBody>
                  <a:tcPr/>
                </a:tc>
                <a:tc>
                  <a:txBody>
                    <a:bodyPr/>
                    <a:lstStyle/>
                    <a:p>
                      <a:pPr algn="ctr"/>
                      <a:r>
                        <a:rPr lang="en-US" sz="1400" b="1" dirty="0"/>
                        <a:t>2,093</a:t>
                      </a:r>
                    </a:p>
                  </a:txBody>
                  <a:tcPr/>
                </a:tc>
                <a:tc>
                  <a:txBody>
                    <a:bodyPr/>
                    <a:lstStyle/>
                    <a:p>
                      <a:pPr algn="ctr"/>
                      <a:r>
                        <a:rPr lang="en-US" sz="1400" b="1" dirty="0"/>
                        <a:t>2,327</a:t>
                      </a:r>
                    </a:p>
                  </a:txBody>
                  <a:tcPr/>
                </a:tc>
                <a:tc>
                  <a:txBody>
                    <a:bodyPr/>
                    <a:lstStyle/>
                    <a:p>
                      <a:pPr algn="ctr"/>
                      <a:r>
                        <a:rPr lang="en-US" sz="1400" b="1" dirty="0"/>
                        <a:t>1,2%</a:t>
                      </a:r>
                    </a:p>
                  </a:txBody>
                  <a:tcPr/>
                </a:tc>
                <a:extLst>
                  <a:ext uri="{0D108BD9-81ED-4DB2-BD59-A6C34878D82A}">
                    <a16:rowId xmlns:a16="http://schemas.microsoft.com/office/drawing/2014/main" val="2485789578"/>
                  </a:ext>
                </a:extLst>
              </a:tr>
              <a:tr h="430111">
                <a:tc>
                  <a:txBody>
                    <a:bodyPr/>
                    <a:lstStyle/>
                    <a:p>
                      <a:r>
                        <a:rPr lang="en-US" sz="1400" b="1" dirty="0"/>
                        <a:t>REP 484</a:t>
                      </a:r>
                    </a:p>
                  </a:txBody>
                  <a:tcPr/>
                </a:tc>
                <a:tc>
                  <a:txBody>
                    <a:bodyPr/>
                    <a:lstStyle/>
                    <a:p>
                      <a:pPr algn="ctr"/>
                      <a:r>
                        <a:rPr lang="en-US" sz="1400" b="1" dirty="0"/>
                        <a:t>1,164</a:t>
                      </a:r>
                    </a:p>
                  </a:txBody>
                  <a:tcPr/>
                </a:tc>
                <a:tc>
                  <a:txBody>
                    <a:bodyPr/>
                    <a:lstStyle/>
                    <a:p>
                      <a:pPr algn="ctr"/>
                      <a:r>
                        <a:rPr lang="en-US" sz="1400" b="1" dirty="0"/>
                        <a:t>  856</a:t>
                      </a:r>
                    </a:p>
                  </a:txBody>
                  <a:tcPr/>
                </a:tc>
                <a:tc>
                  <a:txBody>
                    <a:bodyPr/>
                    <a:lstStyle/>
                    <a:p>
                      <a:pPr algn="ctr"/>
                      <a:r>
                        <a:rPr lang="en-US" sz="1400" b="1" dirty="0"/>
                        <a:t>2,020</a:t>
                      </a:r>
                    </a:p>
                  </a:txBody>
                  <a:tcPr/>
                </a:tc>
                <a:tc>
                  <a:txBody>
                    <a:bodyPr/>
                    <a:lstStyle/>
                    <a:p>
                      <a:pPr algn="ctr"/>
                      <a:r>
                        <a:rPr lang="en-US" sz="1400" b="1" dirty="0"/>
                        <a:t>1,1%</a:t>
                      </a:r>
                    </a:p>
                  </a:txBody>
                  <a:tcPr/>
                </a:tc>
                <a:extLst>
                  <a:ext uri="{0D108BD9-81ED-4DB2-BD59-A6C34878D82A}">
                    <a16:rowId xmlns:a16="http://schemas.microsoft.com/office/drawing/2014/main" val="1710588147"/>
                  </a:ext>
                </a:extLst>
              </a:tr>
              <a:tr h="430111">
                <a:tc>
                  <a:txBody>
                    <a:bodyPr/>
                    <a:lstStyle/>
                    <a:p>
                      <a:r>
                        <a:rPr lang="en-US" sz="1400" b="1" dirty="0"/>
                        <a:t>REP 436</a:t>
                      </a:r>
                    </a:p>
                  </a:txBody>
                  <a:tcPr/>
                </a:tc>
                <a:tc>
                  <a:txBody>
                    <a:bodyPr/>
                    <a:lstStyle/>
                    <a:p>
                      <a:pPr algn="ctr"/>
                      <a:r>
                        <a:rPr lang="en-US" sz="1400" b="1" dirty="0"/>
                        <a:t>1,785</a:t>
                      </a:r>
                    </a:p>
                  </a:txBody>
                  <a:tcPr/>
                </a:tc>
                <a:tc>
                  <a:txBody>
                    <a:bodyPr/>
                    <a:lstStyle/>
                    <a:p>
                      <a:pPr algn="ctr"/>
                      <a:r>
                        <a:rPr lang="en-US" sz="1400" b="1" dirty="0"/>
                        <a:t>  165</a:t>
                      </a:r>
                    </a:p>
                  </a:txBody>
                  <a:tcPr/>
                </a:tc>
                <a:tc>
                  <a:txBody>
                    <a:bodyPr/>
                    <a:lstStyle/>
                    <a:p>
                      <a:pPr algn="ctr"/>
                      <a:r>
                        <a:rPr lang="en-US" sz="1400" b="1" dirty="0"/>
                        <a:t>1,950</a:t>
                      </a:r>
                    </a:p>
                  </a:txBody>
                  <a:tcPr/>
                </a:tc>
                <a:tc>
                  <a:txBody>
                    <a:bodyPr/>
                    <a:lstStyle/>
                    <a:p>
                      <a:pPr algn="ctr"/>
                      <a:r>
                        <a:rPr lang="en-US" sz="1400" b="1" dirty="0"/>
                        <a:t>1.0%</a:t>
                      </a:r>
                    </a:p>
                  </a:txBody>
                  <a:tcPr/>
                </a:tc>
                <a:extLst>
                  <a:ext uri="{0D108BD9-81ED-4DB2-BD59-A6C34878D82A}">
                    <a16:rowId xmlns:a16="http://schemas.microsoft.com/office/drawing/2014/main" val="3718323818"/>
                  </a:ext>
                </a:extLst>
              </a:tr>
              <a:tr h="430111">
                <a:tc>
                  <a:txBody>
                    <a:bodyPr/>
                    <a:lstStyle/>
                    <a:p>
                      <a:r>
                        <a:rPr lang="en-US" sz="1400" b="1" dirty="0"/>
                        <a:t>REP  94</a:t>
                      </a:r>
                    </a:p>
                  </a:txBody>
                  <a:tcPr/>
                </a:tc>
                <a:tc>
                  <a:txBody>
                    <a:bodyPr/>
                    <a:lstStyle/>
                    <a:p>
                      <a:pPr algn="ctr"/>
                      <a:r>
                        <a:rPr lang="en-US" sz="1400" b="1" dirty="0"/>
                        <a:t>1,653</a:t>
                      </a:r>
                    </a:p>
                  </a:txBody>
                  <a:tcPr/>
                </a:tc>
                <a:tc>
                  <a:txBody>
                    <a:bodyPr/>
                    <a:lstStyle/>
                    <a:p>
                      <a:pPr algn="ctr"/>
                      <a:r>
                        <a:rPr lang="en-US" sz="1400" b="1" dirty="0"/>
                        <a:t>    14</a:t>
                      </a:r>
                    </a:p>
                  </a:txBody>
                  <a:tcPr/>
                </a:tc>
                <a:tc>
                  <a:txBody>
                    <a:bodyPr/>
                    <a:lstStyle/>
                    <a:p>
                      <a:pPr algn="ctr"/>
                      <a:r>
                        <a:rPr lang="en-US" sz="1400" b="1" dirty="0"/>
                        <a:t>1,667</a:t>
                      </a:r>
                    </a:p>
                  </a:txBody>
                  <a:tcPr/>
                </a:tc>
                <a:tc>
                  <a:txBody>
                    <a:bodyPr/>
                    <a:lstStyle/>
                    <a:p>
                      <a:pPr algn="ctr"/>
                      <a:r>
                        <a:rPr lang="en-US" sz="1400" b="1" dirty="0"/>
                        <a:t>0.9%</a:t>
                      </a:r>
                    </a:p>
                  </a:txBody>
                  <a:tcPr/>
                </a:tc>
                <a:extLst>
                  <a:ext uri="{0D108BD9-81ED-4DB2-BD59-A6C34878D82A}">
                    <a16:rowId xmlns:a16="http://schemas.microsoft.com/office/drawing/2014/main" val="2533829810"/>
                  </a:ext>
                </a:extLst>
              </a:tr>
              <a:tr h="430111">
                <a:tc>
                  <a:txBody>
                    <a:bodyPr/>
                    <a:lstStyle/>
                    <a:p>
                      <a:r>
                        <a:rPr lang="en-US" sz="1400" b="1" dirty="0"/>
                        <a:t>REP 390</a:t>
                      </a:r>
                    </a:p>
                  </a:txBody>
                  <a:tcPr/>
                </a:tc>
                <a:tc>
                  <a:txBody>
                    <a:bodyPr/>
                    <a:lstStyle/>
                    <a:p>
                      <a:pPr algn="ctr"/>
                      <a:r>
                        <a:rPr lang="en-US" sz="1400" b="1" dirty="0"/>
                        <a:t>1,100</a:t>
                      </a:r>
                    </a:p>
                  </a:txBody>
                  <a:tcPr/>
                </a:tc>
                <a:tc>
                  <a:txBody>
                    <a:bodyPr/>
                    <a:lstStyle/>
                    <a:p>
                      <a:pPr algn="ctr"/>
                      <a:r>
                        <a:rPr lang="en-US" sz="1400" b="1" dirty="0"/>
                        <a:t>    48</a:t>
                      </a:r>
                    </a:p>
                  </a:txBody>
                  <a:tcPr/>
                </a:tc>
                <a:tc>
                  <a:txBody>
                    <a:bodyPr/>
                    <a:lstStyle/>
                    <a:p>
                      <a:pPr algn="ctr"/>
                      <a:r>
                        <a:rPr lang="en-US" sz="1400" b="1" dirty="0"/>
                        <a:t>1,148</a:t>
                      </a:r>
                    </a:p>
                  </a:txBody>
                  <a:tcPr/>
                </a:tc>
                <a:tc>
                  <a:txBody>
                    <a:bodyPr/>
                    <a:lstStyle/>
                    <a:p>
                      <a:pPr algn="ctr"/>
                      <a:r>
                        <a:rPr lang="en-US" sz="1400" b="1" dirty="0"/>
                        <a:t>0.6%</a:t>
                      </a:r>
                    </a:p>
                  </a:txBody>
                  <a:tcPr/>
                </a:tc>
                <a:extLst>
                  <a:ext uri="{0D108BD9-81ED-4DB2-BD59-A6C34878D82A}">
                    <a16:rowId xmlns:a16="http://schemas.microsoft.com/office/drawing/2014/main" val="349224464"/>
                  </a:ext>
                </a:extLst>
              </a:tr>
              <a:tr h="430111">
                <a:tc>
                  <a:txBody>
                    <a:bodyPr/>
                    <a:lstStyle/>
                    <a:p>
                      <a:r>
                        <a:rPr lang="en-US" sz="1400" b="1" dirty="0"/>
                        <a:t>REP 607</a:t>
                      </a:r>
                    </a:p>
                  </a:txBody>
                  <a:tcPr/>
                </a:tc>
                <a:tc>
                  <a:txBody>
                    <a:bodyPr/>
                    <a:lstStyle/>
                    <a:p>
                      <a:pPr algn="ctr"/>
                      <a:r>
                        <a:rPr lang="en-US" sz="1400" b="1" dirty="0"/>
                        <a:t>    41</a:t>
                      </a:r>
                    </a:p>
                  </a:txBody>
                  <a:tcPr/>
                </a:tc>
                <a:tc>
                  <a:txBody>
                    <a:bodyPr/>
                    <a:lstStyle/>
                    <a:p>
                      <a:pPr algn="ctr"/>
                      <a:r>
                        <a:rPr lang="en-US" sz="1400" b="1" dirty="0"/>
                        <a:t>1008</a:t>
                      </a:r>
                    </a:p>
                  </a:txBody>
                  <a:tcPr/>
                </a:tc>
                <a:tc>
                  <a:txBody>
                    <a:bodyPr/>
                    <a:lstStyle/>
                    <a:p>
                      <a:pPr algn="ctr"/>
                      <a:r>
                        <a:rPr lang="en-US" sz="1400" b="1" dirty="0"/>
                        <a:t>1,049</a:t>
                      </a:r>
                    </a:p>
                  </a:txBody>
                  <a:tcPr/>
                </a:tc>
                <a:tc>
                  <a:txBody>
                    <a:bodyPr/>
                    <a:lstStyle/>
                    <a:p>
                      <a:pPr algn="ctr"/>
                      <a:r>
                        <a:rPr lang="en-US" sz="1400" b="1" dirty="0"/>
                        <a:t>0,6%</a:t>
                      </a:r>
                    </a:p>
                  </a:txBody>
                  <a:tcPr/>
                </a:tc>
                <a:extLst>
                  <a:ext uri="{0D108BD9-81ED-4DB2-BD59-A6C34878D82A}">
                    <a16:rowId xmlns:a16="http://schemas.microsoft.com/office/drawing/2014/main" val="723164255"/>
                  </a:ext>
                </a:extLst>
              </a:tr>
            </a:tbl>
          </a:graphicData>
        </a:graphic>
      </p:graphicFrame>
    </p:spTree>
    <p:extLst>
      <p:ext uri="{BB962C8B-B14F-4D97-AF65-F5344CB8AC3E}">
        <p14:creationId xmlns:p14="http://schemas.microsoft.com/office/powerpoint/2010/main" val="192560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7182E-B9F3-4C70-A03D-9CCD730825C2}"/>
              </a:ext>
            </a:extLst>
          </p:cNvPr>
          <p:cNvSpPr>
            <a:spLocks noGrp="1"/>
          </p:cNvSpPr>
          <p:nvPr>
            <p:ph type="title"/>
          </p:nvPr>
        </p:nvSpPr>
        <p:spPr>
          <a:xfrm>
            <a:off x="2592925" y="248190"/>
            <a:ext cx="8911687" cy="1280890"/>
          </a:xfrm>
        </p:spPr>
        <p:txBody>
          <a:bodyPr>
            <a:normAutofit/>
          </a:bodyPr>
          <a:lstStyle/>
          <a:p>
            <a:r>
              <a:rPr lang="en-US" b="1" dirty="0"/>
              <a:t>2020 Business (BUS) Load Profile </a:t>
            </a:r>
            <a:br>
              <a:rPr lang="en-US" dirty="0"/>
            </a:br>
            <a:r>
              <a:rPr lang="en-US" dirty="0"/>
              <a:t>Annual Validation (</a:t>
            </a:r>
            <a:r>
              <a:rPr lang="en-US" b="1" dirty="0"/>
              <a:t>AV</a:t>
            </a:r>
            <a:r>
              <a:rPr lang="en-US" dirty="0"/>
              <a:t>) Transactions    </a:t>
            </a:r>
          </a:p>
        </p:txBody>
      </p:sp>
      <p:sp>
        <p:nvSpPr>
          <p:cNvPr id="3" name="Content Placeholder 2">
            <a:extLst>
              <a:ext uri="{FF2B5EF4-FFF2-40B4-BE49-F238E27FC236}">
                <a16:creationId xmlns:a16="http://schemas.microsoft.com/office/drawing/2014/main" id="{5FD32B8E-D78F-4260-BE31-3A40F478B9E1}"/>
              </a:ext>
            </a:extLst>
          </p:cNvPr>
          <p:cNvSpPr>
            <a:spLocks noGrp="1"/>
          </p:cNvSpPr>
          <p:nvPr>
            <p:ph idx="1"/>
          </p:nvPr>
        </p:nvSpPr>
        <p:spPr>
          <a:xfrm>
            <a:off x="2589212" y="1529080"/>
            <a:ext cx="9057356" cy="4382142"/>
          </a:xfrm>
        </p:spPr>
        <p:txBody>
          <a:bodyPr/>
          <a:lstStyle/>
          <a:p>
            <a:r>
              <a:rPr lang="en-US" b="1" dirty="0"/>
              <a:t>Total Population of Business Profiles:   </a:t>
            </a:r>
            <a:r>
              <a:rPr lang="en-US" b="1" dirty="0">
                <a:solidFill>
                  <a:srgbClr val="C00000"/>
                </a:solidFill>
              </a:rPr>
              <a:t>1,003,418 as of 11/9/2020</a:t>
            </a:r>
            <a:endParaRPr lang="en-US" b="1" dirty="0"/>
          </a:p>
          <a:p>
            <a:r>
              <a:rPr lang="en-US" b="1" dirty="0">
                <a:solidFill>
                  <a:schemeClr val="tx1"/>
                </a:solidFill>
              </a:rPr>
              <a:t>Total Population AV Changes for Business Profiles : </a:t>
            </a:r>
            <a:r>
              <a:rPr lang="en-US" b="1" dirty="0">
                <a:solidFill>
                  <a:srgbClr val="C00000"/>
                </a:solidFill>
              </a:rPr>
              <a:t>51,014</a:t>
            </a:r>
          </a:p>
          <a:p>
            <a:r>
              <a:rPr lang="en-US" b="1" dirty="0">
                <a:solidFill>
                  <a:schemeClr val="tx1"/>
                </a:solidFill>
              </a:rPr>
              <a:t>Total Percentage of AV Changes/Total Population:   </a:t>
            </a:r>
            <a:r>
              <a:rPr lang="en-US" b="1" dirty="0">
                <a:solidFill>
                  <a:srgbClr val="C00000"/>
                </a:solidFill>
              </a:rPr>
              <a:t>5.08% </a:t>
            </a:r>
          </a:p>
          <a:p>
            <a:r>
              <a:rPr lang="en-US" b="1" dirty="0">
                <a:solidFill>
                  <a:schemeClr val="tx1"/>
                </a:solidFill>
              </a:rPr>
              <a:t>Of </a:t>
            </a:r>
            <a:r>
              <a:rPr lang="en-US" b="1" dirty="0">
                <a:solidFill>
                  <a:srgbClr val="C00000"/>
                </a:solidFill>
              </a:rPr>
              <a:t>128 REPs </a:t>
            </a:r>
            <a:r>
              <a:rPr lang="en-US" b="1" dirty="0">
                <a:solidFill>
                  <a:schemeClr val="tx1"/>
                </a:solidFill>
              </a:rPr>
              <a:t>there were </a:t>
            </a:r>
            <a:r>
              <a:rPr lang="en-US" b="1" dirty="0">
                <a:solidFill>
                  <a:srgbClr val="C00000"/>
                </a:solidFill>
              </a:rPr>
              <a:t>94</a:t>
            </a:r>
            <a:r>
              <a:rPr lang="en-US" b="1" dirty="0">
                <a:solidFill>
                  <a:schemeClr val="tx1"/>
                </a:solidFill>
              </a:rPr>
              <a:t> RORs where ERCOT transmitted </a:t>
            </a:r>
            <a:r>
              <a:rPr lang="en-US" b="1" dirty="0">
                <a:solidFill>
                  <a:srgbClr val="C00000"/>
                </a:solidFill>
              </a:rPr>
              <a:t>51,014</a:t>
            </a:r>
            <a:r>
              <a:rPr lang="en-US" b="1" dirty="0">
                <a:solidFill>
                  <a:schemeClr val="tx1"/>
                </a:solidFill>
              </a:rPr>
              <a:t> transactions, the following </a:t>
            </a:r>
            <a:r>
              <a:rPr lang="en-US" b="1" dirty="0">
                <a:solidFill>
                  <a:srgbClr val="C00000"/>
                </a:solidFill>
              </a:rPr>
              <a:t>16 </a:t>
            </a:r>
            <a:r>
              <a:rPr lang="en-US" b="1" dirty="0">
                <a:solidFill>
                  <a:schemeClr val="tx1"/>
                </a:solidFill>
              </a:rPr>
              <a:t>RORs received </a:t>
            </a:r>
            <a:r>
              <a:rPr lang="en-US" b="1" dirty="0">
                <a:solidFill>
                  <a:srgbClr val="C00000"/>
                </a:solidFill>
              </a:rPr>
              <a:t>39,160 or 76.8% </a:t>
            </a:r>
            <a:r>
              <a:rPr lang="en-US" b="1" dirty="0">
                <a:solidFill>
                  <a:schemeClr val="tx1"/>
                </a:solidFill>
              </a:rPr>
              <a:t>of these AV Profile changes:   </a:t>
            </a:r>
          </a:p>
          <a:p>
            <a:pPr lvl="1"/>
            <a:endParaRPr lang="en-US" dirty="0"/>
          </a:p>
        </p:txBody>
      </p:sp>
      <p:sp>
        <p:nvSpPr>
          <p:cNvPr id="4" name="Slide Number Placeholder 3">
            <a:extLst>
              <a:ext uri="{FF2B5EF4-FFF2-40B4-BE49-F238E27FC236}">
                <a16:creationId xmlns:a16="http://schemas.microsoft.com/office/drawing/2014/main" id="{FD881B05-62EA-419C-B49D-C0F4BFC58F4F}"/>
              </a:ext>
            </a:extLst>
          </p:cNvPr>
          <p:cNvSpPr>
            <a:spLocks noGrp="1"/>
          </p:cNvSpPr>
          <p:nvPr>
            <p:ph type="sldNum" sz="quarter" idx="12"/>
          </p:nvPr>
        </p:nvSpPr>
        <p:spPr/>
        <p:txBody>
          <a:bodyPr/>
          <a:lstStyle/>
          <a:p>
            <a:fld id="{D57F1E4F-1CFF-5643-939E-217C01CDF565}" type="slidenum">
              <a:rPr lang="en-US" smtClean="0"/>
              <a:pPr/>
              <a:t>9</a:t>
            </a:fld>
            <a:endParaRPr lang="en-US" dirty="0"/>
          </a:p>
        </p:txBody>
      </p:sp>
      <p:graphicFrame>
        <p:nvGraphicFramePr>
          <p:cNvPr id="6" name="Table 6">
            <a:extLst>
              <a:ext uri="{FF2B5EF4-FFF2-40B4-BE49-F238E27FC236}">
                <a16:creationId xmlns:a16="http://schemas.microsoft.com/office/drawing/2014/main" id="{67087B34-8CEC-44F2-A0B9-4092B13ED534}"/>
              </a:ext>
            </a:extLst>
          </p:cNvPr>
          <p:cNvGraphicFramePr>
            <a:graphicFrameLocks noGrp="1"/>
          </p:cNvGraphicFramePr>
          <p:nvPr>
            <p:extLst>
              <p:ext uri="{D42A27DB-BD31-4B8C-83A1-F6EECF244321}">
                <p14:modId xmlns:p14="http://schemas.microsoft.com/office/powerpoint/2010/main" val="1519015421"/>
              </p:ext>
            </p:extLst>
          </p:nvPr>
        </p:nvGraphicFramePr>
        <p:xfrm>
          <a:off x="2937164" y="3445214"/>
          <a:ext cx="3665767" cy="3301947"/>
        </p:xfrm>
        <a:graphic>
          <a:graphicData uri="http://schemas.openxmlformats.org/drawingml/2006/table">
            <a:tbl>
              <a:tblPr firstRow="1" bandRow="1">
                <a:tableStyleId>{5C22544A-7EE6-4342-B048-85BDC9FD1C3A}</a:tableStyleId>
              </a:tblPr>
              <a:tblGrid>
                <a:gridCol w="1177636">
                  <a:extLst>
                    <a:ext uri="{9D8B030D-6E8A-4147-A177-3AD203B41FA5}">
                      <a16:colId xmlns:a16="http://schemas.microsoft.com/office/drawing/2014/main" val="2278077892"/>
                    </a:ext>
                  </a:extLst>
                </a:gridCol>
                <a:gridCol w="1654629">
                  <a:extLst>
                    <a:ext uri="{9D8B030D-6E8A-4147-A177-3AD203B41FA5}">
                      <a16:colId xmlns:a16="http://schemas.microsoft.com/office/drawing/2014/main" val="1878542877"/>
                    </a:ext>
                  </a:extLst>
                </a:gridCol>
                <a:gridCol w="833502">
                  <a:extLst>
                    <a:ext uri="{9D8B030D-6E8A-4147-A177-3AD203B41FA5}">
                      <a16:colId xmlns:a16="http://schemas.microsoft.com/office/drawing/2014/main" val="1997429415"/>
                    </a:ext>
                  </a:extLst>
                </a:gridCol>
              </a:tblGrid>
              <a:tr h="590811">
                <a:tc>
                  <a:txBody>
                    <a:bodyPr/>
                    <a:lstStyle/>
                    <a:p>
                      <a:endParaRPr lang="en-US" sz="1400" dirty="0"/>
                    </a:p>
                    <a:p>
                      <a:r>
                        <a:rPr lang="en-US" sz="1400" dirty="0"/>
                        <a:t>REP #</a:t>
                      </a:r>
                    </a:p>
                  </a:txBody>
                  <a:tcPr/>
                </a:tc>
                <a:tc>
                  <a:txBody>
                    <a:bodyPr/>
                    <a:lstStyle/>
                    <a:p>
                      <a:pPr algn="ctr"/>
                      <a:r>
                        <a:rPr lang="en-US" sz="1400" dirty="0"/>
                        <a:t>BUS Load Profile (AV) Transaction </a:t>
                      </a:r>
                    </a:p>
                  </a:txBody>
                  <a:tcPr/>
                </a:tc>
                <a:tc>
                  <a:txBody>
                    <a:bodyPr/>
                    <a:lstStyle/>
                    <a:p>
                      <a:pPr algn="ctr"/>
                      <a:endParaRPr lang="en-US" sz="1400" dirty="0"/>
                    </a:p>
                    <a:p>
                      <a:pPr algn="ctr"/>
                      <a:r>
                        <a:rPr lang="en-US" sz="1400" dirty="0"/>
                        <a:t>%</a:t>
                      </a:r>
                    </a:p>
                  </a:txBody>
                  <a:tcPr/>
                </a:tc>
                <a:extLst>
                  <a:ext uri="{0D108BD9-81ED-4DB2-BD59-A6C34878D82A}">
                    <a16:rowId xmlns:a16="http://schemas.microsoft.com/office/drawing/2014/main" val="3864164355"/>
                  </a:ext>
                </a:extLst>
              </a:tr>
              <a:tr h="338892">
                <a:tc>
                  <a:txBody>
                    <a:bodyPr/>
                    <a:lstStyle/>
                    <a:p>
                      <a:r>
                        <a:rPr lang="en-US" sz="1600" b="1" dirty="0"/>
                        <a:t>REP 131</a:t>
                      </a:r>
                    </a:p>
                  </a:txBody>
                  <a:tcPr/>
                </a:tc>
                <a:tc>
                  <a:txBody>
                    <a:bodyPr/>
                    <a:lstStyle/>
                    <a:p>
                      <a:pPr algn="ctr"/>
                      <a:r>
                        <a:rPr lang="en-US" sz="1600" b="1" dirty="0"/>
                        <a:t>8,216</a:t>
                      </a:r>
                    </a:p>
                  </a:txBody>
                  <a:tcPr/>
                </a:tc>
                <a:tc>
                  <a:txBody>
                    <a:bodyPr/>
                    <a:lstStyle/>
                    <a:p>
                      <a:pPr algn="ctr"/>
                      <a:r>
                        <a:rPr lang="en-US" sz="1600" b="1" dirty="0"/>
                        <a:t>16.1%</a:t>
                      </a:r>
                    </a:p>
                  </a:txBody>
                  <a:tcPr/>
                </a:tc>
                <a:extLst>
                  <a:ext uri="{0D108BD9-81ED-4DB2-BD59-A6C34878D82A}">
                    <a16:rowId xmlns:a16="http://schemas.microsoft.com/office/drawing/2014/main" val="2519116900"/>
                  </a:ext>
                </a:extLst>
              </a:tr>
              <a:tr h="338892">
                <a:tc>
                  <a:txBody>
                    <a:bodyPr/>
                    <a:lstStyle/>
                    <a:p>
                      <a:r>
                        <a:rPr lang="en-US" sz="1600" b="1" dirty="0"/>
                        <a:t>REP 121</a:t>
                      </a:r>
                    </a:p>
                  </a:txBody>
                  <a:tcPr/>
                </a:tc>
                <a:tc>
                  <a:txBody>
                    <a:bodyPr/>
                    <a:lstStyle/>
                    <a:p>
                      <a:pPr algn="ctr"/>
                      <a:r>
                        <a:rPr lang="en-US" sz="1600" b="1" dirty="0"/>
                        <a:t>5,595</a:t>
                      </a:r>
                    </a:p>
                  </a:txBody>
                  <a:tcPr/>
                </a:tc>
                <a:tc>
                  <a:txBody>
                    <a:bodyPr/>
                    <a:lstStyle/>
                    <a:p>
                      <a:pPr algn="ctr"/>
                      <a:r>
                        <a:rPr lang="en-US" sz="1600" b="1" dirty="0"/>
                        <a:t>10.9%</a:t>
                      </a:r>
                    </a:p>
                  </a:txBody>
                  <a:tcPr/>
                </a:tc>
                <a:extLst>
                  <a:ext uri="{0D108BD9-81ED-4DB2-BD59-A6C34878D82A}">
                    <a16:rowId xmlns:a16="http://schemas.microsoft.com/office/drawing/2014/main" val="723164255"/>
                  </a:ext>
                </a:extLst>
              </a:tr>
              <a:tr h="338892">
                <a:tc>
                  <a:txBody>
                    <a:bodyPr/>
                    <a:lstStyle/>
                    <a:p>
                      <a:r>
                        <a:rPr lang="en-US" sz="1600" b="1" dirty="0"/>
                        <a:t>REP 127</a:t>
                      </a:r>
                    </a:p>
                  </a:txBody>
                  <a:tcPr/>
                </a:tc>
                <a:tc>
                  <a:txBody>
                    <a:bodyPr/>
                    <a:lstStyle/>
                    <a:p>
                      <a:pPr algn="ctr"/>
                      <a:r>
                        <a:rPr lang="en-US" sz="1600" b="1" dirty="0"/>
                        <a:t>3,760</a:t>
                      </a:r>
                    </a:p>
                  </a:txBody>
                  <a:tcPr/>
                </a:tc>
                <a:tc>
                  <a:txBody>
                    <a:bodyPr/>
                    <a:lstStyle/>
                    <a:p>
                      <a:pPr algn="ctr"/>
                      <a:r>
                        <a:rPr lang="en-US" sz="1600" b="1" dirty="0"/>
                        <a:t>7.4%</a:t>
                      </a:r>
                    </a:p>
                  </a:txBody>
                  <a:tcPr/>
                </a:tc>
                <a:extLst>
                  <a:ext uri="{0D108BD9-81ED-4DB2-BD59-A6C34878D82A}">
                    <a16:rowId xmlns:a16="http://schemas.microsoft.com/office/drawing/2014/main" val="1115448129"/>
                  </a:ext>
                </a:extLst>
              </a:tr>
              <a:tr h="338892">
                <a:tc>
                  <a:txBody>
                    <a:bodyPr/>
                    <a:lstStyle/>
                    <a:p>
                      <a:r>
                        <a:rPr lang="en-US" sz="1600" b="1" dirty="0"/>
                        <a:t>REP 198 </a:t>
                      </a:r>
                    </a:p>
                  </a:txBody>
                  <a:tcPr/>
                </a:tc>
                <a:tc>
                  <a:txBody>
                    <a:bodyPr/>
                    <a:lstStyle/>
                    <a:p>
                      <a:pPr algn="ctr"/>
                      <a:r>
                        <a:rPr lang="en-US" sz="1600" b="1" dirty="0"/>
                        <a:t>2,999</a:t>
                      </a:r>
                    </a:p>
                  </a:txBody>
                  <a:tcPr/>
                </a:tc>
                <a:tc>
                  <a:txBody>
                    <a:bodyPr/>
                    <a:lstStyle/>
                    <a:p>
                      <a:pPr algn="ctr"/>
                      <a:r>
                        <a:rPr lang="en-US" sz="1600" b="1" dirty="0"/>
                        <a:t>5.9%</a:t>
                      </a:r>
                    </a:p>
                  </a:txBody>
                  <a:tcPr/>
                </a:tc>
                <a:extLst>
                  <a:ext uri="{0D108BD9-81ED-4DB2-BD59-A6C34878D82A}">
                    <a16:rowId xmlns:a16="http://schemas.microsoft.com/office/drawing/2014/main" val="2530619011"/>
                  </a:ext>
                </a:extLst>
              </a:tr>
              <a:tr h="338892">
                <a:tc>
                  <a:txBody>
                    <a:bodyPr/>
                    <a:lstStyle/>
                    <a:p>
                      <a:r>
                        <a:rPr lang="en-US" sz="1600" b="1" dirty="0"/>
                        <a:t>REP 261 </a:t>
                      </a:r>
                    </a:p>
                  </a:txBody>
                  <a:tcPr/>
                </a:tc>
                <a:tc>
                  <a:txBody>
                    <a:bodyPr/>
                    <a:lstStyle/>
                    <a:p>
                      <a:pPr algn="ctr"/>
                      <a:r>
                        <a:rPr lang="en-US" sz="1600" b="1" dirty="0"/>
                        <a:t>2,471</a:t>
                      </a:r>
                    </a:p>
                  </a:txBody>
                  <a:tcPr/>
                </a:tc>
                <a:tc>
                  <a:txBody>
                    <a:bodyPr/>
                    <a:lstStyle/>
                    <a:p>
                      <a:pPr algn="ctr"/>
                      <a:r>
                        <a:rPr lang="en-US" sz="1600" b="1" dirty="0"/>
                        <a:t>4.8%</a:t>
                      </a:r>
                    </a:p>
                  </a:txBody>
                  <a:tcPr/>
                </a:tc>
                <a:extLst>
                  <a:ext uri="{0D108BD9-81ED-4DB2-BD59-A6C34878D82A}">
                    <a16:rowId xmlns:a16="http://schemas.microsoft.com/office/drawing/2014/main" val="4088753725"/>
                  </a:ext>
                </a:extLst>
              </a:tr>
              <a:tr h="338892">
                <a:tc>
                  <a:txBody>
                    <a:bodyPr/>
                    <a:lstStyle/>
                    <a:p>
                      <a:r>
                        <a:rPr lang="en-US" sz="1600" b="1" dirty="0"/>
                        <a:t>REP 122</a:t>
                      </a:r>
                    </a:p>
                  </a:txBody>
                  <a:tcPr/>
                </a:tc>
                <a:tc>
                  <a:txBody>
                    <a:bodyPr/>
                    <a:lstStyle/>
                    <a:p>
                      <a:pPr algn="ctr"/>
                      <a:r>
                        <a:rPr lang="en-US" sz="1600" b="1" dirty="0"/>
                        <a:t>2,140</a:t>
                      </a:r>
                    </a:p>
                  </a:txBody>
                  <a:tcPr/>
                </a:tc>
                <a:tc>
                  <a:txBody>
                    <a:bodyPr/>
                    <a:lstStyle/>
                    <a:p>
                      <a:pPr algn="ctr"/>
                      <a:r>
                        <a:rPr lang="en-US" sz="1600" b="1" dirty="0"/>
                        <a:t>4.2%</a:t>
                      </a:r>
                    </a:p>
                  </a:txBody>
                  <a:tcPr/>
                </a:tc>
                <a:extLst>
                  <a:ext uri="{0D108BD9-81ED-4DB2-BD59-A6C34878D82A}">
                    <a16:rowId xmlns:a16="http://schemas.microsoft.com/office/drawing/2014/main" val="1994518676"/>
                  </a:ext>
                </a:extLst>
              </a:tr>
              <a:tr h="338892">
                <a:tc>
                  <a:txBody>
                    <a:bodyPr/>
                    <a:lstStyle/>
                    <a:p>
                      <a:r>
                        <a:rPr lang="en-US" sz="1600" b="1" dirty="0"/>
                        <a:t>REP 300</a:t>
                      </a:r>
                    </a:p>
                  </a:txBody>
                  <a:tcPr/>
                </a:tc>
                <a:tc>
                  <a:txBody>
                    <a:bodyPr/>
                    <a:lstStyle/>
                    <a:p>
                      <a:pPr algn="ctr"/>
                      <a:r>
                        <a:rPr lang="en-US" sz="1600" b="1" dirty="0"/>
                        <a:t>1,868</a:t>
                      </a:r>
                    </a:p>
                  </a:txBody>
                  <a:tcPr/>
                </a:tc>
                <a:tc>
                  <a:txBody>
                    <a:bodyPr/>
                    <a:lstStyle/>
                    <a:p>
                      <a:pPr algn="ctr"/>
                      <a:r>
                        <a:rPr lang="en-US" sz="1600" b="1" dirty="0"/>
                        <a:t>3.7%</a:t>
                      </a:r>
                    </a:p>
                  </a:txBody>
                  <a:tcPr/>
                </a:tc>
                <a:extLst>
                  <a:ext uri="{0D108BD9-81ED-4DB2-BD59-A6C34878D82A}">
                    <a16:rowId xmlns:a16="http://schemas.microsoft.com/office/drawing/2014/main" val="3577592349"/>
                  </a:ext>
                </a:extLst>
              </a:tr>
              <a:tr h="338892">
                <a:tc>
                  <a:txBody>
                    <a:bodyPr/>
                    <a:lstStyle/>
                    <a:p>
                      <a:r>
                        <a:rPr lang="en-US" sz="1600" b="1" dirty="0"/>
                        <a:t>REP 399 </a:t>
                      </a:r>
                    </a:p>
                  </a:txBody>
                  <a:tcPr/>
                </a:tc>
                <a:tc>
                  <a:txBody>
                    <a:bodyPr/>
                    <a:lstStyle/>
                    <a:p>
                      <a:pPr algn="ctr"/>
                      <a:r>
                        <a:rPr lang="en-US" sz="1600" b="1" dirty="0"/>
                        <a:t>1,844</a:t>
                      </a:r>
                    </a:p>
                  </a:txBody>
                  <a:tcPr/>
                </a:tc>
                <a:tc>
                  <a:txBody>
                    <a:bodyPr/>
                    <a:lstStyle/>
                    <a:p>
                      <a:pPr algn="ctr"/>
                      <a:r>
                        <a:rPr lang="en-US" sz="1600" b="1" dirty="0"/>
                        <a:t>3.6%</a:t>
                      </a:r>
                    </a:p>
                  </a:txBody>
                  <a:tcPr/>
                </a:tc>
                <a:extLst>
                  <a:ext uri="{0D108BD9-81ED-4DB2-BD59-A6C34878D82A}">
                    <a16:rowId xmlns:a16="http://schemas.microsoft.com/office/drawing/2014/main" val="1128039479"/>
                  </a:ext>
                </a:extLst>
              </a:tr>
            </a:tbl>
          </a:graphicData>
        </a:graphic>
      </p:graphicFrame>
      <p:graphicFrame>
        <p:nvGraphicFramePr>
          <p:cNvPr id="5" name="Table 4">
            <a:extLst>
              <a:ext uri="{FF2B5EF4-FFF2-40B4-BE49-F238E27FC236}">
                <a16:creationId xmlns:a16="http://schemas.microsoft.com/office/drawing/2014/main" id="{F06D4FB5-3DF5-40F5-825A-701552889A28}"/>
              </a:ext>
            </a:extLst>
          </p:cNvPr>
          <p:cNvGraphicFramePr>
            <a:graphicFrameLocks noGrp="1"/>
          </p:cNvGraphicFramePr>
          <p:nvPr>
            <p:extLst>
              <p:ext uri="{D42A27DB-BD31-4B8C-83A1-F6EECF244321}">
                <p14:modId xmlns:p14="http://schemas.microsoft.com/office/powerpoint/2010/main" val="377721861"/>
              </p:ext>
            </p:extLst>
          </p:nvPr>
        </p:nvGraphicFramePr>
        <p:xfrm>
          <a:off x="7509164" y="3401291"/>
          <a:ext cx="3851563" cy="3332016"/>
        </p:xfrm>
        <a:graphic>
          <a:graphicData uri="http://schemas.openxmlformats.org/drawingml/2006/table">
            <a:tbl>
              <a:tblPr firstRow="1" bandRow="1">
                <a:tableStyleId>{5C22544A-7EE6-4342-B048-85BDC9FD1C3A}</a:tableStyleId>
              </a:tblPr>
              <a:tblGrid>
                <a:gridCol w="1047148">
                  <a:extLst>
                    <a:ext uri="{9D8B030D-6E8A-4147-A177-3AD203B41FA5}">
                      <a16:colId xmlns:a16="http://schemas.microsoft.com/office/drawing/2014/main" val="1284747873"/>
                    </a:ext>
                  </a:extLst>
                </a:gridCol>
                <a:gridCol w="2074515">
                  <a:extLst>
                    <a:ext uri="{9D8B030D-6E8A-4147-A177-3AD203B41FA5}">
                      <a16:colId xmlns:a16="http://schemas.microsoft.com/office/drawing/2014/main" val="1432501711"/>
                    </a:ext>
                  </a:extLst>
                </a:gridCol>
                <a:gridCol w="729900">
                  <a:extLst>
                    <a:ext uri="{9D8B030D-6E8A-4147-A177-3AD203B41FA5}">
                      <a16:colId xmlns:a16="http://schemas.microsoft.com/office/drawing/2014/main" val="3390444297"/>
                    </a:ext>
                  </a:extLst>
                </a:gridCol>
              </a:tblGrid>
              <a:tr h="544800">
                <a:tc>
                  <a:txBody>
                    <a:bodyPr/>
                    <a:lstStyle/>
                    <a:p>
                      <a:endParaRPr lang="en-US" sz="1400" dirty="0"/>
                    </a:p>
                    <a:p>
                      <a:r>
                        <a:rPr lang="en-US" sz="1400" dirty="0"/>
                        <a:t>REP #</a:t>
                      </a:r>
                    </a:p>
                  </a:txBody>
                  <a:tcPr/>
                </a:tc>
                <a:tc>
                  <a:txBody>
                    <a:bodyPr/>
                    <a:lstStyle/>
                    <a:p>
                      <a:pPr algn="ctr"/>
                      <a:r>
                        <a:rPr lang="en-US" sz="1400" dirty="0"/>
                        <a:t>BUS Load Profile </a:t>
                      </a:r>
                    </a:p>
                    <a:p>
                      <a:pPr algn="ctr"/>
                      <a:r>
                        <a:rPr lang="en-US" sz="1400" dirty="0"/>
                        <a:t>(AV)  Transactions </a:t>
                      </a:r>
                    </a:p>
                  </a:txBody>
                  <a:tcPr/>
                </a:tc>
                <a:tc>
                  <a:txBody>
                    <a:bodyPr/>
                    <a:lstStyle/>
                    <a:p>
                      <a:pPr algn="ctr"/>
                      <a:endParaRPr lang="en-US" sz="1400" dirty="0"/>
                    </a:p>
                    <a:p>
                      <a:pPr algn="ctr"/>
                      <a:r>
                        <a:rPr lang="en-US" sz="1400" dirty="0"/>
                        <a:t>%</a:t>
                      </a:r>
                    </a:p>
                  </a:txBody>
                  <a:tcPr/>
                </a:tc>
                <a:extLst>
                  <a:ext uri="{0D108BD9-81ED-4DB2-BD59-A6C34878D82A}">
                    <a16:rowId xmlns:a16="http://schemas.microsoft.com/office/drawing/2014/main" val="800844620"/>
                  </a:ext>
                </a:extLst>
              </a:tr>
              <a:tr h="348402">
                <a:tc>
                  <a:txBody>
                    <a:bodyPr/>
                    <a:lstStyle/>
                    <a:p>
                      <a:r>
                        <a:rPr lang="en-US" sz="1600" b="1" dirty="0">
                          <a:highlight>
                            <a:srgbClr val="FFFF00"/>
                          </a:highlight>
                        </a:rPr>
                        <a:t>REP 306</a:t>
                      </a:r>
                    </a:p>
                  </a:txBody>
                  <a:tcPr/>
                </a:tc>
                <a:tc>
                  <a:txBody>
                    <a:bodyPr/>
                    <a:lstStyle/>
                    <a:p>
                      <a:pPr algn="ctr"/>
                      <a:r>
                        <a:rPr lang="en-US" sz="1600" b="1" dirty="0"/>
                        <a:t>1,523</a:t>
                      </a:r>
                    </a:p>
                  </a:txBody>
                  <a:tcPr/>
                </a:tc>
                <a:tc>
                  <a:txBody>
                    <a:bodyPr/>
                    <a:lstStyle/>
                    <a:p>
                      <a:pPr algn="ctr"/>
                      <a:r>
                        <a:rPr lang="en-US" sz="1600" b="1" dirty="0"/>
                        <a:t>2.9%</a:t>
                      </a:r>
                    </a:p>
                  </a:txBody>
                  <a:tcPr/>
                </a:tc>
                <a:extLst>
                  <a:ext uri="{0D108BD9-81ED-4DB2-BD59-A6C34878D82A}">
                    <a16:rowId xmlns:a16="http://schemas.microsoft.com/office/drawing/2014/main" val="717788593"/>
                  </a:ext>
                </a:extLst>
              </a:tr>
              <a:tr h="348402">
                <a:tc>
                  <a:txBody>
                    <a:bodyPr/>
                    <a:lstStyle/>
                    <a:p>
                      <a:r>
                        <a:rPr lang="en-US" sz="1600" b="1" dirty="0"/>
                        <a:t>REP  94</a:t>
                      </a:r>
                    </a:p>
                  </a:txBody>
                  <a:tcPr/>
                </a:tc>
                <a:tc>
                  <a:txBody>
                    <a:bodyPr/>
                    <a:lstStyle/>
                    <a:p>
                      <a:pPr algn="ctr"/>
                      <a:r>
                        <a:rPr lang="en-US" sz="1600" b="1" dirty="0"/>
                        <a:t>1,491</a:t>
                      </a:r>
                    </a:p>
                  </a:txBody>
                  <a:tcPr/>
                </a:tc>
                <a:tc>
                  <a:txBody>
                    <a:bodyPr/>
                    <a:lstStyle/>
                    <a:p>
                      <a:pPr algn="ctr"/>
                      <a:r>
                        <a:rPr lang="en-US" sz="1600" b="1" dirty="0"/>
                        <a:t>2.9%</a:t>
                      </a:r>
                    </a:p>
                  </a:txBody>
                  <a:tcPr/>
                </a:tc>
                <a:extLst>
                  <a:ext uri="{0D108BD9-81ED-4DB2-BD59-A6C34878D82A}">
                    <a16:rowId xmlns:a16="http://schemas.microsoft.com/office/drawing/2014/main" val="47942543"/>
                  </a:ext>
                </a:extLst>
              </a:tr>
              <a:tr h="348402">
                <a:tc>
                  <a:txBody>
                    <a:bodyPr/>
                    <a:lstStyle/>
                    <a:p>
                      <a:r>
                        <a:rPr lang="en-US" sz="1600" b="1" dirty="0"/>
                        <a:t>REP 436</a:t>
                      </a:r>
                    </a:p>
                  </a:txBody>
                  <a:tcPr/>
                </a:tc>
                <a:tc>
                  <a:txBody>
                    <a:bodyPr/>
                    <a:lstStyle/>
                    <a:p>
                      <a:pPr algn="ctr"/>
                      <a:r>
                        <a:rPr lang="en-US" sz="1600" b="1" dirty="0"/>
                        <a:t>1,481</a:t>
                      </a:r>
                    </a:p>
                  </a:txBody>
                  <a:tcPr/>
                </a:tc>
                <a:tc>
                  <a:txBody>
                    <a:bodyPr/>
                    <a:lstStyle/>
                    <a:p>
                      <a:pPr algn="ctr"/>
                      <a:r>
                        <a:rPr lang="en-US" sz="1600" b="1" dirty="0"/>
                        <a:t>2.9%</a:t>
                      </a:r>
                    </a:p>
                  </a:txBody>
                  <a:tcPr/>
                </a:tc>
                <a:extLst>
                  <a:ext uri="{0D108BD9-81ED-4DB2-BD59-A6C34878D82A}">
                    <a16:rowId xmlns:a16="http://schemas.microsoft.com/office/drawing/2014/main" val="37711126"/>
                  </a:ext>
                </a:extLst>
              </a:tr>
              <a:tr h="348402">
                <a:tc>
                  <a:txBody>
                    <a:bodyPr/>
                    <a:lstStyle/>
                    <a:p>
                      <a:r>
                        <a:rPr lang="en-US" sz="1600" b="1" dirty="0">
                          <a:highlight>
                            <a:srgbClr val="FFFF00"/>
                          </a:highlight>
                        </a:rPr>
                        <a:t>REP 455</a:t>
                      </a:r>
                    </a:p>
                  </a:txBody>
                  <a:tcPr/>
                </a:tc>
                <a:tc>
                  <a:txBody>
                    <a:bodyPr/>
                    <a:lstStyle/>
                    <a:p>
                      <a:pPr algn="ctr"/>
                      <a:r>
                        <a:rPr lang="en-US" sz="1600" b="1" dirty="0"/>
                        <a:t>1,272</a:t>
                      </a:r>
                    </a:p>
                  </a:txBody>
                  <a:tcPr/>
                </a:tc>
                <a:tc>
                  <a:txBody>
                    <a:bodyPr/>
                    <a:lstStyle/>
                    <a:p>
                      <a:pPr algn="ctr"/>
                      <a:r>
                        <a:rPr lang="en-US" sz="1600" b="1" dirty="0"/>
                        <a:t>2.5%</a:t>
                      </a:r>
                    </a:p>
                  </a:txBody>
                  <a:tcPr/>
                </a:tc>
                <a:extLst>
                  <a:ext uri="{0D108BD9-81ED-4DB2-BD59-A6C34878D82A}">
                    <a16:rowId xmlns:a16="http://schemas.microsoft.com/office/drawing/2014/main" val="2851337541"/>
                  </a:ext>
                </a:extLst>
              </a:tr>
              <a:tr h="348402">
                <a:tc>
                  <a:txBody>
                    <a:bodyPr/>
                    <a:lstStyle/>
                    <a:p>
                      <a:r>
                        <a:rPr lang="en-US" sz="1600" b="1" dirty="0">
                          <a:highlight>
                            <a:srgbClr val="FFFF00"/>
                          </a:highlight>
                        </a:rPr>
                        <a:t>REP 197</a:t>
                      </a:r>
                    </a:p>
                  </a:txBody>
                  <a:tcPr/>
                </a:tc>
                <a:tc>
                  <a:txBody>
                    <a:bodyPr/>
                    <a:lstStyle/>
                    <a:p>
                      <a:pPr algn="ctr"/>
                      <a:r>
                        <a:rPr lang="en-US" sz="1600" b="1" dirty="0"/>
                        <a:t>1,248</a:t>
                      </a:r>
                    </a:p>
                  </a:txBody>
                  <a:tcPr/>
                </a:tc>
                <a:tc>
                  <a:txBody>
                    <a:bodyPr/>
                    <a:lstStyle/>
                    <a:p>
                      <a:pPr algn="ctr"/>
                      <a:r>
                        <a:rPr lang="en-US" sz="1600" b="1" dirty="0"/>
                        <a:t>2.4%</a:t>
                      </a:r>
                    </a:p>
                  </a:txBody>
                  <a:tcPr/>
                </a:tc>
                <a:extLst>
                  <a:ext uri="{0D108BD9-81ED-4DB2-BD59-A6C34878D82A}">
                    <a16:rowId xmlns:a16="http://schemas.microsoft.com/office/drawing/2014/main" val="2494641289"/>
                  </a:ext>
                </a:extLst>
              </a:tr>
              <a:tr h="348402">
                <a:tc>
                  <a:txBody>
                    <a:bodyPr/>
                    <a:lstStyle/>
                    <a:p>
                      <a:r>
                        <a:rPr lang="en-US" sz="1600" b="1" dirty="0"/>
                        <a:t>REP 390</a:t>
                      </a:r>
                    </a:p>
                  </a:txBody>
                  <a:tcPr/>
                </a:tc>
                <a:tc>
                  <a:txBody>
                    <a:bodyPr/>
                    <a:lstStyle/>
                    <a:p>
                      <a:pPr algn="ctr"/>
                      <a:r>
                        <a:rPr lang="en-US" sz="1600" b="1" dirty="0"/>
                        <a:t>1,134</a:t>
                      </a:r>
                    </a:p>
                  </a:txBody>
                  <a:tcPr/>
                </a:tc>
                <a:tc>
                  <a:txBody>
                    <a:bodyPr/>
                    <a:lstStyle/>
                    <a:p>
                      <a:pPr algn="ctr"/>
                      <a:r>
                        <a:rPr lang="en-US" sz="1600" b="1" dirty="0"/>
                        <a:t>2.2%</a:t>
                      </a:r>
                    </a:p>
                  </a:txBody>
                  <a:tcPr/>
                </a:tc>
                <a:extLst>
                  <a:ext uri="{0D108BD9-81ED-4DB2-BD59-A6C34878D82A}">
                    <a16:rowId xmlns:a16="http://schemas.microsoft.com/office/drawing/2014/main" val="1959217185"/>
                  </a:ext>
                </a:extLst>
              </a:tr>
              <a:tr h="348402">
                <a:tc>
                  <a:txBody>
                    <a:bodyPr/>
                    <a:lstStyle/>
                    <a:p>
                      <a:r>
                        <a:rPr lang="en-US" sz="1600" b="1" dirty="0"/>
                        <a:t>REP 502</a:t>
                      </a:r>
                    </a:p>
                  </a:txBody>
                  <a:tcPr/>
                </a:tc>
                <a:tc>
                  <a:txBody>
                    <a:bodyPr/>
                    <a:lstStyle/>
                    <a:p>
                      <a:pPr algn="ctr"/>
                      <a:r>
                        <a:rPr lang="en-US" sz="1600" b="1" dirty="0"/>
                        <a:t>1,101</a:t>
                      </a:r>
                    </a:p>
                  </a:txBody>
                  <a:tcPr/>
                </a:tc>
                <a:tc>
                  <a:txBody>
                    <a:bodyPr/>
                    <a:lstStyle/>
                    <a:p>
                      <a:pPr algn="ctr"/>
                      <a:r>
                        <a:rPr lang="en-US" sz="1600" b="1" dirty="0"/>
                        <a:t>2.1%</a:t>
                      </a:r>
                    </a:p>
                  </a:txBody>
                  <a:tcPr/>
                </a:tc>
                <a:extLst>
                  <a:ext uri="{0D108BD9-81ED-4DB2-BD59-A6C34878D82A}">
                    <a16:rowId xmlns:a16="http://schemas.microsoft.com/office/drawing/2014/main" val="3839250667"/>
                  </a:ext>
                </a:extLst>
              </a:tr>
              <a:tr h="348402">
                <a:tc>
                  <a:txBody>
                    <a:bodyPr/>
                    <a:lstStyle/>
                    <a:p>
                      <a:r>
                        <a:rPr lang="en-US" sz="1600" b="1" dirty="0">
                          <a:highlight>
                            <a:srgbClr val="FFFF00"/>
                          </a:highlight>
                        </a:rPr>
                        <a:t>REP 191 </a:t>
                      </a:r>
                    </a:p>
                  </a:txBody>
                  <a:tcPr/>
                </a:tc>
                <a:tc>
                  <a:txBody>
                    <a:bodyPr/>
                    <a:lstStyle/>
                    <a:p>
                      <a:pPr algn="ctr"/>
                      <a:r>
                        <a:rPr lang="en-US" sz="1600" b="1" dirty="0"/>
                        <a:t>1,017</a:t>
                      </a:r>
                    </a:p>
                  </a:txBody>
                  <a:tcPr/>
                </a:tc>
                <a:tc>
                  <a:txBody>
                    <a:bodyPr/>
                    <a:lstStyle/>
                    <a:p>
                      <a:pPr algn="ctr"/>
                      <a:r>
                        <a:rPr lang="en-US" sz="1600" b="1" dirty="0"/>
                        <a:t>1.9%</a:t>
                      </a:r>
                    </a:p>
                  </a:txBody>
                  <a:tcPr/>
                </a:tc>
                <a:extLst>
                  <a:ext uri="{0D108BD9-81ED-4DB2-BD59-A6C34878D82A}">
                    <a16:rowId xmlns:a16="http://schemas.microsoft.com/office/drawing/2014/main" val="3868677428"/>
                  </a:ext>
                </a:extLst>
              </a:tr>
            </a:tbl>
          </a:graphicData>
        </a:graphic>
      </p:graphicFrame>
    </p:spTree>
    <p:extLst>
      <p:ext uri="{BB962C8B-B14F-4D97-AF65-F5344CB8AC3E}">
        <p14:creationId xmlns:p14="http://schemas.microsoft.com/office/powerpoint/2010/main" val="187657402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1884</TotalTime>
  <Words>3368</Words>
  <Application>Microsoft Office PowerPoint</Application>
  <PresentationFormat>Widescreen</PresentationFormat>
  <Paragraphs>498</Paragraphs>
  <Slides>18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Arial</vt:lpstr>
      <vt:lpstr>Calibri</vt:lpstr>
      <vt:lpstr>Century Gothic</vt:lpstr>
      <vt:lpstr>Roboto</vt:lpstr>
      <vt:lpstr>Tenorite</vt:lpstr>
      <vt:lpstr>Wingdings 3</vt:lpstr>
      <vt:lpstr>Wisp</vt:lpstr>
      <vt:lpstr>Office Theme</vt:lpstr>
      <vt:lpstr> Y2023 &amp; Y2024 Retail Projects Risk Mitigation Discussions</vt:lpstr>
      <vt:lpstr>Annual Market Facing Events and              2023 Planned Projects </vt:lpstr>
      <vt:lpstr>Annual Market Facing Events and              2024 Planned Projects </vt:lpstr>
      <vt:lpstr>BUS Annual Validation (AV) &amp;  Weather Sensitivity (WS) for Y2022  </vt:lpstr>
      <vt:lpstr>2022 Business (BUS) Load Profile  Annual Validation (AV) Transactions    </vt:lpstr>
      <vt:lpstr>Residential (RES) &amp; Business (BUS)                Load Profile Annual Validation (AV)</vt:lpstr>
      <vt:lpstr>2021RES and BUS Load Profile                 Annual Validation(AV) Transactions    </vt:lpstr>
      <vt:lpstr>PowerPoint Presentation</vt:lpstr>
      <vt:lpstr>2020 Business (BUS) Load Profile  Annual Validation (AV) Transactions    </vt:lpstr>
      <vt:lpstr>What is Risk Mitigation and Best Practices? </vt:lpstr>
      <vt:lpstr>“Mission Critical Market Facing Projects” </vt:lpstr>
      <vt:lpstr>Market Considerations to Mitigate Risk to                     “Mission Critical Projects” </vt:lpstr>
      <vt:lpstr>Market Considerations to Mitigate Risk to  Mission Critical Projects </vt:lpstr>
      <vt:lpstr>Market Considerations to Mitigate Risk to  Mission Critical Projects </vt:lpstr>
      <vt:lpstr>TIMELINE of Actions</vt:lpstr>
      <vt:lpstr>Market Considerations to Mitigate Risk to  Mission Critical Projects </vt:lpstr>
      <vt:lpstr>TIMELINE of Actions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Y2023/Y2024 Waiver and Deferred Market Activities</dc:title>
  <dc:creator>Scott, Kathy D</dc:creator>
  <cp:lastModifiedBy>Scott, Kathy D</cp:lastModifiedBy>
  <cp:revision>165</cp:revision>
  <dcterms:created xsi:type="dcterms:W3CDTF">2022-12-03T02:50:09Z</dcterms:created>
  <dcterms:modified xsi:type="dcterms:W3CDTF">2023-01-06T22:51:23Z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2022-12-03T02:50:09Z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bd1f8d3f-0edf-452a-9c09-2d555a40778a</vt:lpwstr>
  </property>
  <property fmtid="{D5CDD505-2E9C-101B-9397-08002B2CF9AE}" pid="8" name="MSIP_Label_e3ac3a1a-de19-428b-b395-6d250d7743fb_ContentBits">
    <vt:lpwstr>0</vt:lpwstr>
  </property>
</Properties>
</file>