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74" r:id="rId4"/>
    <p:sldId id="279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F6A4FB5E-80A2-4C74-AB8E-E1BEEC8FA5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developers are finalizing design and writing test scripts.  SCR817 will remain standing agenda item to address any questions.  Discussed Usage &amp; Billing –Dispute radio button and Meter Cycle Change requests process flow.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3556D37-66D9-47BD-9697-7E237DFEB2E5}" type="parTrans" cxnId="{9BC2590E-0E1E-44C7-97BF-84C3B1B6EE90}">
      <dgm:prSet/>
      <dgm:spPr/>
      <dgm:t>
        <a:bodyPr/>
        <a:lstStyle/>
        <a:p>
          <a:endParaRPr lang="en-US"/>
        </a:p>
      </dgm:t>
    </dgm:pt>
    <dgm:pt modelId="{79DE51EE-A5FA-4B1E-844A-285AFB5AF5EF}" type="sibTrans" cxnId="{9BC2590E-0E1E-44C7-97BF-84C3B1B6EE90}">
      <dgm:prSet/>
      <dgm:spPr/>
      <dgm:t>
        <a:bodyPr/>
        <a:lstStyle/>
        <a:p>
          <a:endParaRPr lang="en-US"/>
        </a:p>
      </dgm:t>
    </dgm:pt>
    <dgm:pt modelId="{49F284C6-A680-4F26-B4B8-511B17B474E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310BA90-E3B0-4910-AF40-75FBA6DFF137}" type="parTrans" cxnId="{A83F33C0-198A-4F0D-A3C3-8ECCB8B1273E}">
      <dgm:prSet/>
      <dgm:spPr/>
      <dgm:t>
        <a:bodyPr/>
        <a:lstStyle/>
        <a:p>
          <a:endParaRPr lang="en-US"/>
        </a:p>
      </dgm:t>
    </dgm:pt>
    <dgm:pt modelId="{6354E756-8114-431F-893B-2F7EAF00D6B9}" type="sibTrans" cxnId="{A83F33C0-198A-4F0D-A3C3-8ECCB8B1273E}">
      <dgm:prSet/>
      <dgm:spPr/>
      <dgm:t>
        <a:bodyPr/>
        <a:lstStyle/>
        <a:p>
          <a:endParaRPr lang="en-US"/>
        </a:p>
      </dgm:t>
    </dgm:pt>
    <dgm:pt modelId="{D0E98AB8-2209-47B7-B44F-DEEABB2390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62C48D2-097D-4D23-A40D-6C77104560E8}" type="parTrans" cxnId="{C99C7446-A604-48DD-839B-35711C48CD6A}">
      <dgm:prSet/>
      <dgm:spPr/>
      <dgm:t>
        <a:bodyPr/>
        <a:lstStyle/>
        <a:p>
          <a:endParaRPr lang="en-US"/>
        </a:p>
      </dgm:t>
    </dgm:pt>
    <dgm:pt modelId="{495A83BB-CA96-4D8A-B13A-7761229C03AC}" type="sibTrans" cxnId="{C99C7446-A604-48DD-839B-35711C48CD6A}">
      <dgm:prSet/>
      <dgm:spPr/>
      <dgm:t>
        <a:bodyPr/>
        <a:lstStyle/>
        <a:p>
          <a:endParaRPr lang="en-US"/>
        </a:p>
      </dgm:t>
    </dgm:pt>
    <dgm:pt modelId="{42007E7C-5230-4C17-9A9F-7965F9451F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SCR815 –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implemented December 10</a:t>
          </a:r>
          <a:r>
            <a:rPr lang="en-US" sz="2000" b="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- 11</a:t>
          </a:r>
          <a:r>
            <a:rPr lang="en-US" sz="2000" b="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b="1" u="sng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REMINDER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</a:t>
          </a:r>
          <a:r>
            <a:rPr lang="en-US" sz="2000" b="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Admins are to update Rolodex with escalation contact information.  New rolodex categories were set to default with MT Admins.</a:t>
          </a:r>
          <a:endParaRPr lang="en-US" sz="2000" b="1" i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7CD40A4-4A23-49BF-9934-BD66F066E350}" type="parTrans" cxnId="{1D824D07-9D0F-4131-9620-05F2AF66EEF0}">
      <dgm:prSet/>
      <dgm:spPr/>
      <dgm:t>
        <a:bodyPr/>
        <a:lstStyle/>
        <a:p>
          <a:endParaRPr lang="en-US"/>
        </a:p>
      </dgm:t>
    </dgm:pt>
    <dgm:pt modelId="{DCBB7CDE-B173-4A56-AF3A-9086357ECEA5}" type="sibTrans" cxnId="{1D824D07-9D0F-4131-9620-05F2AF66EEF0}">
      <dgm:prSet/>
      <dgm:spPr/>
      <dgm:t>
        <a:bodyPr/>
        <a:lstStyle/>
        <a:p>
          <a:endParaRPr lang="en-US"/>
        </a:p>
      </dgm:t>
    </dgm:pt>
    <dgm:pt modelId="{AD5F2335-7E1F-47CA-8074-B5D56827C33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415A033-6D97-44FA-BA7E-2D949CCF7AE0}" type="parTrans" cxnId="{5951423D-3DBC-4DCD-855E-C78048F2C3FB}">
      <dgm:prSet/>
      <dgm:spPr/>
      <dgm:t>
        <a:bodyPr/>
        <a:lstStyle/>
        <a:p>
          <a:endParaRPr lang="en-US"/>
        </a:p>
      </dgm:t>
    </dgm:pt>
    <dgm:pt modelId="{9D5A9B4A-FAFA-431E-8F0E-57EC55119B84}" type="sibTrans" cxnId="{5951423D-3DBC-4DCD-855E-C78048F2C3F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7A945458-3CA3-4B55-8F6C-A2987463B0B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RMGRR170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Inadvertent Gain Process Update </a:t>
          </a:r>
          <a:r>
            <a:rPr lang="en-US" sz="2000" i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approved and effective 1/1/23. </a:t>
          </a: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41F6FBF-EF7C-4C36-B8EE-90437888228C}" type="parTrans" cxnId="{D01F517B-0FD9-49A9-B61E-DCD82F658C3C}">
      <dgm:prSet/>
      <dgm:spPr/>
      <dgm:t>
        <a:bodyPr/>
        <a:lstStyle/>
        <a:p>
          <a:endParaRPr lang="en-US"/>
        </a:p>
      </dgm:t>
    </dgm:pt>
    <dgm:pt modelId="{0CCE4B0C-079B-456E-AE7D-B5CC4550FC99}" type="sibTrans" cxnId="{D01F517B-0FD9-49A9-B61E-DCD82F658C3C}">
      <dgm:prSet/>
      <dgm:spPr/>
      <dgm:t>
        <a:bodyPr/>
        <a:lstStyle/>
        <a:p>
          <a:endParaRPr lang="en-US"/>
        </a:p>
      </dgm:t>
    </dgm:pt>
    <dgm:pt modelId="{178DAEC4-A214-4EA3-B80D-3FD4BB27456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PUCT Project 52796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proposed docket to shorten the timelines for complaints in 25.495 from 21 days down to 15 days.  This timeline has served as a guideline for the expected completion of an IAG issue.  Data from last analysis revealed the following performance:</a:t>
          </a:r>
        </a:p>
      </dgm:t>
    </dgm:pt>
    <dgm:pt modelId="{E887CE7D-6CEF-4A32-B9A1-E4E10BB03A88}" type="parTrans" cxnId="{1DAE41F6-1C0F-4682-9729-351FC24DB8C3}">
      <dgm:prSet/>
      <dgm:spPr/>
      <dgm:t>
        <a:bodyPr/>
        <a:lstStyle/>
        <a:p>
          <a:endParaRPr lang="en-US"/>
        </a:p>
      </dgm:t>
    </dgm:pt>
    <dgm:pt modelId="{0C60833A-721A-46C2-A69C-0AB3A21E2578}" type="sibTrans" cxnId="{1DAE41F6-1C0F-4682-9729-351FC24DB8C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569" custLinFactNeighborY="-100000">
        <dgm:presLayoutVars>
          <dgm:bulletEnabled val="1"/>
        </dgm:presLayoutVars>
      </dgm:prSet>
      <dgm:spPr/>
    </dgm:pt>
  </dgm:ptLst>
  <dgm:cxnLst>
    <dgm:cxn modelId="{1D824D07-9D0F-4131-9620-05F2AF66EEF0}" srcId="{FA84BF92-43C6-4E94-A77F-6263E68B6783}" destId="{42007E7C-5230-4C17-9A9F-7965F9451FE7}" srcOrd="2" destOrd="0" parTransId="{17CD40A4-4A23-49BF-9934-BD66F066E350}" sibTransId="{DCBB7CDE-B173-4A56-AF3A-9086357ECEA5}"/>
    <dgm:cxn modelId="{9BC2590E-0E1E-44C7-97BF-84C3B1B6EE90}" srcId="{FA84BF92-43C6-4E94-A77F-6263E68B6783}" destId="{F6A4FB5E-80A2-4C74-AB8E-E1BEEC8FA5DA}" srcOrd="3" destOrd="0" parTransId="{B3556D37-66D9-47BD-9697-7E237DFEB2E5}" sibTransId="{79DE51EE-A5FA-4B1E-844A-285AFB5AF5EF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23A0731-79E2-4270-AAB6-7A1EE80C9C3D}" type="presOf" srcId="{F18887B4-A9C2-4B49-ABE8-49DF326452E7}" destId="{12E172B9-01B0-436D-9684-1CCC8FA3FE5C}" srcOrd="0" destOrd="10" presId="urn:microsoft.com/office/officeart/2005/8/layout/list1"/>
    <dgm:cxn modelId="{F93A6A39-37BD-4120-97D9-E144EF6DB8EF}" type="presOf" srcId="{42007E7C-5230-4C17-9A9F-7965F9451FE7}" destId="{12E172B9-01B0-436D-9684-1CCC8FA3FE5C}" srcOrd="0" destOrd="2" presId="urn:microsoft.com/office/officeart/2005/8/layout/list1"/>
    <dgm:cxn modelId="{5951423D-3DBC-4DCD-855E-C78048F2C3FB}" srcId="{178DAEC4-A214-4EA3-B80D-3FD4BB274560}" destId="{AD5F2335-7E1F-47CA-8074-B5D56827C33C}" srcOrd="0" destOrd="0" parTransId="{8415A033-6D97-44FA-BA7E-2D949CCF7AE0}" sibTransId="{9D5A9B4A-FAFA-431E-8F0E-57EC55119B84}"/>
    <dgm:cxn modelId="{E505B03E-3128-4A60-A348-2AB28ADC737B}" srcId="{FA84BF92-43C6-4E94-A77F-6263E68B6783}" destId="{74E390F1-7AF1-432A-99A0-B8F1B85D20B3}" srcOrd="6" destOrd="0" parTransId="{97BDA069-1255-4E85-B88A-6FCCDC7B7136}" sibTransId="{A4CF7CFA-5064-4465-83D7-9FEE5A29D561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99C7446-A604-48DD-839B-35711C48CD6A}" srcId="{178DAEC4-A214-4EA3-B80D-3FD4BB274560}" destId="{D0E98AB8-2209-47B7-B44F-DEEABB239004}" srcOrd="1" destOrd="0" parTransId="{962C48D2-097D-4D23-A40D-6C77104560E8}" sibTransId="{495A83BB-CA96-4D8A-B13A-7761229C03AC}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D01F517B-0FD9-49A9-B61E-DCD82F658C3C}" srcId="{FA84BF92-43C6-4E94-A77F-6263E68B6783}" destId="{7A945458-3CA3-4B55-8F6C-A2987463B0B0}" srcOrd="4" destOrd="0" parTransId="{141F6FBF-EF7C-4C36-B8EE-90437888228C}" sibTransId="{0CCE4B0C-079B-456E-AE7D-B5CC4550FC99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8" destOrd="0" parTransId="{480C3FD9-8EB1-4EE2-B4F9-2C138C6BD6D0}" sibTransId="{9E5FF257-C3DA-4EA6-B516-DEDC36EB687B}"/>
    <dgm:cxn modelId="{53FE3A94-2A7C-4489-88CD-2B784B95DDA8}" type="presOf" srcId="{74E390F1-7AF1-432A-99A0-B8F1B85D20B3}" destId="{12E172B9-01B0-436D-9684-1CCC8FA3FE5C}" srcOrd="0" destOrd="9" presId="urn:microsoft.com/office/officeart/2005/8/layout/list1"/>
    <dgm:cxn modelId="{1B216798-B512-402E-9FF6-18FE7E53DA3D}" srcId="{FA84BF92-43C6-4E94-A77F-6263E68B6783}" destId="{F18887B4-A9C2-4B49-ABE8-49DF326452E7}" srcOrd="7" destOrd="0" parTransId="{CE36CAE3-5A27-4090-ABCC-90C2B2DA4F88}" sibTransId="{08076DF6-76C1-494E-95E8-6622E5A06ECB}"/>
    <dgm:cxn modelId="{F8C87F9B-6BD6-40D6-9A71-551AEC1A4D84}" type="presOf" srcId="{49F284C6-A680-4F26-B4B8-511B17B474E3}" destId="{12E172B9-01B0-436D-9684-1CCC8FA3FE5C}" srcOrd="0" destOrd="8" presId="urn:microsoft.com/office/officeart/2005/8/layout/list1"/>
    <dgm:cxn modelId="{5AAD9DAA-7736-46ED-BD8C-EDCD78BB3886}" type="presOf" srcId="{178DAEC4-A214-4EA3-B80D-3FD4BB274560}" destId="{12E172B9-01B0-436D-9684-1CCC8FA3FE5C}" srcOrd="0" destOrd="5" presId="urn:microsoft.com/office/officeart/2005/8/layout/list1"/>
    <dgm:cxn modelId="{950E0FB1-AE7A-4B5B-90C3-644F310F6CA0}" type="presOf" srcId="{D45AA15C-ACDC-4858-A60B-A8623616E445}" destId="{12E172B9-01B0-436D-9684-1CCC8FA3FE5C}" srcOrd="0" destOrd="11" presId="urn:microsoft.com/office/officeart/2005/8/layout/list1"/>
    <dgm:cxn modelId="{A83F33C0-198A-4F0D-A3C3-8ECCB8B1273E}" srcId="{178DAEC4-A214-4EA3-B80D-3FD4BB274560}" destId="{49F284C6-A680-4F26-B4B8-511B17B474E3}" srcOrd="2" destOrd="0" parTransId="{1310BA90-E3B0-4910-AF40-75FBA6DFF137}" sibTransId="{6354E756-8114-431F-893B-2F7EAF00D6B9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DBAE8BDA-7D18-4CA2-9601-46EEE6125679}" type="presOf" srcId="{F6A4FB5E-80A2-4C74-AB8E-E1BEEC8FA5DA}" destId="{12E172B9-01B0-436D-9684-1CCC8FA3FE5C}" srcOrd="0" destOrd="3" presId="urn:microsoft.com/office/officeart/2005/8/layout/list1"/>
    <dgm:cxn modelId="{539732DC-E00A-4450-9904-59252AC65128}" type="presOf" srcId="{7A945458-3CA3-4B55-8F6C-A2987463B0B0}" destId="{12E172B9-01B0-436D-9684-1CCC8FA3FE5C}" srcOrd="0" destOrd="4" presId="urn:microsoft.com/office/officeart/2005/8/layout/list1"/>
    <dgm:cxn modelId="{1DAE41F6-1C0F-4682-9729-351FC24DB8C3}" srcId="{FA84BF92-43C6-4E94-A77F-6263E68B6783}" destId="{178DAEC4-A214-4EA3-B80D-3FD4BB274560}" srcOrd="5" destOrd="0" parTransId="{E887CE7D-6CEF-4A32-B9A1-E4E10BB03A88}" sibTransId="{0C60833A-721A-46C2-A69C-0AB3A21E2578}"/>
    <dgm:cxn modelId="{9B4EDAF9-0EA8-4057-96C5-4E8E66E78FB5}" type="presOf" srcId="{D0E98AB8-2209-47B7-B44F-DEEABB239004}" destId="{12E172B9-01B0-436D-9684-1CCC8FA3FE5C}" srcOrd="0" destOrd="7" presId="urn:microsoft.com/office/officeart/2005/8/layout/list1"/>
    <dgm:cxn modelId="{D14642FC-D3BC-41DA-B9F0-668E3BD53B36}" type="presOf" srcId="{AD5F2335-7E1F-47CA-8074-B5D56827C33C}" destId="{12E172B9-01B0-436D-9684-1CCC8FA3FE5C}" srcOrd="0" destOrd="6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RMGRR170 - Inadvertent Gain Process Updates – </a:t>
          </a:r>
          <a:r>
            <a:rPr lang="en-US" sz="2400" dirty="0">
              <a:solidFill>
                <a:srgbClr val="FF0000"/>
              </a:solidFill>
              <a:latin typeface="Arial Rounded MT Bold" panose="020F0704030504030204" pitchFamily="34" charset="0"/>
            </a:rPr>
            <a:t>Effective 1/1/23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9E9AAAE4-C1D5-4679-A9D3-C586AAC4ED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DD202C3D-344F-4A15-99E4-A94492B8F3CE}" type="sibTrans" cxnId="{3C0D3C20-41D8-4C68-B16D-36AC17618A59}">
      <dgm:prSet/>
      <dgm:spPr/>
      <dgm:t>
        <a:bodyPr/>
        <a:lstStyle/>
        <a:p>
          <a:endParaRPr lang="en-US"/>
        </a:p>
      </dgm:t>
    </dgm:pt>
    <dgm:pt modelId="{9A0F13CF-958B-48CB-8D19-5131A0293C69}" type="parTrans" cxnId="{3C0D3C20-41D8-4C68-B16D-36AC17618A59}">
      <dgm:prSet/>
      <dgm:spPr/>
      <dgm:t>
        <a:bodyPr/>
        <a:lstStyle/>
        <a:p>
          <a:endParaRPr lang="en-US"/>
        </a:p>
      </dgm:t>
    </dgm:pt>
    <dgm:pt modelId="{B241EBCC-8419-4CA1-8CD5-0ECDF5F110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52ED718A-5468-42D0-B22C-CD4A403AF5FC}" type="sibTrans" cxnId="{565C0CE3-3C77-4CE9-94A1-DA41DDC8EE0F}">
      <dgm:prSet/>
      <dgm:spPr/>
      <dgm:t>
        <a:bodyPr/>
        <a:lstStyle/>
        <a:p>
          <a:endParaRPr lang="en-US"/>
        </a:p>
      </dgm:t>
    </dgm:pt>
    <dgm:pt modelId="{31069420-E68A-47F0-81D9-8E0DF7A8EC21}" type="parTrans" cxnId="{565C0CE3-3C77-4CE9-94A1-DA41DDC8EE0F}">
      <dgm:prSet/>
      <dgm:spPr/>
      <dgm:t>
        <a:bodyPr/>
        <a:lstStyle/>
        <a:p>
          <a:endParaRPr lang="en-US"/>
        </a:p>
      </dgm:t>
    </dgm:pt>
    <dgm:pt modelId="{931D5446-0A86-4415-B7B9-140FD1D3BD3A}">
      <dgm:prSet phldrT="[Text]"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en-US" sz="2000" dirty="0"/>
            <a:t>Clearly define an Inadvertent Gain </a:t>
          </a:r>
          <a:endParaRPr lang="en-US" sz="2000" b="1" dirty="0">
            <a:latin typeface="+mn-lt"/>
          </a:endParaRPr>
        </a:p>
      </dgm:t>
    </dgm:pt>
    <dgm:pt modelId="{4F432845-00AD-43DA-BB1D-835296B8422A}" type="parTrans" cxnId="{26E82F78-A50F-4911-BEDC-AD35212FFE84}">
      <dgm:prSet/>
      <dgm:spPr/>
      <dgm:t>
        <a:bodyPr/>
        <a:lstStyle/>
        <a:p>
          <a:endParaRPr lang="en-US"/>
        </a:p>
      </dgm:t>
    </dgm:pt>
    <dgm:pt modelId="{B3B5F2A0-8E49-4B00-8A82-33CF9EE05C20}" type="sibTrans" cxnId="{26E82F78-A50F-4911-BEDC-AD35212FFE84}">
      <dgm:prSet/>
      <dgm:spPr/>
      <dgm:t>
        <a:bodyPr/>
        <a:lstStyle/>
        <a:p>
          <a:endParaRPr lang="en-US"/>
        </a:p>
      </dgm:t>
    </dgm:pt>
    <dgm:pt modelId="{F3258DF7-CFDC-4C60-995B-58DAB131BD8A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Clarify the appropriate use of the Inadvertent Gain Process – not to be used for early termination fees, non-payment, nor identity theft</a:t>
          </a:r>
        </a:p>
      </dgm:t>
    </dgm:pt>
    <dgm:pt modelId="{0A302443-E11A-4C3B-8BB2-DB8482466487}" type="parTrans" cxnId="{02A2613B-F3B4-46A7-81DA-F3E4F8A3B3B3}">
      <dgm:prSet/>
      <dgm:spPr/>
      <dgm:t>
        <a:bodyPr/>
        <a:lstStyle/>
        <a:p>
          <a:endParaRPr lang="en-US"/>
        </a:p>
      </dgm:t>
    </dgm:pt>
    <dgm:pt modelId="{5A833B7C-CF8D-4C8E-835E-9FA4F1A6F23E}" type="sibTrans" cxnId="{02A2613B-F3B4-46A7-81DA-F3E4F8A3B3B3}">
      <dgm:prSet/>
      <dgm:spPr/>
      <dgm:t>
        <a:bodyPr/>
        <a:lstStyle/>
        <a:p>
          <a:endParaRPr lang="en-US"/>
        </a:p>
      </dgm:t>
    </dgm:pt>
    <dgm:pt modelId="{53167DEC-5D1C-4040-88C6-BDE09246175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Limit the use of the Bulk Insert template for IAGs </a:t>
          </a:r>
        </a:p>
      </dgm:t>
    </dgm:pt>
    <dgm:pt modelId="{6CACA487-920A-41A5-94CE-083904E48303}" type="parTrans" cxnId="{3F846F39-05E8-4C6F-861E-D7AE1265EB9B}">
      <dgm:prSet/>
      <dgm:spPr/>
      <dgm:t>
        <a:bodyPr/>
        <a:lstStyle/>
        <a:p>
          <a:endParaRPr lang="en-US"/>
        </a:p>
      </dgm:t>
    </dgm:pt>
    <dgm:pt modelId="{647A9197-5188-492C-A887-C8834F136007}" type="sibTrans" cxnId="{3F846F39-05E8-4C6F-861E-D7AE1265EB9B}">
      <dgm:prSet/>
      <dgm:spPr/>
      <dgm:t>
        <a:bodyPr/>
        <a:lstStyle/>
        <a:p>
          <a:endParaRPr lang="en-US"/>
        </a:p>
      </dgm:t>
    </dgm:pt>
    <dgm:pt modelId="{CDCD02FB-5833-4F97-A1EF-5C66ABD5265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</dgm:t>
    </dgm:pt>
    <dgm:pt modelId="{B42B9A6D-639C-4044-9707-0B7373EF40F5}" type="parTrans" cxnId="{BA136F39-AD0A-45DB-B24E-6342CA7A4C43}">
      <dgm:prSet/>
      <dgm:spPr/>
      <dgm:t>
        <a:bodyPr/>
        <a:lstStyle/>
        <a:p>
          <a:endParaRPr lang="en-US"/>
        </a:p>
      </dgm:t>
    </dgm:pt>
    <dgm:pt modelId="{98B7033C-E6EC-42AC-A3A2-E7D48817C613}" type="sibTrans" cxnId="{BA136F39-AD0A-45DB-B24E-6342CA7A4C43}">
      <dgm:prSet/>
      <dgm:spPr/>
      <dgm:t>
        <a:bodyPr/>
        <a:lstStyle/>
        <a:p>
          <a:endParaRPr lang="en-US"/>
        </a:p>
      </dgm:t>
    </dgm:pt>
    <dgm:pt modelId="{BF177C64-D876-473D-BD0A-25BFC4B00A4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Adding a Valid Reject/</a:t>
          </a:r>
          <a:r>
            <a:rPr lang="en-US" sz="2000" dirty="0" err="1"/>
            <a:t>Unexecutable</a:t>
          </a:r>
          <a:r>
            <a:rPr lang="en-US" sz="2000" dirty="0"/>
            <a:t> Reason for the losing CR referencing the new subsection on the Invalid Use of the IAG Process </a:t>
          </a:r>
        </a:p>
      </dgm:t>
    </dgm:pt>
    <dgm:pt modelId="{137508C1-4C40-4685-88F3-65292AA91061}" type="parTrans" cxnId="{876CED19-B3ED-4375-B70A-BAD8E1CF2F46}">
      <dgm:prSet/>
      <dgm:spPr/>
      <dgm:t>
        <a:bodyPr/>
        <a:lstStyle/>
        <a:p>
          <a:endParaRPr lang="en-US"/>
        </a:p>
      </dgm:t>
    </dgm:pt>
    <dgm:pt modelId="{73AA8E16-1190-45D1-AB07-C1E15B4EC585}" type="sibTrans" cxnId="{876CED19-B3ED-4375-B70A-BAD8E1CF2F46}">
      <dgm:prSet/>
      <dgm:spPr/>
      <dgm:t>
        <a:bodyPr/>
        <a:lstStyle/>
        <a:p>
          <a:endParaRPr lang="en-US"/>
        </a:p>
      </dgm:t>
    </dgm:pt>
    <dgm:pt modelId="{7B279677-39A9-4A06-8040-FBD1AB8B35D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Introduce the commonly referred to “No Current Occupant” process supported by PUCT Subst. Rule 25.488 - </a:t>
          </a:r>
          <a:r>
            <a:rPr lang="en-US" sz="2000" i="1" dirty="0"/>
            <a:t>Procedures for a Premise with No Service Agreement </a:t>
          </a:r>
          <a:r>
            <a:rPr lang="en-US" sz="2000" dirty="0"/>
            <a:t>for scenarios where the losing CR no longer has a valid service agreement with the Customer and must regain an ESI ID </a:t>
          </a:r>
        </a:p>
      </dgm:t>
    </dgm:pt>
    <dgm:pt modelId="{52E72B16-FFA3-4B93-B004-03C9CA9E113A}" type="parTrans" cxnId="{35B60B5C-AE07-4E73-864B-61688A9FADBB}">
      <dgm:prSet/>
      <dgm:spPr/>
      <dgm:t>
        <a:bodyPr/>
        <a:lstStyle/>
        <a:p>
          <a:endParaRPr lang="en-US"/>
        </a:p>
      </dgm:t>
    </dgm:pt>
    <dgm:pt modelId="{8ACBDBE4-EF3D-4500-AB7A-06E55143A6D5}" type="sibTrans" cxnId="{35B60B5C-AE07-4E73-864B-61688A9FADB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53323" custLinFactNeighborX="-100000" custLinFactNeighborY="-38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67328" custLinFactY="290" custLinFactNeighborY="100000">
        <dgm:presLayoutVars>
          <dgm:bulletEnabled val="1"/>
        </dgm:presLayoutVars>
      </dgm:prSet>
      <dgm:spPr/>
    </dgm:pt>
  </dgm:ptLst>
  <dgm:cxnLst>
    <dgm:cxn modelId="{876CED19-B3ED-4375-B70A-BAD8E1CF2F46}" srcId="{FA84BF92-43C6-4E94-A77F-6263E68B6783}" destId="{BF177C64-D876-473D-BD0A-25BFC4B00A4D}" srcOrd="4" destOrd="0" parTransId="{137508C1-4C40-4685-88F3-65292AA91061}" sibTransId="{73AA8E16-1190-45D1-AB07-C1E15B4EC585}"/>
    <dgm:cxn modelId="{2C7D541C-C276-4CE8-A8E4-EED291063170}" type="presOf" srcId="{CACF6F82-1449-448C-8949-E43427717789}" destId="{12E172B9-01B0-436D-9684-1CCC8FA3FE5C}" srcOrd="0" destOrd="8" presId="urn:microsoft.com/office/officeart/2005/8/layout/list1"/>
    <dgm:cxn modelId="{CF49761E-1A71-4B0E-B616-CF1AF689F4DB}" type="presOf" srcId="{CDCD02FB-5833-4F97-A1EF-5C66ABD52659}" destId="{12E172B9-01B0-436D-9684-1CCC8FA3FE5C}" srcOrd="0" destOrd="3" presId="urn:microsoft.com/office/officeart/2005/8/layout/list1"/>
    <dgm:cxn modelId="{3C0D3C20-41D8-4C68-B16D-36AC17618A59}" srcId="{FA84BF92-43C6-4E94-A77F-6263E68B6783}" destId="{9E9AAAE4-C1D5-4679-A9D3-C586AAC4EDDF}" srcOrd="9" destOrd="0" parTransId="{9A0F13CF-958B-48CB-8D19-5131A0293C69}" sibTransId="{DD202C3D-344F-4A15-99E4-A94492B8F3CE}"/>
    <dgm:cxn modelId="{3E251221-5676-40B4-A390-20CFAE2B501F}" srcId="{FA84BF92-43C6-4E94-A77F-6263E68B6783}" destId="{CACF6F82-1449-448C-8949-E43427717789}" srcOrd="8" destOrd="0" parTransId="{8D9A5DD7-9F68-4060-BD2D-2E193A8FF186}" sibTransId="{B4F1712E-CB78-4C88-A3E8-3606A247CAA2}"/>
    <dgm:cxn modelId="{CF548325-7124-4753-AC8E-1C6E60E026C2}" type="presOf" srcId="{53167DEC-5D1C-4040-88C6-BDE092461751}" destId="{12E172B9-01B0-436D-9684-1CCC8FA3FE5C}" srcOrd="0" destOrd="2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2F090639-5BCB-436B-97B0-FD102655B3C4}" type="presOf" srcId="{7B279677-39A9-4A06-8040-FBD1AB8B35D4}" destId="{12E172B9-01B0-436D-9684-1CCC8FA3FE5C}" srcOrd="0" destOrd="5" presId="urn:microsoft.com/office/officeart/2005/8/layout/list1"/>
    <dgm:cxn modelId="{BA136F39-AD0A-45DB-B24E-6342CA7A4C43}" srcId="{FA84BF92-43C6-4E94-A77F-6263E68B6783}" destId="{CDCD02FB-5833-4F97-A1EF-5C66ABD52659}" srcOrd="3" destOrd="0" parTransId="{B42B9A6D-639C-4044-9707-0B7373EF40F5}" sibTransId="{98B7033C-E6EC-42AC-A3A2-E7D48817C613}"/>
    <dgm:cxn modelId="{3F846F39-05E8-4C6F-861E-D7AE1265EB9B}" srcId="{FA84BF92-43C6-4E94-A77F-6263E68B6783}" destId="{53167DEC-5D1C-4040-88C6-BDE092461751}" srcOrd="2" destOrd="0" parTransId="{6CACA487-920A-41A5-94CE-083904E48303}" sibTransId="{647A9197-5188-492C-A887-C8834F136007}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02A2613B-F3B4-46A7-81DA-F3E4F8A3B3B3}" srcId="{FA84BF92-43C6-4E94-A77F-6263E68B6783}" destId="{F3258DF7-CFDC-4C60-995B-58DAB131BD8A}" srcOrd="1" destOrd="0" parTransId="{0A302443-E11A-4C3B-8BB2-DB8482466487}" sibTransId="{5A833B7C-CF8D-4C8E-835E-9FA4F1A6F23E}"/>
    <dgm:cxn modelId="{35B60B5C-AE07-4E73-864B-61688A9FADBB}" srcId="{FA84BF92-43C6-4E94-A77F-6263E68B6783}" destId="{7B279677-39A9-4A06-8040-FBD1AB8B35D4}" srcOrd="5" destOrd="0" parTransId="{52E72B16-FFA3-4B93-B004-03C9CA9E113A}" sibTransId="{8ACBDBE4-EF3D-4500-AB7A-06E55143A6D5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43CE0550-AF30-4700-BFA0-47599C8FF5B8}" type="presOf" srcId="{FC065FC0-4D57-4D2E-BA8E-8FAB675DC434}" destId="{12E172B9-01B0-436D-9684-1CCC8FA3FE5C}" srcOrd="0" destOrd="6" presId="urn:microsoft.com/office/officeart/2005/8/layout/list1"/>
    <dgm:cxn modelId="{17E2DC55-7B44-47C6-B6FC-E1E6298AB5A0}" type="presOf" srcId="{BF177C64-D876-473D-BD0A-25BFC4B00A4D}" destId="{12E172B9-01B0-436D-9684-1CCC8FA3FE5C}" srcOrd="0" destOrd="4" presId="urn:microsoft.com/office/officeart/2005/8/layout/list1"/>
    <dgm:cxn modelId="{26E82F78-A50F-4911-BEDC-AD35212FFE84}" srcId="{FA84BF92-43C6-4E94-A77F-6263E68B6783}" destId="{931D5446-0A86-4415-B7B9-140FD1D3BD3A}" srcOrd="0" destOrd="0" parTransId="{4F432845-00AD-43DA-BB1D-835296B8422A}" sibTransId="{B3B5F2A0-8E49-4B00-8A82-33CF9EE05C20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DB55A82-E202-48CB-9C78-059FF93079B0}" type="presOf" srcId="{8574A905-BDA5-4716-9248-A5D60B7F3062}" destId="{12E172B9-01B0-436D-9684-1CCC8FA3FE5C}" srcOrd="0" destOrd="7" presId="urn:microsoft.com/office/officeart/2005/8/layout/list1"/>
    <dgm:cxn modelId="{CED81C93-70E1-49B0-86FA-850407036978}" type="presOf" srcId="{931D5446-0A86-4415-B7B9-140FD1D3BD3A}" destId="{12E172B9-01B0-436D-9684-1CCC8FA3FE5C}" srcOrd="0" destOrd="0" presId="urn:microsoft.com/office/officeart/2005/8/layout/list1"/>
    <dgm:cxn modelId="{0BB0F2D0-4786-44FB-A22C-0F254029418D}" type="presOf" srcId="{9E9AAAE4-C1D5-4679-A9D3-C586AAC4EDDF}" destId="{12E172B9-01B0-436D-9684-1CCC8FA3FE5C}" srcOrd="0" destOrd="9" presId="urn:microsoft.com/office/officeart/2005/8/layout/list1"/>
    <dgm:cxn modelId="{907917D6-1A21-4E69-8653-7F017525CF47}" type="presOf" srcId="{B241EBCC-8419-4CA1-8CD5-0ECDF5F110BB}" destId="{12E172B9-01B0-436D-9684-1CCC8FA3FE5C}" srcOrd="0" destOrd="10" presId="urn:microsoft.com/office/officeart/2005/8/layout/list1"/>
    <dgm:cxn modelId="{9A33F9D9-B431-47A9-83FB-2B54BC282078}" srcId="{FA84BF92-43C6-4E94-A77F-6263E68B6783}" destId="{FC065FC0-4D57-4D2E-BA8E-8FAB675DC434}" srcOrd="6" destOrd="0" parTransId="{A50D0459-E7E9-4858-B15F-7EF83AE235C8}" sibTransId="{C5122A3A-2151-4992-8764-75F72428ABF8}"/>
    <dgm:cxn modelId="{565C0CE3-3C77-4CE9-94A1-DA41DDC8EE0F}" srcId="{FA84BF92-43C6-4E94-A77F-6263E68B6783}" destId="{B241EBCC-8419-4CA1-8CD5-0ECDF5F110BB}" srcOrd="10" destOrd="0" parTransId="{31069420-E68A-47F0-81D9-8E0DF7A8EC21}" sibTransId="{52ED718A-5468-42D0-B22C-CD4A403AF5FC}"/>
    <dgm:cxn modelId="{422F51E7-6264-4194-9348-A2B1804FD16F}" type="presOf" srcId="{F3258DF7-CFDC-4C60-995B-58DAB131BD8A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Subtype Analysis – Jul21 to Dec21 Data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31071" custScaleY="630072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2926" custScaleY="2000000" custLinFactNeighborX="12756" custLinFactNeighborY="68228">
        <dgm:presLayoutVars>
          <dgm:bulletEnabled val="1"/>
        </dgm:presLayoutVars>
      </dgm:prSet>
      <dgm:spPr/>
    </dgm:pt>
  </dgm:ptLst>
  <dgm:cxnLst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Wednesday,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January 18th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1:00 PM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F9FCAF10-EF94-4C8D-B2A9-2A60CB9660C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MarkeTrak SCR815 Follow Up</a:t>
          </a:r>
        </a:p>
      </dgm:t>
    </dgm:pt>
    <dgm:pt modelId="{CCDED3D1-FA25-4F84-B0DB-C49D4E28BDA1}" type="parTrans" cxnId="{E7C0C9CE-16AB-4F2D-8F08-DE173085F9CE}">
      <dgm:prSet/>
      <dgm:spPr/>
      <dgm:t>
        <a:bodyPr/>
        <a:lstStyle/>
        <a:p>
          <a:endParaRPr lang="en-US"/>
        </a:p>
      </dgm:t>
    </dgm:pt>
    <dgm:pt modelId="{5A49BCB3-499B-49CD-95E5-1F697CACA66B}" type="sibTrans" cxnId="{E7C0C9CE-16AB-4F2D-8F08-DE173085F9CE}">
      <dgm:prSet/>
      <dgm:spPr/>
      <dgm:t>
        <a:bodyPr/>
        <a:lstStyle/>
        <a:p>
          <a:endParaRPr lang="en-US"/>
        </a:p>
      </dgm:t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Discussion – </a:t>
          </a:r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1F6E9082-4B57-4D1A-9B15-615546BB2666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Any follow up items to be addressed</a:t>
          </a:r>
        </a:p>
      </dgm:t>
    </dgm:pt>
    <dgm:pt modelId="{811D9797-6776-408D-9A44-33F6C890BFEE}" type="parTrans" cxnId="{EB003BEF-9612-4E4D-B1A9-235333065539}">
      <dgm:prSet/>
      <dgm:spPr/>
      <dgm:t>
        <a:bodyPr/>
        <a:lstStyle/>
        <a:p>
          <a:endParaRPr lang="en-US"/>
        </a:p>
      </dgm:t>
    </dgm:pt>
    <dgm:pt modelId="{FEF12E5E-9C6F-4307-B843-CE86F0B4167E}" type="sibTrans" cxnId="{EB003BEF-9612-4E4D-B1A9-235333065539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180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DA820CB0-DDC1-426C-9777-0C305D30D9D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Goals 2023/Accomplishments 2022</a:t>
          </a:r>
        </a:p>
      </dgm:t>
    </dgm:pt>
    <dgm:pt modelId="{A5D7C8EF-D376-4229-BBCF-599C3E73F13C}" type="parTrans" cxnId="{AE04E086-9D10-4BD1-968B-FA571D0163F2}">
      <dgm:prSet/>
      <dgm:spPr/>
    </dgm:pt>
    <dgm:pt modelId="{4268352E-BA55-448F-9E1E-A14DBDA839B1}" type="sibTrans" cxnId="{AE04E086-9D10-4BD1-968B-FA571D0163F2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</dgm:pt>
  </dgm:ptLst>
  <dgm:cxnLst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5" presId="urn:microsoft.com/office/officeart/2005/8/layout/list1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B33B4B41-F48F-4F34-8054-D815D218B290}" type="presOf" srcId="{A00CC55C-C72B-47E2-9AE1-1FA65D7AAADD}" destId="{5FD4668F-81DD-421E-9924-50274E363CDB}" srcOrd="0" destOrd="12" presId="urn:microsoft.com/office/officeart/2005/8/layout/list1"/>
    <dgm:cxn modelId="{F921C744-43CA-40E4-A59A-698EAF27BD11}" type="presOf" srcId="{DA820CB0-DDC1-426C-9777-0C305D30D9D9}" destId="{5FD4668F-81DD-421E-9924-50274E363CDB}" srcOrd="0" destOrd="8" presId="urn:microsoft.com/office/officeart/2005/8/layout/list1"/>
    <dgm:cxn modelId="{DCCCB165-7484-4C9D-B674-7932E6C29BF6}" srcId="{D2506135-395C-47B0-8DA9-C3F76649FF22}" destId="{EA2EF7B5-2A7F-409F-A499-7DE3B8B815FF}" srcOrd="1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890FC71-E963-4F2E-8359-B280CD44A09E}" type="presOf" srcId="{EA2EF7B5-2A7F-409F-A499-7DE3B8B815FF}" destId="{5FD4668F-81DD-421E-9924-50274E363CDB}" srcOrd="0" destOrd="7" presId="urn:microsoft.com/office/officeart/2005/8/layout/list1"/>
    <dgm:cxn modelId="{57D3BC52-957C-43A1-8E59-70072CF35EEB}" srcId="{D2506135-395C-47B0-8DA9-C3F76649FF22}" destId="{4FAEB260-9385-4C32-8D49-D09FFE5CB2E8}" srcOrd="3" destOrd="0" parTransId="{A1D9E879-B8E4-4C2E-A23D-FC1814B578CA}" sibTransId="{D1CD7C0A-B7BF-42DE-8F2B-C37F55BBA100}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AE04E086-9D10-4BD1-968B-FA571D0163F2}" srcId="{D2506135-395C-47B0-8DA9-C3F76649FF22}" destId="{DA820CB0-DDC1-426C-9777-0C305D30D9D9}" srcOrd="2" destOrd="0" parTransId="{A5D7C8EF-D376-4229-BBCF-599C3E73F13C}" sibTransId="{4268352E-BA55-448F-9E1E-A14DBDA839B1}"/>
    <dgm:cxn modelId="{8CB15E8B-5AA7-4A37-AD04-00B9284EF16C}" type="presOf" srcId="{4FAEB260-9385-4C32-8D49-D09FFE5CB2E8}" destId="{5FD4668F-81DD-421E-9924-50274E363CDB}" srcOrd="0" destOrd="9" presId="urn:microsoft.com/office/officeart/2005/8/layout/list1"/>
    <dgm:cxn modelId="{0D1F8297-9E7E-4F78-B86A-B81338AB2A12}" type="presOf" srcId="{8C4E247C-21C6-4421-A4AE-F0F7B35891E0}" destId="{5FD4668F-81DD-421E-9924-50274E363CDB}" srcOrd="0" destOrd="11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7D7815A2-B2FC-445F-AB30-0ACE0D6AB07D}" srcId="{D2506135-395C-47B0-8DA9-C3F76649FF22}" destId="{8C4E247C-21C6-4421-A4AE-F0F7B35891E0}" srcOrd="4" destOrd="0" parTransId="{9E0D17A2-05C6-4E1B-935B-4A88539710B9}" sibTransId="{C72A12C0-F441-4D2E-B7C1-CB92E9FE622F}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48FC26B1-7CE6-4F7A-B71A-2564CF826BD0}" type="presOf" srcId="{1F6E9082-4B57-4D1A-9B15-615546BB2666}" destId="{5FD4668F-81DD-421E-9924-50274E363CDB}" srcOrd="0" destOrd="10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E7C0C9CE-16AB-4F2D-8F08-DE173085F9CE}" srcId="{F673FA59-847C-4E39-BDD5-6490E0B76FFF}" destId="{F9FCAF10-EF94-4C8D-B2A9-2A60CB9660C1}" srcOrd="2" destOrd="0" parTransId="{CCDED3D1-FA25-4F84-B0DB-C49D4E28BDA1}" sibTransId="{5A49BCB3-499B-49CD-95E5-1F697CACA66B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B0298D9-D220-4A78-8C9D-865A1591914D}" type="presOf" srcId="{F9FCAF10-EF94-4C8D-B2A9-2A60CB9660C1}" destId="{5FD4668F-81DD-421E-9924-50274E363CDB}" srcOrd="0" destOrd="6" presId="urn:microsoft.com/office/officeart/2005/8/layout/list1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EB003BEF-9612-4E4D-B1A9-235333065539}" srcId="{4FAEB260-9385-4C32-8D49-D09FFE5CB2E8}" destId="{1F6E9082-4B57-4D1A-9B15-615546BB2666}" srcOrd="0" destOrd="0" parTransId="{811D9797-6776-408D-9A44-33F6C890BFEE}" sibTransId="{FEF12E5E-9C6F-4307-B843-CE86F0B4167E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639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SCR815 –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implemented December 10</a:t>
          </a:r>
          <a:r>
            <a:rPr lang="en-US" sz="2000" b="0" kern="120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- 11</a:t>
          </a:r>
          <a:r>
            <a:rPr lang="en-US" sz="2000" b="0" kern="120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b="1" u="sng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REMINDER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</a:t>
          </a:r>
          <a:r>
            <a:rPr lang="en-US" sz="2000" b="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Admins are to update Rolodex with escalation contact information.  New rolodex categories were set to default with MT Admins.</a:t>
          </a:r>
          <a:endParaRPr lang="en-US" sz="2000" b="1" i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developers are finalizing design and writing test scripts.  SCR817 will remain standing agenda item to address any questions.  Discussed Usage &amp; Billing –Dispute radio button and Meter Cycle Change requests process flow.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RMGRR170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Inadvertent Gain Process Update </a:t>
          </a:r>
          <a:r>
            <a:rPr lang="en-US" sz="2000" i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approved and effective 1/1/23. </a:t>
          </a: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PUCT Project 52796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proposed docket to shorten the timelines for complaints in 25.495 from 21 days down to 15 days.  This timeline has served as a guideline for the expected completion of an IAG issue.  Data from last analysis revealed the following performance: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639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91578"/>
          <a:ext cx="11329647" cy="42714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291592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Clearly define an Inadvertent Gain </a:t>
          </a:r>
          <a:endParaRPr lang="en-US" sz="2000" b="1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Clarify the appropriate use of the Inadvertent Gain Process – not to be used for early termination fees, non-payment, nor identity theft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Limit the use of the Bulk Insert template for IAGs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Adding a Valid Reject/</a:t>
          </a:r>
          <a:r>
            <a:rPr lang="en-US" sz="2000" kern="1200" dirty="0" err="1"/>
            <a:t>Unexecutable</a:t>
          </a:r>
          <a:r>
            <a:rPr lang="en-US" sz="2000" kern="1200" dirty="0"/>
            <a:t> Reason for the losing CR referencing the new subsection on the Invalid Use of the IAG Process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Introduce the commonly referred to “No Current Occupant” process supported by PUCT Subst. Rule 25.488 - </a:t>
          </a:r>
          <a:r>
            <a:rPr lang="en-US" sz="2000" i="1" kern="1200" dirty="0"/>
            <a:t>Procedures for a Premise with No Service Agreement </a:t>
          </a:r>
          <a:r>
            <a:rPr lang="en-US" sz="2000" kern="1200" dirty="0"/>
            <a:t>for scenarios where the losing CR no longer has a valid service agreement with the Customer and must regain an ESI ID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91578"/>
        <a:ext cx="11329647" cy="4271421"/>
      </dsp:txXfrm>
    </dsp:sp>
    <dsp:sp modelId="{4FC84B32-D1CC-469D-BDF0-F53E02EEAA9C}">
      <dsp:nvSpPr>
        <dsp:cNvPr id="0" name=""/>
        <dsp:cNvSpPr/>
      </dsp:nvSpPr>
      <dsp:spPr>
        <a:xfrm>
          <a:off x="0" y="16797"/>
          <a:ext cx="10829645" cy="633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RMGRR170 - Inadvertent Gain Process Updates – </a:t>
          </a:r>
          <a:r>
            <a:rPr lang="en-US" sz="2400" kern="1200" dirty="0">
              <a:solidFill>
                <a:srgbClr val="FF0000"/>
              </a:solidFill>
              <a:latin typeface="Arial Rounded MT Bold" panose="020F0704030504030204" pitchFamily="34" charset="0"/>
            </a:rPr>
            <a:t>Effective 1/1/23</a:t>
          </a: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16797"/>
        <a:ext cx="10829645" cy="633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972242"/>
          <a:ext cx="9343800" cy="25150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84B32-D1CC-469D-BDF0-F53E02EEAA9C}">
      <dsp:nvSpPr>
        <dsp:cNvPr id="0" name=""/>
        <dsp:cNvSpPr/>
      </dsp:nvSpPr>
      <dsp:spPr>
        <a:xfrm>
          <a:off x="86313" y="0"/>
          <a:ext cx="8564536" cy="9281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221" tIns="0" rIns="24722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Subtype Analysis – Jul21 to Dec21 Data</a:t>
          </a:r>
        </a:p>
      </dsp:txBody>
      <dsp:txXfrm>
        <a:off x="86313" y="0"/>
        <a:ext cx="8564536" cy="9281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06777"/>
          <a:ext cx="11329646" cy="416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294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Wednesday,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January 18th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1:00 PM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MarkeTrak SCR815 Follow Up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kern="1200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Goals 2023/Accomplishments 2022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Discussion – 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Any follow up items to be addressed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180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606777"/>
        <a:ext cx="11329646" cy="4167679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080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08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January 10th, 2023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224310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BCBDF36-31B4-E348-E7B7-76C777F7F6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07306" y="4979162"/>
            <a:ext cx="3548180" cy="1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412646"/>
              </p:ext>
            </p:extLst>
          </p:nvPr>
        </p:nvGraphicFramePr>
        <p:xfrm>
          <a:off x="478555" y="941514"/>
          <a:ext cx="11329647" cy="4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268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634727"/>
              </p:ext>
            </p:extLst>
          </p:nvPr>
        </p:nvGraphicFramePr>
        <p:xfrm>
          <a:off x="1234717" y="914549"/>
          <a:ext cx="9343800" cy="5504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C891D79-B308-275D-0DE5-1F861B6E57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1662" y="1942035"/>
            <a:ext cx="5099312" cy="37911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0ABE41-28FA-0CF1-8489-4B35D864D5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7285" y="1980137"/>
            <a:ext cx="5023108" cy="375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831177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4853</TotalTime>
  <Words>362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Symbol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90</cp:revision>
  <dcterms:created xsi:type="dcterms:W3CDTF">2019-02-27T15:25:50Z</dcterms:created>
  <dcterms:modified xsi:type="dcterms:W3CDTF">2023-01-09T18:38:36Z</dcterms:modified>
</cp:coreProperties>
</file>