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73" r:id="rId6"/>
    <p:sldId id="259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57C091B-B466-4690-95A5-2A87666A9FDA}" name="Schatz, John" initials="SJ" userId="S::john.schatz@txu.com::8fe7d816-28ba-4a29-b055-6e5e4525d48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0704" autoAdjust="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E7F456E-01A6-4013-ACA5-F5492591A2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983A3-9B9B-4D61-97C9-B9E239A315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F32FC-4BD9-442A-A8C6-51598C909FE3}" type="datetimeFigureOut">
              <a:rPr lang="en-US" smtClean="0"/>
              <a:t>1/5/2023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ABE74-7A97-4D17-8390-42ADD25C33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C1DBD-1052-425E-BF3C-983304BED5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EFA9E-C190-4F5C-8394-BD5F1CD55C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801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371FA-A98D-41E8-93F4-09945841298A}" type="datetimeFigureOut">
              <a:rPr lang="en-US" smtClean="0"/>
              <a:t>1/5/2023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89C57-55D7-40A4-A101-E74FAC7A09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902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16040" y="4434840"/>
            <a:ext cx="4941771" cy="1122202"/>
          </a:xfrm>
        </p:spPr>
        <p:txBody>
          <a:bodyPr anchor="b">
            <a:noAutofit/>
          </a:bodyPr>
          <a:lstStyle>
            <a:lvl1pPr algn="l">
              <a:defRPr sz="3600" spc="15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6041" y="5586890"/>
            <a:ext cx="4941770" cy="396660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04F1E16-9A84-4D0E-9706-79C396AF6A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58" t="23650" b="-1"/>
          <a:stretch/>
        </p:blipFill>
        <p:spPr>
          <a:xfrm>
            <a:off x="0" y="0"/>
            <a:ext cx="9488312" cy="505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82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E786F69D-D4FA-4075-A7EC-8D31A184F6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590800" cy="1027906"/>
            <a:chOff x="0" y="0"/>
            <a:chExt cx="2590800" cy="1027906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6988B2D-0240-4256-8268-4B9FF1E72363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0" y="0"/>
              <a:ext cx="259080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8EEAAE1-3D04-41C3-B2D2-B3BEF34C3B2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704850" cy="1027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SmartArt Placeholder 6">
            <a:extLst>
              <a:ext uri="{FF2B5EF4-FFF2-40B4-BE49-F238E27FC236}">
                <a16:creationId xmlns:a16="http://schemas.microsoft.com/office/drawing/2014/main" id="{156CA116-0F6E-4EE9-B34F-03BA07161A7A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838200" y="2111375"/>
            <a:ext cx="10515600" cy="3744913"/>
          </a:xfrm>
        </p:spPr>
        <p:txBody>
          <a:bodyPr/>
          <a:lstStyle/>
          <a:p>
            <a:r>
              <a:rPr lang="en-US"/>
              <a:t>Click icon to add SmartArt graphic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1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raphic 10">
            <a:extLst>
              <a:ext uri="{FF2B5EF4-FFF2-40B4-BE49-F238E27FC236}">
                <a16:creationId xmlns:a16="http://schemas.microsoft.com/office/drawing/2014/main" id="{9D2AF524-D4B4-4A3A-9CE4-EDAFE1D5A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13884" y="0"/>
            <a:ext cx="10078116" cy="6858000"/>
          </a:xfrm>
          <a:custGeom>
            <a:avLst/>
            <a:gdLst>
              <a:gd name="connsiteX0" fmla="*/ 3793236 w 10078116"/>
              <a:gd name="connsiteY0" fmla="*/ 6858000 h 6858000"/>
              <a:gd name="connsiteX1" fmla="*/ 0 w 10078116"/>
              <a:gd name="connsiteY1" fmla="*/ 0 h 6858000"/>
              <a:gd name="connsiteX2" fmla="*/ 10078116 w 10078116"/>
              <a:gd name="connsiteY2" fmla="*/ 0 h 6858000"/>
              <a:gd name="connsiteX3" fmla="*/ 10078116 w 1007811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78116" h="6858000">
                <a:moveTo>
                  <a:pt x="3793236" y="6858000"/>
                </a:moveTo>
                <a:lnTo>
                  <a:pt x="0" y="0"/>
                </a:lnTo>
                <a:lnTo>
                  <a:pt x="10078116" y="0"/>
                </a:lnTo>
                <a:lnTo>
                  <a:pt x="10078116" y="685800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3987A5-99A6-4B33-BAAF-5315963538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5509419"/>
            <a:ext cx="4082142" cy="585788"/>
          </a:xfrm>
        </p:spPr>
        <p:txBody>
          <a:bodyPr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BABF6CA-407C-4BF0-8234-1321A676E7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6074" y="1507772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76D8129B-5B68-421C-968C-3663C86EFC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2131" y="2584097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6C741DCA-8EBD-44F5-9D38-E938A628AD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338556" y="3660422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5">
            <a:extLst>
              <a:ext uri="{FF2B5EF4-FFF2-40B4-BE49-F238E27FC236}">
                <a16:creationId xmlns:a16="http://schemas.microsoft.com/office/drawing/2014/main" id="{5C43C6B1-A1BD-4A90-8B4B-F361C1BEDD2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22756" y="4736748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15">
            <a:extLst>
              <a:ext uri="{FF2B5EF4-FFF2-40B4-BE49-F238E27FC236}">
                <a16:creationId xmlns:a16="http://schemas.microsoft.com/office/drawing/2014/main" id="{0C66E1BD-33F0-4B94-BF94-CD4698F85C3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01536" y="1613528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35" name="Text Placeholder 15">
            <a:extLst>
              <a:ext uri="{FF2B5EF4-FFF2-40B4-BE49-F238E27FC236}">
                <a16:creationId xmlns:a16="http://schemas.microsoft.com/office/drawing/2014/main" id="{2D4661B1-6559-407A-9AEC-A46A0570AE8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86029" y="2682564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36" name="Text Placeholder 15">
            <a:extLst>
              <a:ext uri="{FF2B5EF4-FFF2-40B4-BE49-F238E27FC236}">
                <a16:creationId xmlns:a16="http://schemas.microsoft.com/office/drawing/2014/main" id="{DCC983F7-6A25-42C0-811C-EA32138C5B8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576938" y="3755394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37" name="Text Placeholder 15">
            <a:extLst>
              <a:ext uri="{FF2B5EF4-FFF2-40B4-BE49-F238E27FC236}">
                <a16:creationId xmlns:a16="http://schemas.microsoft.com/office/drawing/2014/main" id="{E83DA0EB-27DD-416A-8DA5-4AFDC8587E5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75280" y="4824430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4DC36F-5D3E-439D-80B5-32633FC34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710A8A-CEC9-4787-A745-C28DD965F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9143" y="6356350"/>
            <a:ext cx="3775981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62BD04-8F01-472A-9456-4702A2218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0874" y="6356350"/>
            <a:ext cx="542925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3795F91-C721-4363-956D-756673AE7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353515" y="5023933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AC14461-E27D-413D-B31A-47B74646AF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759917" y="3948451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D6AEA4C-7710-4829-BA87-8DD77F1593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173453" y="2872686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9BD473E-6203-491C-87AC-54AC0AB233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86263" y="1796083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259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3700" y="892177"/>
            <a:ext cx="8421688" cy="1325563"/>
          </a:xfrm>
        </p:spPr>
        <p:txBody>
          <a:bodyPr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933700" y="2776936"/>
            <a:ext cx="3924300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B20CF-6B91-4562-B799-0ABDAEBC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33700" y="3834606"/>
            <a:ext cx="3924300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7410173" y="2776936"/>
            <a:ext cx="3943627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EE64B-44BF-4634-97BC-5ED74C6DF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410173" y="3834606"/>
            <a:ext cx="3943627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EE24E1DB-1F20-4C28-8069-D9219D1F8B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9434" t="20278" b="22673"/>
          <a:stretch/>
        </p:blipFill>
        <p:spPr>
          <a:xfrm>
            <a:off x="25785" y="0"/>
            <a:ext cx="4368030" cy="3912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451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43104" y="2776936"/>
            <a:ext cx="2882475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B20CF-6B91-4562-B799-0ABDAEBC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43104" y="3834606"/>
            <a:ext cx="2882475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647665" y="2776936"/>
            <a:ext cx="2896671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EE64B-44BF-4634-97BC-5ED74C6DF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7665" y="3834606"/>
            <a:ext cx="2896671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1F60A771-8BBC-4565-AB09-402DA7CB278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066421" y="2776936"/>
            <a:ext cx="2882475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C464A9BD-B815-4632-8F54-6EB70E48BAF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066421" y="3834606"/>
            <a:ext cx="2882475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2368EF4-1233-48C7-8DB5-75844BFCD5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238376" cy="3105150"/>
            <a:chOff x="0" y="0"/>
            <a:chExt cx="2238376" cy="310515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63D7850-C2A6-43CE-BBE4-8E81A0A593BF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1238250" cy="310515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BAD3E03-2E3B-440C-9105-6F9D33006D66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2238376" cy="24765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18896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6875" y="1671639"/>
            <a:ext cx="5111750" cy="1204912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D4279-EA62-4397-878A-73F4948DB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76875" y="3660774"/>
            <a:ext cx="5111750" cy="15255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74AA03A-263D-4B5F-B05B-7D6923A9A4D3}"/>
              </a:ext>
            </a:extLst>
          </p:cNvPr>
          <p:cNvGrpSpPr/>
          <p:nvPr userDrawn="1"/>
        </p:nvGrpSpPr>
        <p:grpSpPr>
          <a:xfrm>
            <a:off x="0" y="0"/>
            <a:ext cx="4762501" cy="5186363"/>
            <a:chOff x="0" y="0"/>
            <a:chExt cx="4762501" cy="5186363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87F08D6-2CA7-4A5A-BE34-07113DCA535D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0" y="876300"/>
              <a:ext cx="4762500" cy="16287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768C87F-B9C3-4DFF-8454-F3F52CE4346B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2638425" y="0"/>
              <a:ext cx="2124076" cy="51863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Date Placeholder 6">
            <a:extLst>
              <a:ext uri="{FF2B5EF4-FFF2-40B4-BE49-F238E27FC236}">
                <a16:creationId xmlns:a16="http://schemas.microsoft.com/office/drawing/2014/main" id="{71F34533-9677-48AF-9374-976825F4BB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22" name="Footer Placeholder 7">
            <a:extLst>
              <a:ext uri="{FF2B5EF4-FFF2-40B4-BE49-F238E27FC236}">
                <a16:creationId xmlns:a16="http://schemas.microsoft.com/office/drawing/2014/main" id="{4FAB8A26-B99E-4F96-8327-A932A14F2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4" name="Slide Number Placeholder 8">
            <a:extLst>
              <a:ext uri="{FF2B5EF4-FFF2-40B4-BE49-F238E27FC236}">
                <a16:creationId xmlns:a16="http://schemas.microsoft.com/office/drawing/2014/main" id="{EB0962D2-BCC3-48AB-A769-2A7327D2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780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00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67200" y="1615736"/>
            <a:ext cx="4179570" cy="1524735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67200" y="3238103"/>
            <a:ext cx="4179570" cy="1371997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1400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D3361C9-310A-4255-A94E-B77588962D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3176938" cy="6858000"/>
          </a:xfrm>
          <a:prstGeom prst="rect">
            <a:avLst/>
          </a:prstGeom>
        </p:spPr>
      </p:pic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BF358517-D7B7-40D0-A9D0-B650C80898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67200" y="6356350"/>
            <a:ext cx="1774371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6026D44C-0B39-4DE1-A0FC-5615DDAAE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79721" y="6356350"/>
            <a:ext cx="2661557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0F8222B4-B618-42C4-8BDB-D2E4DF2F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14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D514C6BF-376E-43E8-881D-2E76742699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8301" r="28341" b="23071"/>
          <a:stretch/>
        </p:blipFill>
        <p:spPr>
          <a:xfrm>
            <a:off x="5488815" y="0"/>
            <a:ext cx="670318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F0A9B92-C2D0-466A-A680-A35832C452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33500" y="1020445"/>
            <a:ext cx="2895600" cy="1325563"/>
          </a:xfrm>
        </p:spPr>
        <p:txBody>
          <a:bodyPr anchor="b">
            <a:normAutofit/>
          </a:bodyPr>
          <a:lstStyle>
            <a:lvl1pPr>
              <a:defRPr sz="28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41CE6-5A88-4C5C-B2A4-6A5D2153B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0" y="2924175"/>
            <a:ext cx="2895600" cy="2519363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F5093-3C53-4152-B8FE-0522E07952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33500" y="6356350"/>
            <a:ext cx="985157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7F11D-8AF8-44D6-A48B-D8C7779B8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9886" y="6356349"/>
            <a:ext cx="2482842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C0879-6B0F-4AF6-A997-EC61DA896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36305" y="6356350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12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62075" y="1671639"/>
            <a:ext cx="5111750" cy="1204912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D4279-EA62-4397-878A-73F4948DB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2075" y="3660774"/>
            <a:ext cx="5111750" cy="15255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11EBF9-6826-475B-8079-C11128991B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192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726A3-DF54-47D2-8C3A-34FD43A19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3800" y="6356350"/>
            <a:ext cx="34798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D125A-4493-4967-9146-841D0EF3B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7A1CF8B-3479-49A3-A30E-2F2ECE962075}"/>
              </a:ext>
            </a:extLst>
          </p:cNvPr>
          <p:cNvGrpSpPr/>
          <p:nvPr userDrawn="1"/>
        </p:nvGrpSpPr>
        <p:grpSpPr>
          <a:xfrm>
            <a:off x="6953250" y="-25401"/>
            <a:ext cx="5238750" cy="6902451"/>
            <a:chOff x="6953250" y="-25401"/>
            <a:chExt cx="5238750" cy="6902451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9FBD260-5143-4B12-B9F8-33E48D548909}"/>
                </a:ext>
              </a:extLst>
            </p:cNvPr>
            <p:cNvCxnSpPr/>
            <p:nvPr userDrawn="1"/>
          </p:nvCxnSpPr>
          <p:spPr>
            <a:xfrm>
              <a:off x="9096375" y="1497012"/>
              <a:ext cx="30956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87F08D6-2CA7-4A5A-BE34-07113DCA535D}"/>
                </a:ext>
              </a:extLst>
            </p:cNvPr>
            <p:cNvCxnSpPr/>
            <p:nvPr userDrawn="1"/>
          </p:nvCxnSpPr>
          <p:spPr>
            <a:xfrm flipH="1">
              <a:off x="6953250" y="-25401"/>
              <a:ext cx="3790950" cy="69024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973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Brea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91350" y="2148840"/>
            <a:ext cx="4179570" cy="1715531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91350" y="3962003"/>
            <a:ext cx="4179570" cy="365125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F05D2CCB-CCFC-4A8A-ADA9-C1E4D13B96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828675"/>
            <a:ext cx="5876925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512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08AF2DB4-A973-4307-B59C-6058A138835C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838200" y="2111608"/>
            <a:ext cx="10515600" cy="3744912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27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C3975522-461E-4D79-B5B9-BF9471B54688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838200" y="2111381"/>
            <a:ext cx="10515600" cy="3744913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680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AEE644D4-F9A4-4237-BD5C-4B97ABA933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558165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FF67A8-55FA-435D-A18C-96D63D22B5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7724" y="2809875"/>
            <a:ext cx="6696075" cy="1909763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04828DA-5EC5-4A00-9A7B-CD9668EF24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7725" y="5028803"/>
            <a:ext cx="6696074" cy="365125"/>
          </a:xfrm>
        </p:spPr>
        <p:txBody>
          <a:bodyPr anchor="b">
            <a:normAutofit/>
          </a:bodyPr>
          <a:lstStyle>
            <a:lvl1pPr marL="0" indent="0" algn="l"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303E9A-96BC-4283-A6E1-5948AEB119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76774" y="6356350"/>
            <a:ext cx="169545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A19C49-052B-4D3E-B227-1D787463C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3699" y="6356350"/>
            <a:ext cx="2543175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5E724A-95F0-41B6-A77E-EDD067272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8350" y="6356350"/>
            <a:ext cx="1695450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DAC7E4E-FE06-4E90-8107-6B543E551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 flipV="1">
            <a:off x="2209800" y="0"/>
            <a:ext cx="243840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06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4 Peop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0BDE76A-30A6-4268-9656-28A484C3DCC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487181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28568" y="5084524"/>
            <a:ext cx="2317707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A02C0876-23F7-41FA-9AC9-721097D1A3C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1487181" y="5464114"/>
            <a:ext cx="1845511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4CA5C9C-91D5-44B1-A82A-A49732B469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836914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572D0301-10F1-41B4-BEF8-C53FA4D66214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3578300" y="5084524"/>
            <a:ext cx="233081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7ADEB263-F204-4A78-A5E0-7361EFE0B92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3836913" y="5478796"/>
            <a:ext cx="1855949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8" name="Picture Placeholder 10">
            <a:extLst>
              <a:ext uri="{FF2B5EF4-FFF2-40B4-BE49-F238E27FC236}">
                <a16:creationId xmlns:a16="http://schemas.microsoft.com/office/drawing/2014/main" id="{4EBC7D6F-397D-4C5A-AA62-F683F88531A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327578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1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E767B9DE-7410-43CC-90CF-52D67EF03D48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068964" y="5084524"/>
            <a:ext cx="2317707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03678F5-B025-46E2-BD45-E77861487165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6327577" y="5478796"/>
            <a:ext cx="1845511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92E6B581-A522-4758-A9A4-8B9C7B860CF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747458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E13DFE1F-4534-4828-990E-B052F51FC65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8488845" y="5084524"/>
            <a:ext cx="231770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7E3F385B-4DD9-4F3C-A02B-179B9FA61292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747458" y="5464114"/>
            <a:ext cx="184551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3C911F2-9041-416A-B83C-F23B354E06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334250" y="0"/>
            <a:ext cx="4857750" cy="1724025"/>
            <a:chOff x="7334250" y="0"/>
            <a:chExt cx="4857750" cy="1724025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E4B72DA-52CB-4D39-A342-8857B4D959B2}"/>
                </a:ext>
              </a:extLst>
            </p:cNvPr>
            <p:cNvCxnSpPr/>
            <p:nvPr userDrawn="1"/>
          </p:nvCxnSpPr>
          <p:spPr>
            <a:xfrm flipH="1" flipV="1">
              <a:off x="7334250" y="0"/>
              <a:ext cx="485775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1D9BCDA-DFB7-41A4-A7C7-CEE86CEDCBE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487150" y="0"/>
              <a:ext cx="704850" cy="17240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51227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8 Peop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87AAB93-862D-455E-9E73-3D0DAEFDE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473953"/>
            <a:ext cx="12192000" cy="5621336"/>
            <a:chOff x="0" y="473953"/>
            <a:chExt cx="12192000" cy="5621336"/>
          </a:xfrm>
        </p:grpSpPr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B0DFD584-E5CF-41EF-B51E-679CE22DDF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0" y="473953"/>
              <a:ext cx="2057400" cy="1647825"/>
            </a:xfrm>
            <a:prstGeom prst="rect">
              <a:avLst/>
            </a:prstGeom>
          </p:spPr>
        </p:pic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E5C02DDF-25A6-42C7-9525-F279CE2095C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1049000" y="5180889"/>
              <a:ext cx="1143000" cy="914400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0BDE76A-30A6-4268-9656-28A484C3DCC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877176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0168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A02C0876-23F7-41FA-9AC9-721097D1A3C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1500168" y="3809747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4CA5C9C-91D5-44B1-A82A-A49732B469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26270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572D0301-10F1-41B4-BEF8-C53FA4D66214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3849262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7ADEB263-F204-4A78-A5E0-7361EFE0B92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3849262" y="3809747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1938DB4D-239F-4E8E-8802-0470B0131189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6655584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E767B9DE-7410-43CC-90CF-52D67EF03D48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198355" y="3654378"/>
            <a:ext cx="2105135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03678F5-B025-46E2-BD45-E77861487165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6095999" y="3809747"/>
            <a:ext cx="2299855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92E6B581-A522-4758-A9A4-8B9C7B860CF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136814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E13DFE1F-4534-4828-990E-B052F51FC65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8759806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7E3F385B-4DD9-4F3C-A02B-179B9FA61292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744480" y="3809747"/>
            <a:ext cx="184412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5" name="Picture Placeholder 10">
            <a:extLst>
              <a:ext uri="{FF2B5EF4-FFF2-40B4-BE49-F238E27FC236}">
                <a16:creationId xmlns:a16="http://schemas.microsoft.com/office/drawing/2014/main" id="{1EBAEB1D-A7F9-4F90-B642-4277D3802BA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1877176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22930C5B-603C-494E-A467-8B394D01D406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1500168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2" name="Text Placeholder 2">
            <a:extLst>
              <a:ext uri="{FF2B5EF4-FFF2-40B4-BE49-F238E27FC236}">
                <a16:creationId xmlns:a16="http://schemas.microsoft.com/office/drawing/2014/main" id="{540C455F-A23B-493F-B95E-AB485D91DA6A}"/>
              </a:ext>
            </a:extLst>
          </p:cNvPr>
          <p:cNvSpPr>
            <a:spLocks noGrp="1"/>
          </p:cNvSpPr>
          <p:nvPr>
            <p:ph type="body" idx="33" hasCustomPrompt="1"/>
          </p:nvPr>
        </p:nvSpPr>
        <p:spPr>
          <a:xfrm>
            <a:off x="1500168" y="5668583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6" name="Picture Placeholder 10">
            <a:extLst>
              <a:ext uri="{FF2B5EF4-FFF2-40B4-BE49-F238E27FC236}">
                <a16:creationId xmlns:a16="http://schemas.microsoft.com/office/drawing/2014/main" id="{9461A69E-14C8-4325-89AF-D4257C1C05BA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4226270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Text Placeholder 2">
            <a:extLst>
              <a:ext uri="{FF2B5EF4-FFF2-40B4-BE49-F238E27FC236}">
                <a16:creationId xmlns:a16="http://schemas.microsoft.com/office/drawing/2014/main" id="{6D1C374C-DAF7-40EF-B279-4EC7A2AFE6A2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3849262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3" name="Text Placeholder 2">
            <a:extLst>
              <a:ext uri="{FF2B5EF4-FFF2-40B4-BE49-F238E27FC236}">
                <a16:creationId xmlns:a16="http://schemas.microsoft.com/office/drawing/2014/main" id="{421FF438-E4E8-4643-BCB3-4A1C12429042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3849262" y="5668583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33" name="Picture Placeholder 10">
            <a:extLst>
              <a:ext uri="{FF2B5EF4-FFF2-40B4-BE49-F238E27FC236}">
                <a16:creationId xmlns:a16="http://schemas.microsoft.com/office/drawing/2014/main" id="{E029C5CA-EDDA-4BF9-9051-8B09E98EE1E2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6655584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2">
            <a:extLst>
              <a:ext uri="{FF2B5EF4-FFF2-40B4-BE49-F238E27FC236}">
                <a16:creationId xmlns:a16="http://schemas.microsoft.com/office/drawing/2014/main" id="{D4FEDD19-A7BA-45BB-93A0-F1E896C9F26D}"/>
              </a:ext>
            </a:extLst>
          </p:cNvPr>
          <p:cNvSpPr>
            <a:spLocks noGrp="1"/>
          </p:cNvSpPr>
          <p:nvPr>
            <p:ph type="body" idx="31" hasCustomPrompt="1"/>
          </p:nvPr>
        </p:nvSpPr>
        <p:spPr>
          <a:xfrm>
            <a:off x="6339926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4" name="Text Placeholder 2">
            <a:extLst>
              <a:ext uri="{FF2B5EF4-FFF2-40B4-BE49-F238E27FC236}">
                <a16:creationId xmlns:a16="http://schemas.microsoft.com/office/drawing/2014/main" id="{A12F0175-7AEE-46B1-9590-D4A427680DC7}"/>
              </a:ext>
            </a:extLst>
          </p:cNvPr>
          <p:cNvSpPr>
            <a:spLocks noGrp="1"/>
          </p:cNvSpPr>
          <p:nvPr>
            <p:ph type="body" idx="35" hasCustomPrompt="1"/>
          </p:nvPr>
        </p:nvSpPr>
        <p:spPr>
          <a:xfrm>
            <a:off x="6339926" y="5668583"/>
            <a:ext cx="1813474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8" name="Picture Placeholder 10">
            <a:extLst>
              <a:ext uri="{FF2B5EF4-FFF2-40B4-BE49-F238E27FC236}">
                <a16:creationId xmlns:a16="http://schemas.microsoft.com/office/drawing/2014/main" id="{622ED9F4-EB9B-4588-8501-BFECB846EE73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9136814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2">
            <a:extLst>
              <a:ext uri="{FF2B5EF4-FFF2-40B4-BE49-F238E27FC236}">
                <a16:creationId xmlns:a16="http://schemas.microsoft.com/office/drawing/2014/main" id="{5026D39F-46AB-4680-9A52-F367344A3531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8759806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5" name="Text Placeholder 2">
            <a:extLst>
              <a:ext uri="{FF2B5EF4-FFF2-40B4-BE49-F238E27FC236}">
                <a16:creationId xmlns:a16="http://schemas.microsoft.com/office/drawing/2014/main" id="{04E11FE2-6320-4E8C-A5B3-8104AF329ADA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8744480" y="5668583"/>
            <a:ext cx="184412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1206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4C17E5-24ED-44BC-BA50-02EF90355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3D101-3AF0-4F06-90ED-B83615C36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E9FDE-AF95-49F8-A927-35A23C9E65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E900D-8FF9-4E80-860D-89C2D3B4E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66A0C-1415-46A3-A1FF-BE18C70873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DFD55-3C28-40EF-9E31-A92D2E401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06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1" r:id="rId4"/>
    <p:sldLayoutId id="2147483666" r:id="rId5"/>
    <p:sldLayoutId id="2147483667" r:id="rId6"/>
    <p:sldLayoutId id="2147483654" r:id="rId7"/>
    <p:sldLayoutId id="2147483663" r:id="rId8"/>
    <p:sldLayoutId id="2147483662" r:id="rId9"/>
    <p:sldLayoutId id="2147483668" r:id="rId10"/>
    <p:sldLayoutId id="2147483652" r:id="rId11"/>
    <p:sldLayoutId id="2147483653" r:id="rId12"/>
    <p:sldLayoutId id="2147483660" r:id="rId13"/>
    <p:sldLayoutId id="2147483664" r:id="rId14"/>
    <p:sldLayoutId id="2147483665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75451-6A4B-484B-9ED1-353CCE25B0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6040" y="3926048"/>
            <a:ext cx="4941771" cy="1630994"/>
          </a:xfrm>
        </p:spPr>
        <p:txBody>
          <a:bodyPr/>
          <a:lstStyle/>
          <a:p>
            <a:r>
              <a:rPr lang="en-US" dirty="0"/>
              <a:t>Lubbock </a:t>
            </a:r>
            <a:br>
              <a:rPr lang="en-US" dirty="0"/>
            </a:br>
            <a:r>
              <a:rPr lang="en-US" dirty="0"/>
              <a:t>Retail Integration Task Force – </a:t>
            </a:r>
            <a:r>
              <a:rPr lang="en-US" b="1" dirty="0"/>
              <a:t>LRITF</a:t>
            </a:r>
            <a:br>
              <a:rPr lang="en-US" b="1" dirty="0"/>
            </a:br>
            <a:r>
              <a:rPr lang="en-US" sz="2000" b="1" dirty="0"/>
              <a:t>January 10th, 2023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36A1B4-B8D1-4A72-8E20-0703F54BF1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6041" y="5586890"/>
            <a:ext cx="4941770" cy="396660"/>
          </a:xfrm>
        </p:spPr>
        <p:txBody>
          <a:bodyPr>
            <a:normAutofit fontScale="92500"/>
          </a:bodyPr>
          <a:lstStyle/>
          <a:p>
            <a:r>
              <a:rPr lang="en-US" dirty="0"/>
              <a:t>Chris Rowley     Michael Winegeart     Sheri Wiegand</a:t>
            </a:r>
          </a:p>
        </p:txBody>
      </p:sp>
    </p:spTree>
    <p:extLst>
      <p:ext uri="{BB962C8B-B14F-4D97-AF65-F5344CB8AC3E}">
        <p14:creationId xmlns:p14="http://schemas.microsoft.com/office/powerpoint/2010/main" val="2586058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A2CD4-732A-43E4-BCB9-CBA2055E0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723900"/>
            <a:ext cx="6696075" cy="1909763"/>
          </a:xfrm>
        </p:spPr>
        <p:txBody>
          <a:bodyPr/>
          <a:lstStyle/>
          <a:p>
            <a:r>
              <a:rPr lang="en-US" dirty="0"/>
              <a:t>LRITF Meeting</a:t>
            </a:r>
            <a:br>
              <a:rPr lang="en-US" dirty="0"/>
            </a:br>
            <a:r>
              <a:rPr lang="en-US" dirty="0"/>
              <a:t>	12/6/22</a:t>
            </a: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FD0450-A909-4CD9-8912-96A19ACEB7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7636" y="771525"/>
            <a:ext cx="6967683" cy="5314949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2800" dirty="0"/>
              <a:t>The Task Force continued to discuss four major implementation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items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that must be resolved prior to LP&amp;L entering competition:</a:t>
            </a:r>
          </a:p>
          <a:p>
            <a:pPr marL="342900" indent="-342900">
              <a:buAutoNum type="arabicPeriod"/>
            </a:pPr>
            <a:r>
              <a:rPr lang="en-US" sz="2400" b="1" u="sng" dirty="0"/>
              <a:t>Pro-Forma Retail Access Tariff </a:t>
            </a:r>
            <a:r>
              <a:rPr lang="en-US" sz="2400" dirty="0"/>
              <a:t>– PUCT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approved the Proposal for Publication at the November 30</a:t>
            </a:r>
            <a:r>
              <a:rPr lang="en-US" sz="2400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Open Meeting in PUCT 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Project# 54212. 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Comments were due 1/9/23.  Reply comments due 1/23/23.</a:t>
            </a: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b="1" u="sng" dirty="0"/>
              <a:t>CSA &amp; Mass Transition Transaction Workflows </a:t>
            </a:r>
            <a:r>
              <a:rPr lang="en-US" sz="2400" dirty="0"/>
              <a:t>– ERCOT has submitted NPRR1159 and RMGRR171 to account for TXSET processing options for an MOU/EC entering retail competition.  Goal is approval at today’s RMS.</a:t>
            </a:r>
            <a:endParaRPr lang="en-US" sz="2400" b="1" dirty="0"/>
          </a:p>
          <a:p>
            <a:pPr marL="342900" indent="-342900">
              <a:buAutoNum type="arabicPeriod"/>
            </a:pPr>
            <a:r>
              <a:rPr lang="en-US" sz="2400" b="1" u="sng" dirty="0"/>
              <a:t>Customer Data Issue </a:t>
            </a:r>
            <a:r>
              <a:rPr lang="en-US" sz="2400" dirty="0"/>
              <a:t>– ERCOT legal and LP&amp;L are drafting proposed revisions to TX Utilities Code 182 allowing LP&amp;L to share customer data with ERCOT.</a:t>
            </a:r>
            <a:endParaRPr lang="en-US" sz="2400" b="1" u="sng" dirty="0"/>
          </a:p>
          <a:p>
            <a:pPr marL="342900" indent="-342900">
              <a:buAutoNum type="arabicPeriod"/>
            </a:pPr>
            <a:r>
              <a:rPr lang="en-US" sz="2400" b="1" u="sng" dirty="0"/>
              <a:t>Customer Choice Billing </a:t>
            </a:r>
            <a:r>
              <a:rPr lang="en-US" sz="2400" dirty="0"/>
              <a:t>– LP&amp;L has proposed legislative changes to PURA Section 40.057 to: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Allow an opt-in MOU/EC the option of a single bill scenario through REPs as opposed to a customer choice, dual billing scenario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Allow for MOU/EC option for PUC POLR selection designation or MOU/EC POLR selection </a:t>
            </a: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EDF43F-CB17-B5FE-368A-1E4FF30F2A90}"/>
              </a:ext>
            </a:extLst>
          </p:cNvPr>
          <p:cNvSpPr txBox="1"/>
          <p:nvPr/>
        </p:nvSpPr>
        <p:spPr>
          <a:xfrm>
            <a:off x="109058" y="2861577"/>
            <a:ext cx="31290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Major Implementation Items </a:t>
            </a:r>
          </a:p>
        </p:txBody>
      </p:sp>
    </p:spTree>
    <p:extLst>
      <p:ext uri="{BB962C8B-B14F-4D97-AF65-F5344CB8AC3E}">
        <p14:creationId xmlns:p14="http://schemas.microsoft.com/office/powerpoint/2010/main" val="3988973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3DB88-62DD-4C41-977F-D59BEF14E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09419"/>
            <a:ext cx="4082142" cy="585788"/>
          </a:xfrm>
        </p:spPr>
        <p:txBody>
          <a:bodyPr>
            <a:normAutofit fontScale="90000"/>
          </a:bodyPr>
          <a:lstStyle/>
          <a:p>
            <a:r>
              <a:rPr lang="en-US" dirty="0"/>
              <a:t>TIMELINE of Actions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37E83-2D8B-42EF-A2C4-5D2BBDB1F0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6074" y="1507772"/>
            <a:ext cx="2141764" cy="514350"/>
          </a:xfrm>
        </p:spPr>
        <p:txBody>
          <a:bodyPr/>
          <a:lstStyle/>
          <a:p>
            <a:r>
              <a:rPr lang="en-US" b="1" dirty="0"/>
              <a:t>Q1 2023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D77839-2CFD-4BC8-85DA-9EE69CCE1B2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2131" y="2584097"/>
            <a:ext cx="2141764" cy="514350"/>
          </a:xfrm>
        </p:spPr>
        <p:txBody>
          <a:bodyPr/>
          <a:lstStyle/>
          <a:p>
            <a:r>
              <a:rPr lang="en-US" b="1" dirty="0"/>
              <a:t>Q2 2023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E386FF-C90F-4484-A843-D4BA75FFF0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338556" y="3660422"/>
            <a:ext cx="2141764" cy="514350"/>
          </a:xfrm>
        </p:spPr>
        <p:txBody>
          <a:bodyPr/>
          <a:lstStyle/>
          <a:p>
            <a:r>
              <a:rPr lang="en-US" b="1" dirty="0"/>
              <a:t>Q3 2023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30780D1-5C1B-411C-81ED-7B9970FCBF8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22756" y="4736748"/>
            <a:ext cx="2141764" cy="514350"/>
          </a:xfrm>
        </p:spPr>
        <p:txBody>
          <a:bodyPr/>
          <a:lstStyle/>
          <a:p>
            <a:r>
              <a:rPr lang="en-US" b="1" dirty="0"/>
              <a:t>Q4 2023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ABE7D8B-D1CD-44C0-AD2D-2ABA67684E9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201510" y="1162136"/>
            <a:ext cx="7824415" cy="1390367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LP&amp;L Rates </a:t>
            </a:r>
          </a:p>
          <a:p>
            <a:pPr>
              <a:spcBef>
                <a:spcPts val="0"/>
              </a:spcBef>
            </a:pPr>
            <a:r>
              <a:rPr lang="en-US" dirty="0"/>
              <a:t>Customer Enrollment Process – Detailed Timeline</a:t>
            </a:r>
          </a:p>
          <a:p>
            <a:pPr>
              <a:spcBef>
                <a:spcPts val="0"/>
              </a:spcBef>
            </a:pPr>
            <a:r>
              <a:rPr lang="en-US" dirty="0"/>
              <a:t>PUCT Complaint Process / Application of PUCT Rules</a:t>
            </a:r>
          </a:p>
          <a:p>
            <a:pPr>
              <a:spcBef>
                <a:spcPts val="0"/>
              </a:spcBef>
            </a:pPr>
            <a:r>
              <a:rPr lang="en-US" dirty="0"/>
              <a:t>Transaction Timelines / TXSET Timelines </a:t>
            </a:r>
          </a:p>
          <a:p>
            <a:pPr>
              <a:spcBef>
                <a:spcPts val="0"/>
              </a:spcBef>
            </a:pPr>
            <a:r>
              <a:rPr lang="en-US" dirty="0"/>
              <a:t>CSA Process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C2F0B15-120C-423F-8EE5-F303B19D5CC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80012" y="2649580"/>
            <a:ext cx="5487937" cy="101084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Mass Customer Lists</a:t>
            </a:r>
          </a:p>
          <a:p>
            <a:pPr>
              <a:spcBef>
                <a:spcPts val="0"/>
              </a:spcBef>
            </a:pPr>
            <a:r>
              <a:rPr lang="en-US" dirty="0"/>
              <a:t>Power to Choose website</a:t>
            </a:r>
          </a:p>
          <a:p>
            <a:pPr>
              <a:spcBef>
                <a:spcPts val="0"/>
              </a:spcBef>
            </a:pPr>
            <a:r>
              <a:rPr lang="en-US" dirty="0"/>
              <a:t>Customer Forums/Town Halls</a:t>
            </a:r>
          </a:p>
          <a:p>
            <a:pPr>
              <a:spcBef>
                <a:spcPts val="0"/>
              </a:spcBef>
            </a:pPr>
            <a:r>
              <a:rPr lang="en-US" dirty="0"/>
              <a:t>Flight Testing / Bank Testing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00D2644-F516-41F1-A88D-93673EA209A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376913" y="3749407"/>
            <a:ext cx="6181203" cy="101084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CBCI files </a:t>
            </a:r>
          </a:p>
          <a:p>
            <a:pPr>
              <a:spcBef>
                <a:spcPts val="0"/>
              </a:spcBef>
            </a:pPr>
            <a:r>
              <a:rPr lang="en-US" dirty="0"/>
              <a:t>Default REP Selection Process</a:t>
            </a:r>
          </a:p>
          <a:p>
            <a:pPr>
              <a:spcBef>
                <a:spcPts val="0"/>
              </a:spcBef>
            </a:pPr>
            <a:r>
              <a:rPr lang="en-US" dirty="0"/>
              <a:t>DNP Blackout Period</a:t>
            </a:r>
          </a:p>
          <a:p>
            <a:pPr>
              <a:spcBef>
                <a:spcPts val="0"/>
              </a:spcBef>
            </a:pPr>
            <a:r>
              <a:rPr lang="en-US" dirty="0"/>
              <a:t>Market Operations Group Established</a:t>
            </a:r>
          </a:p>
          <a:p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9405A1F0-98C1-4B11-8D9A-3C009ADC44D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175280" y="4824430"/>
            <a:ext cx="5102680" cy="1010842"/>
          </a:xfrm>
        </p:spPr>
        <p:txBody>
          <a:bodyPr>
            <a:normAutofit/>
          </a:bodyPr>
          <a:lstStyle/>
          <a:p>
            <a:r>
              <a:rPr lang="en-US" sz="2000" dirty="0"/>
              <a:t>GO LIVE – Transition to Competition 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B0CAF54-0361-DE50-1D4F-A721E8C35987}"/>
              </a:ext>
            </a:extLst>
          </p:cNvPr>
          <p:cNvSpPr txBox="1">
            <a:spLocks/>
          </p:cNvSpPr>
          <p:nvPr/>
        </p:nvSpPr>
        <p:spPr>
          <a:xfrm>
            <a:off x="-232682" y="455260"/>
            <a:ext cx="2141764" cy="514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Q4 2022</a:t>
            </a:r>
            <a:endParaRPr lang="en-US" b="1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C3F24CF-4CB3-A110-D52F-D678A4F4DE9D}"/>
              </a:ext>
            </a:extLst>
          </p:cNvPr>
          <p:cNvCxnSpPr/>
          <p:nvPr/>
        </p:nvCxnSpPr>
        <p:spPr>
          <a:xfrm>
            <a:off x="2152650" y="712435"/>
            <a:ext cx="15144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CE608BEA-8329-6B3A-57DC-1FB35A894E82}"/>
              </a:ext>
            </a:extLst>
          </p:cNvPr>
          <p:cNvSpPr txBox="1">
            <a:spLocks/>
          </p:cNvSpPr>
          <p:nvPr/>
        </p:nvSpPr>
        <p:spPr>
          <a:xfrm>
            <a:off x="3786868" y="42483"/>
            <a:ext cx="1842407" cy="101084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dirty="0"/>
              <a:t>Pro Forma Tariff</a:t>
            </a:r>
          </a:p>
          <a:p>
            <a:pPr>
              <a:spcBef>
                <a:spcPts val="0"/>
              </a:spcBef>
            </a:pPr>
            <a:r>
              <a:rPr lang="en-US" dirty="0"/>
              <a:t>Access Agreement</a:t>
            </a:r>
          </a:p>
          <a:p>
            <a:pPr>
              <a:spcBef>
                <a:spcPts val="0"/>
              </a:spcBef>
            </a:pPr>
            <a:r>
              <a:rPr lang="en-US" dirty="0"/>
              <a:t>POLR Process</a:t>
            </a:r>
          </a:p>
          <a:p>
            <a:pPr>
              <a:spcBef>
                <a:spcPts val="0"/>
              </a:spcBef>
            </a:pPr>
            <a:r>
              <a:rPr lang="en-US" dirty="0"/>
              <a:t>Safety Net Process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2363DBBD-5350-507E-BC19-223B0F571E19}"/>
              </a:ext>
            </a:extLst>
          </p:cNvPr>
          <p:cNvSpPr txBox="1">
            <a:spLocks/>
          </p:cNvSpPr>
          <p:nvPr/>
        </p:nvSpPr>
        <p:spPr>
          <a:xfrm>
            <a:off x="8726620" y="3756241"/>
            <a:ext cx="3436435" cy="10108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dirty="0"/>
              <a:t>Tampering Information Process</a:t>
            </a:r>
          </a:p>
          <a:p>
            <a:pPr>
              <a:spcBef>
                <a:spcPts val="0"/>
              </a:spcBef>
            </a:pPr>
            <a:r>
              <a:rPr lang="en-US" dirty="0"/>
              <a:t>Smart Meter Texas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DA46CF1C-6D3A-2375-2B7F-70C8B5564E42}"/>
              </a:ext>
            </a:extLst>
          </p:cNvPr>
          <p:cNvSpPr txBox="1">
            <a:spLocks/>
          </p:cNvSpPr>
          <p:nvPr/>
        </p:nvSpPr>
        <p:spPr>
          <a:xfrm>
            <a:off x="7612426" y="2639262"/>
            <a:ext cx="2795896" cy="10108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dirty="0"/>
              <a:t>ESI IDs in TDSP Extract</a:t>
            </a:r>
          </a:p>
          <a:p>
            <a:pPr>
              <a:spcBef>
                <a:spcPts val="0"/>
              </a:spcBef>
            </a:pPr>
            <a:r>
              <a:rPr lang="en-US" dirty="0"/>
              <a:t>RMG Chapter 8 Revisions </a:t>
            </a:r>
          </a:p>
          <a:p>
            <a:pPr>
              <a:spcBef>
                <a:spcPts val="0"/>
              </a:spcBef>
            </a:pPr>
            <a:r>
              <a:rPr lang="en-US" dirty="0"/>
              <a:t>Historical Usage Requests</a:t>
            </a:r>
          </a:p>
          <a:p>
            <a:pPr>
              <a:spcBef>
                <a:spcPts val="0"/>
              </a:spcBef>
            </a:pPr>
            <a:r>
              <a:rPr lang="en-US" dirty="0"/>
              <a:t>TDSP AMS Data Practices</a:t>
            </a:r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86FD8C4A-8908-0BC3-9721-B7571CC0CB43}"/>
              </a:ext>
            </a:extLst>
          </p:cNvPr>
          <p:cNvSpPr txBox="1">
            <a:spLocks/>
          </p:cNvSpPr>
          <p:nvPr/>
        </p:nvSpPr>
        <p:spPr>
          <a:xfrm>
            <a:off x="8822873" y="1162136"/>
            <a:ext cx="3369127" cy="10108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u="sng" dirty="0"/>
              <a:t>ERCOT Activities</a:t>
            </a:r>
            <a:r>
              <a:rPr lang="en-US" dirty="0"/>
              <a:t>:  SAC04s, Load Profiles </a:t>
            </a:r>
          </a:p>
          <a:p>
            <a:pPr>
              <a:spcBef>
                <a:spcPts val="0"/>
              </a:spcBef>
            </a:pPr>
            <a:r>
              <a:rPr lang="en-US" u="sng" dirty="0"/>
              <a:t>TSDP Activities</a:t>
            </a:r>
            <a:r>
              <a:rPr lang="en-US" dirty="0"/>
              <a:t>:  Critical Care, DLFs, Solar/DG, Switch Hold Files, BUSIDDRQ, Call Center, OGFLT, Weather Moratoriums, Proration</a:t>
            </a:r>
          </a:p>
        </p:txBody>
      </p:sp>
    </p:spTree>
    <p:extLst>
      <p:ext uri="{BB962C8B-B14F-4D97-AF65-F5344CB8AC3E}">
        <p14:creationId xmlns:p14="http://schemas.microsoft.com/office/powerpoint/2010/main" val="332104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8FC28-E0BD-4387-B8BE-9965D1A57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6875" y="1193467"/>
            <a:ext cx="5111750" cy="120491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Lritf</a:t>
            </a:r>
            <a:r>
              <a:rPr lang="en-US" dirty="0"/>
              <a:t> meeting</a:t>
            </a:r>
            <a:br>
              <a:rPr lang="en-US" dirty="0"/>
            </a:br>
            <a:r>
              <a:rPr lang="en-US" dirty="0"/>
              <a:t>Held after RMS @ 1:30 PM 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January 10th, 2023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19BCA-B61F-4EA6-A1FB-CCA3BD850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76875" y="2626060"/>
            <a:ext cx="6257925" cy="1833562"/>
          </a:xfrm>
        </p:spPr>
        <p:txBody>
          <a:bodyPr>
            <a:noAutofit/>
          </a:bodyPr>
          <a:lstStyle/>
          <a:p>
            <a:r>
              <a:rPr lang="en-US" sz="2000" b="1" u="sng" dirty="0"/>
              <a:t>AGENDA:</a:t>
            </a:r>
          </a:p>
          <a:p>
            <a:r>
              <a:rPr lang="en-US" sz="2000" dirty="0"/>
              <a:t>Pro Forma Tariff PFP – PUCT Project 54212 </a:t>
            </a:r>
          </a:p>
          <a:p>
            <a:r>
              <a:rPr lang="en-US" sz="2000" dirty="0"/>
              <a:t>LP&amp;L Proposed Legislation –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	Dual Billing &amp; POLR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	Customer Data</a:t>
            </a:r>
          </a:p>
          <a:p>
            <a:r>
              <a:rPr lang="en-US" sz="2000" dirty="0"/>
              <a:t>Customer Choice Billing Operations</a:t>
            </a:r>
          </a:p>
          <a:p>
            <a:r>
              <a:rPr lang="en-US" sz="2000" dirty="0"/>
              <a:t>Proposed RMGRR171 &amp; NPRR1159</a:t>
            </a:r>
          </a:p>
          <a:p>
            <a:r>
              <a:rPr lang="en-US" sz="2000" dirty="0"/>
              <a:t>Lubbock Retail Integration Timeline</a:t>
            </a:r>
          </a:p>
          <a:p>
            <a:r>
              <a:rPr lang="en-US" sz="2000" dirty="0"/>
              <a:t>Review List of Integration Activities</a:t>
            </a:r>
          </a:p>
          <a:p>
            <a:r>
              <a:rPr lang="en-US" sz="2000" dirty="0"/>
              <a:t>Open Discussion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B8313-9270-4128-8674-3A3E42B80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861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9E6DF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56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imalist Presentation_tm67328976_Win32_LW_SL_v3" id="{B5A5B451-F186-4F05-917D-430247B33515}" vid="{C0610F80-F57F-4E6B-A096-3AEBDD5FC5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96B61E-1B64-430F-934F-7D1B900280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C43685-694E-4579-B109-3C418D49DA65}">
  <ds:schemaRefs>
    <ds:schemaRef ds:uri="http://purl.org/dc/elements/1.1/"/>
    <ds:schemaRef ds:uri="http://schemas.microsoft.com/office/2006/metadata/properties"/>
    <ds:schemaRef ds:uri="http://schemas.microsoft.com/sharepoint/v3"/>
    <ds:schemaRef ds:uri="230e9df3-be65-4c73-a93b-d1236ebd677e"/>
    <ds:schemaRef ds:uri="http://purl.org/dc/terms/"/>
    <ds:schemaRef ds:uri="http://schemas.openxmlformats.org/package/2006/metadata/core-properties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71af3243-3dd4-4a8d-8c0d-dd76da1f02a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FD6FE22-81A0-4500-AFD0-342D21BB9A2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Minimalist presentation</Template>
  <TotalTime>1853</TotalTime>
  <Words>408</Words>
  <Application>Microsoft Office PowerPoint</Application>
  <PresentationFormat>Widescreen</PresentationFormat>
  <Paragraphs>55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Tenorite</vt:lpstr>
      <vt:lpstr>Office Theme</vt:lpstr>
      <vt:lpstr>Lubbock  Retail Integration Task Force – LRITF January 10th, 2023</vt:lpstr>
      <vt:lpstr>LRITF Meeting  12/6/22  </vt:lpstr>
      <vt:lpstr>TIMELINE of Actions</vt:lpstr>
      <vt:lpstr>Lritf meeting Held after RMS @ 1:30 PM    January 10th,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Lubbock  Retail Integration Task Force - LRITF</dc:title>
  <dc:creator>Wiegand, Sheri</dc:creator>
  <cp:lastModifiedBy>Wiegand, Sheri</cp:lastModifiedBy>
  <cp:revision>17</cp:revision>
  <dcterms:created xsi:type="dcterms:W3CDTF">2022-10-07T18:03:56Z</dcterms:created>
  <dcterms:modified xsi:type="dcterms:W3CDTF">2023-01-06T23:23:13Z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