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3" r:id="rId6"/>
    <p:sldId id="259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7C091B-B466-4690-95A5-2A87666A9FDA}" name="Schatz, John" initials="SJ" userId="S::john.schatz@txu.com::8fe7d816-28ba-4a29-b055-6e5e4525d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926048"/>
            <a:ext cx="4941771" cy="1630994"/>
          </a:xfrm>
        </p:spPr>
        <p:txBody>
          <a:bodyPr/>
          <a:lstStyle/>
          <a:p>
            <a:r>
              <a:rPr lang="en-US" dirty="0"/>
              <a:t>Lubbock </a:t>
            </a:r>
            <a:br>
              <a:rPr lang="en-US" dirty="0"/>
            </a:br>
            <a:r>
              <a:rPr lang="en-US" dirty="0"/>
              <a:t>Retail Integration Task Force – </a:t>
            </a:r>
            <a:r>
              <a:rPr lang="en-US" b="1" dirty="0"/>
              <a:t>LRITF</a:t>
            </a:r>
            <a:br>
              <a:rPr lang="en-US" b="1" dirty="0"/>
            </a:br>
            <a:r>
              <a:rPr lang="en-US" sz="2000" b="1" dirty="0"/>
              <a:t>January 10th,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 fontScale="92500"/>
          </a:bodyPr>
          <a:lstStyle/>
          <a:p>
            <a:r>
              <a:rPr lang="en-US" dirty="0"/>
              <a:t>Chris Rowley     Michael Winegeart     Sheri Wiegand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723900"/>
            <a:ext cx="6696075" cy="1909763"/>
          </a:xfrm>
        </p:spPr>
        <p:txBody>
          <a:bodyPr/>
          <a:lstStyle/>
          <a:p>
            <a:r>
              <a:rPr lang="en-US" dirty="0"/>
              <a:t>LRITF Meeting</a:t>
            </a:r>
            <a:br>
              <a:rPr lang="en-US" dirty="0"/>
            </a:br>
            <a:r>
              <a:rPr lang="en-US" dirty="0"/>
              <a:t>	12/6/22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7636" y="771525"/>
            <a:ext cx="6967683" cy="531494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dirty="0"/>
              <a:t>The Task Force continued to discuss four major implementation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items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that must be resolved prior to LP&amp;L entering competition:</a:t>
            </a:r>
          </a:p>
          <a:p>
            <a:pPr marL="342900" indent="-342900">
              <a:buAutoNum type="arabicPeriod"/>
            </a:pPr>
            <a:r>
              <a:rPr lang="en-US" sz="2400" b="1" u="sng" dirty="0"/>
              <a:t>Pro-Forma Retail Access Tariff </a:t>
            </a:r>
            <a:r>
              <a:rPr lang="en-US" sz="2400" dirty="0"/>
              <a:t>– PUCT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approved the Proposal for Publication at the November 30</a:t>
            </a:r>
            <a:r>
              <a:rPr lang="en-US" sz="24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Open Meeting in PUCT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Project# 54212. 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Comments were due 1/9/23.  Reply comments due 1/23/23.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b="1" u="sng" dirty="0"/>
              <a:t>CSA &amp; Mass Transition Transaction Workflows </a:t>
            </a:r>
            <a:r>
              <a:rPr lang="en-US" sz="2400" dirty="0"/>
              <a:t>– ERCOT has submitted NPRR1159 and RMGRR171 to account for TXSET processing options for an MOU/EC entering retail competition.  Goal is approval at today’s RMS.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u="sng" dirty="0"/>
              <a:t>Customer Data Issue </a:t>
            </a:r>
            <a:r>
              <a:rPr lang="en-US" sz="2400" dirty="0"/>
              <a:t>– ERCOT legal and LP&amp;L are drafting proposed revisions to TX Utilities Code 182 allowing LP&amp;L to share customer data with ERCOT.</a:t>
            </a:r>
            <a:endParaRPr lang="en-US" sz="2400" b="1" u="sng" dirty="0"/>
          </a:p>
          <a:p>
            <a:pPr marL="342900" indent="-342900">
              <a:buAutoNum type="arabicPeriod"/>
            </a:pPr>
            <a:r>
              <a:rPr lang="en-US" sz="2400" b="1" u="sng" dirty="0"/>
              <a:t>Customer Choice Billing </a:t>
            </a:r>
            <a:r>
              <a:rPr lang="en-US" sz="2400" dirty="0"/>
              <a:t>– LP&amp;L has proposed legislative changes to PURA Section 40.057 to: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Allow an opt-in MOU/EC the option of a single bill scenario through REPs as opposed to a customer choice, dual billing scenario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Allow for MOU/EC option for PUC POLR selection designation or MOU/EC POLR selection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DF43F-CB17-B5FE-368A-1E4FF30F2A90}"/>
              </a:ext>
            </a:extLst>
          </p:cNvPr>
          <p:cNvSpPr txBox="1"/>
          <p:nvPr/>
        </p:nvSpPr>
        <p:spPr>
          <a:xfrm>
            <a:off x="109058" y="2861577"/>
            <a:ext cx="3129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Major Implementation Items </a:t>
            </a:r>
          </a:p>
        </p:txBody>
      </p:sp>
    </p:spTree>
    <p:extLst>
      <p:ext uri="{BB962C8B-B14F-4D97-AF65-F5344CB8AC3E}">
        <p14:creationId xmlns:p14="http://schemas.microsoft.com/office/powerpoint/2010/main" val="398897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9419"/>
            <a:ext cx="4082142" cy="585788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 of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/>
          <a:lstStyle/>
          <a:p>
            <a:r>
              <a:rPr lang="en-US" b="1" dirty="0"/>
              <a:t>Q1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/>
          <a:lstStyle/>
          <a:p>
            <a:r>
              <a:rPr lang="en-US" b="1" dirty="0"/>
              <a:t>Q2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/>
          <a:lstStyle/>
          <a:p>
            <a:r>
              <a:rPr lang="en-US" b="1" dirty="0"/>
              <a:t>Q3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/>
          <a:lstStyle/>
          <a:p>
            <a:r>
              <a:rPr lang="en-US" b="1" dirty="0"/>
              <a:t>Q4 2023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01510" y="1162136"/>
            <a:ext cx="7824415" cy="13903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LP&amp;L Rates </a:t>
            </a:r>
          </a:p>
          <a:p>
            <a:pPr>
              <a:spcBef>
                <a:spcPts val="0"/>
              </a:spcBef>
            </a:pPr>
            <a:r>
              <a:rPr lang="en-US" dirty="0"/>
              <a:t>Customer Enrollment Process – Detailed Timeline</a:t>
            </a:r>
          </a:p>
          <a:p>
            <a:pPr>
              <a:spcBef>
                <a:spcPts val="0"/>
              </a:spcBef>
            </a:pPr>
            <a:r>
              <a:rPr lang="en-US" dirty="0"/>
              <a:t>PUCT Complaint Process / Application of PUCT Rules</a:t>
            </a:r>
          </a:p>
          <a:p>
            <a:pPr>
              <a:spcBef>
                <a:spcPts val="0"/>
              </a:spcBef>
            </a:pPr>
            <a:r>
              <a:rPr lang="en-US" dirty="0"/>
              <a:t>Transaction Timelines / TXSET Timelines </a:t>
            </a:r>
          </a:p>
          <a:p>
            <a:pPr>
              <a:spcBef>
                <a:spcPts val="0"/>
              </a:spcBef>
            </a:pPr>
            <a:r>
              <a:rPr lang="en-US" dirty="0"/>
              <a:t>CSA Process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0012" y="2649580"/>
            <a:ext cx="5487937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Mass Customer Lists</a:t>
            </a:r>
          </a:p>
          <a:p>
            <a:pPr>
              <a:spcBef>
                <a:spcPts val="0"/>
              </a:spcBef>
            </a:pPr>
            <a:r>
              <a:rPr lang="en-US" dirty="0"/>
              <a:t>Power to Choose website</a:t>
            </a:r>
          </a:p>
          <a:p>
            <a:pPr>
              <a:spcBef>
                <a:spcPts val="0"/>
              </a:spcBef>
            </a:pPr>
            <a:r>
              <a:rPr lang="en-US" dirty="0"/>
              <a:t>Customer Forums/Town Halls</a:t>
            </a:r>
          </a:p>
          <a:p>
            <a:pPr>
              <a:spcBef>
                <a:spcPts val="0"/>
              </a:spcBef>
            </a:pPr>
            <a:r>
              <a:rPr lang="en-US" dirty="0"/>
              <a:t>Flight Testing / Bank Testing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76913" y="3749407"/>
            <a:ext cx="6181203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CBCI files </a:t>
            </a:r>
          </a:p>
          <a:p>
            <a:pPr>
              <a:spcBef>
                <a:spcPts val="0"/>
              </a:spcBef>
            </a:pPr>
            <a:r>
              <a:rPr lang="en-US" dirty="0"/>
              <a:t>Default REP Selection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DNP Blackout Period</a:t>
            </a:r>
          </a:p>
          <a:p>
            <a:pPr>
              <a:spcBef>
                <a:spcPts val="0"/>
              </a:spcBef>
            </a:pPr>
            <a:r>
              <a:rPr lang="en-US" dirty="0"/>
              <a:t>Market Operations Group Established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75280" y="4824430"/>
            <a:ext cx="5102680" cy="1010842"/>
          </a:xfrm>
        </p:spPr>
        <p:txBody>
          <a:bodyPr>
            <a:normAutofit/>
          </a:bodyPr>
          <a:lstStyle/>
          <a:p>
            <a:r>
              <a:rPr lang="en-US" sz="2000" dirty="0"/>
              <a:t>GO LIVE – Transition to Competition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CAF54-0361-DE50-1D4F-A721E8C35987}"/>
              </a:ext>
            </a:extLst>
          </p:cNvPr>
          <p:cNvSpPr txBox="1">
            <a:spLocks/>
          </p:cNvSpPr>
          <p:nvPr/>
        </p:nvSpPr>
        <p:spPr>
          <a:xfrm>
            <a:off x="-232682" y="45526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Q4 2022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F24CF-4CB3-A110-D52F-D678A4F4DE9D}"/>
              </a:ext>
            </a:extLst>
          </p:cNvPr>
          <p:cNvCxnSpPr/>
          <p:nvPr/>
        </p:nvCxnSpPr>
        <p:spPr>
          <a:xfrm>
            <a:off x="2152650" y="712435"/>
            <a:ext cx="1514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CE608BEA-8329-6B3A-57DC-1FB35A894E82}"/>
              </a:ext>
            </a:extLst>
          </p:cNvPr>
          <p:cNvSpPr txBox="1">
            <a:spLocks/>
          </p:cNvSpPr>
          <p:nvPr/>
        </p:nvSpPr>
        <p:spPr>
          <a:xfrm>
            <a:off x="3786868" y="42483"/>
            <a:ext cx="1842407" cy="1010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Pro Forma Tariff</a:t>
            </a:r>
          </a:p>
          <a:p>
            <a:pPr>
              <a:spcBef>
                <a:spcPts val="0"/>
              </a:spcBef>
            </a:pPr>
            <a:r>
              <a:rPr lang="en-US" dirty="0"/>
              <a:t>Access Agreement</a:t>
            </a:r>
          </a:p>
          <a:p>
            <a:pPr>
              <a:spcBef>
                <a:spcPts val="0"/>
              </a:spcBef>
            </a:pPr>
            <a:r>
              <a:rPr lang="en-US" dirty="0"/>
              <a:t>POLR Process</a:t>
            </a:r>
          </a:p>
          <a:p>
            <a:pPr>
              <a:spcBef>
                <a:spcPts val="0"/>
              </a:spcBef>
            </a:pPr>
            <a:r>
              <a:rPr lang="en-US" dirty="0"/>
              <a:t>Safety Net Process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363DBBD-5350-507E-BC19-223B0F571E19}"/>
              </a:ext>
            </a:extLst>
          </p:cNvPr>
          <p:cNvSpPr txBox="1">
            <a:spLocks/>
          </p:cNvSpPr>
          <p:nvPr/>
        </p:nvSpPr>
        <p:spPr>
          <a:xfrm>
            <a:off x="8726620" y="3756241"/>
            <a:ext cx="3436435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Tampering Information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Smart Meter Texas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46CF1C-6D3A-2375-2B7F-70C8B5564E42}"/>
              </a:ext>
            </a:extLst>
          </p:cNvPr>
          <p:cNvSpPr txBox="1">
            <a:spLocks/>
          </p:cNvSpPr>
          <p:nvPr/>
        </p:nvSpPr>
        <p:spPr>
          <a:xfrm>
            <a:off x="7612426" y="2639262"/>
            <a:ext cx="2795896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ESI IDs in TDSP Extract</a:t>
            </a:r>
          </a:p>
          <a:p>
            <a:pPr>
              <a:spcBef>
                <a:spcPts val="0"/>
              </a:spcBef>
            </a:pPr>
            <a:r>
              <a:rPr lang="en-US" dirty="0"/>
              <a:t>RMG Chapter 8 Revisions </a:t>
            </a:r>
          </a:p>
          <a:p>
            <a:pPr>
              <a:spcBef>
                <a:spcPts val="0"/>
              </a:spcBef>
            </a:pPr>
            <a:r>
              <a:rPr lang="en-US" dirty="0"/>
              <a:t>Historical Usage Requests</a:t>
            </a:r>
          </a:p>
          <a:p>
            <a:pPr>
              <a:spcBef>
                <a:spcPts val="0"/>
              </a:spcBef>
            </a:pPr>
            <a:r>
              <a:rPr lang="en-US" dirty="0"/>
              <a:t>TDSP AMS Data Practices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6FD8C4A-8908-0BC3-9721-B7571CC0CB43}"/>
              </a:ext>
            </a:extLst>
          </p:cNvPr>
          <p:cNvSpPr txBox="1">
            <a:spLocks/>
          </p:cNvSpPr>
          <p:nvPr/>
        </p:nvSpPr>
        <p:spPr>
          <a:xfrm>
            <a:off x="8822873" y="1162136"/>
            <a:ext cx="3369127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u="sng" dirty="0"/>
              <a:t>ERCOT Activities</a:t>
            </a:r>
            <a:r>
              <a:rPr lang="en-US" dirty="0"/>
              <a:t>:  SAC04s, Load Profiles </a:t>
            </a:r>
          </a:p>
          <a:p>
            <a:pPr>
              <a:spcBef>
                <a:spcPts val="0"/>
              </a:spcBef>
            </a:pPr>
            <a:r>
              <a:rPr lang="en-US" u="sng" dirty="0"/>
              <a:t>TSDP Activities</a:t>
            </a:r>
            <a:r>
              <a:rPr lang="en-US" dirty="0"/>
              <a:t>:  Critical Care, DLFs, Solar/DG, Switch Hold Files, BUSIDDRQ, Call Center, OGFLT, Weather Moratoriums, Proration</a:t>
            </a:r>
          </a:p>
        </p:txBody>
      </p:sp>
    </p:spTree>
    <p:extLst>
      <p:ext uri="{BB962C8B-B14F-4D97-AF65-F5344CB8AC3E}">
        <p14:creationId xmlns:p14="http://schemas.microsoft.com/office/powerpoint/2010/main" val="33210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5" y="1193467"/>
            <a:ext cx="5111750" cy="1204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Lritf</a:t>
            </a:r>
            <a:r>
              <a:rPr lang="en-US" dirty="0"/>
              <a:t> meeting</a:t>
            </a:r>
            <a:br>
              <a:rPr lang="en-US" dirty="0"/>
            </a:br>
            <a:r>
              <a:rPr lang="en-US" dirty="0"/>
              <a:t>Held after RMS @ 1:30 PM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January 10th,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2626060"/>
            <a:ext cx="6257925" cy="18335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AGENDA:</a:t>
            </a:r>
          </a:p>
          <a:p>
            <a:r>
              <a:rPr lang="en-US" sz="2000" dirty="0"/>
              <a:t>Pro Forma Tariff PFP – PUCT Project 54212 </a:t>
            </a:r>
          </a:p>
          <a:p>
            <a:r>
              <a:rPr lang="en-US" sz="2000" dirty="0"/>
              <a:t>LP&amp;L Proposed Legislation –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	Dual Billing &amp; POLR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	Customer Data</a:t>
            </a:r>
          </a:p>
          <a:p>
            <a:r>
              <a:rPr lang="en-US" sz="2000" dirty="0"/>
              <a:t>Customer Choice Billing Operations</a:t>
            </a:r>
          </a:p>
          <a:p>
            <a:r>
              <a:rPr lang="en-US" sz="2000" dirty="0"/>
              <a:t>Proposed RMGRR171 &amp; NPRR1159</a:t>
            </a:r>
          </a:p>
          <a:p>
            <a:r>
              <a:rPr lang="en-US" sz="2000" dirty="0"/>
              <a:t>Lubbock Retail Integration Timeline</a:t>
            </a:r>
          </a:p>
          <a:p>
            <a:r>
              <a:rPr lang="en-US" sz="2000" dirty="0"/>
              <a:t>Review List of Integration Activities</a:t>
            </a:r>
          </a:p>
          <a:p>
            <a:r>
              <a:rPr lang="en-US" sz="2000" dirty="0"/>
              <a:t>Open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C43685-694E-4579-B109-3C418D49DA65}">
  <ds:schemaRefs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1853</TotalTime>
  <Words>408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Tenorite</vt:lpstr>
      <vt:lpstr>Office Theme</vt:lpstr>
      <vt:lpstr>Lubbock  Retail Integration Task Force – LRITF January 10th, 2023</vt:lpstr>
      <vt:lpstr>LRITF Meeting  12/6/22  </vt:lpstr>
      <vt:lpstr>TIMELINE of Actions</vt:lpstr>
      <vt:lpstr>Lritf meeting Held after RMS @ 1:30 PM    January 10th,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 Retail Integration Task Force - LRITF</dc:title>
  <dc:creator>Wiegand, Sheri</dc:creator>
  <cp:lastModifiedBy>Wiegand, Sheri</cp:lastModifiedBy>
  <cp:revision>17</cp:revision>
  <dcterms:created xsi:type="dcterms:W3CDTF">2022-10-07T18:03:56Z</dcterms:created>
  <dcterms:modified xsi:type="dcterms:W3CDTF">2023-01-06T23:23:13Z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