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257" r:id="rId8"/>
    <p:sldId id="265" r:id="rId9"/>
    <p:sldId id="266" r:id="rId10"/>
    <p:sldId id="267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81" d="100"/>
          <a:sy n="81" d="100"/>
        </p:scale>
        <p:origin x="960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2022/01</c:v>
                </c:pt>
                <c:pt idx="1">
                  <c:v>2022/02</c:v>
                </c:pt>
                <c:pt idx="2">
                  <c:v>2022/03</c:v>
                </c:pt>
                <c:pt idx="3">
                  <c:v>2022/04</c:v>
                </c:pt>
                <c:pt idx="4">
                  <c:v>2022/05</c:v>
                </c:pt>
                <c:pt idx="5">
                  <c:v>2022/06</c:v>
                </c:pt>
                <c:pt idx="6">
                  <c:v>2022/07</c:v>
                </c:pt>
                <c:pt idx="7">
                  <c:v>2022/08</c:v>
                </c:pt>
                <c:pt idx="8">
                  <c:v>2022/09</c:v>
                </c:pt>
                <c:pt idx="9">
                  <c:v>2022/10</c:v>
                </c:pt>
                <c:pt idx="10">
                  <c:v>2022/11</c:v>
                </c:pt>
                <c:pt idx="11">
                  <c:v>2022/12</c:v>
                </c:pt>
              </c:strCache>
            </c:strRef>
          </c:cat>
          <c:val>
            <c:numRef>
              <c:f>Sheet1!$B$2:$B$13</c:f>
              <c:numCache>
                <c:formatCode>0.00</c:formatCode>
                <c:ptCount val="12"/>
                <c:pt idx="0">
                  <c:v>1.2811271810719</c:v>
                </c:pt>
                <c:pt idx="1">
                  <c:v>1.3745345334591801</c:v>
                </c:pt>
                <c:pt idx="2">
                  <c:v>1.1127115932496401</c:v>
                </c:pt>
                <c:pt idx="3">
                  <c:v>1.07368426770165</c:v>
                </c:pt>
                <c:pt idx="4">
                  <c:v>1.21545507529351</c:v>
                </c:pt>
                <c:pt idx="5">
                  <c:v>0.61</c:v>
                </c:pt>
                <c:pt idx="6">
                  <c:v>0.49</c:v>
                </c:pt>
                <c:pt idx="7">
                  <c:v>0.43</c:v>
                </c:pt>
                <c:pt idx="8">
                  <c:v>0.4</c:v>
                </c:pt>
                <c:pt idx="9">
                  <c:v>0.39</c:v>
                </c:pt>
                <c:pt idx="10">
                  <c:v>0.42160132607414502</c:v>
                </c:pt>
                <c:pt idx="11">
                  <c:v>0.49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2022/01</c:v>
                </c:pt>
                <c:pt idx="1">
                  <c:v>2022/02</c:v>
                </c:pt>
                <c:pt idx="2">
                  <c:v>2022/03</c:v>
                </c:pt>
                <c:pt idx="3">
                  <c:v>2022/04</c:v>
                </c:pt>
                <c:pt idx="4">
                  <c:v>2022/05</c:v>
                </c:pt>
                <c:pt idx="5">
                  <c:v>2022/06</c:v>
                </c:pt>
                <c:pt idx="6">
                  <c:v>2022/07</c:v>
                </c:pt>
                <c:pt idx="7">
                  <c:v>2022/08</c:v>
                </c:pt>
                <c:pt idx="8">
                  <c:v>2022/09</c:v>
                </c:pt>
                <c:pt idx="9">
                  <c:v>2022/10</c:v>
                </c:pt>
                <c:pt idx="10">
                  <c:v>2022/11</c:v>
                </c:pt>
                <c:pt idx="11">
                  <c:v>2022/12</c:v>
                </c:pt>
              </c:strCache>
            </c:strRef>
          </c:cat>
          <c:val>
            <c:numRef>
              <c:f>Sheet1!$C$2:$C$13</c:f>
              <c:numCache>
                <c:formatCode>0.00</c:formatCode>
                <c:ptCount val="12"/>
                <c:pt idx="0">
                  <c:v>5.2099843618158204</c:v>
                </c:pt>
                <c:pt idx="1">
                  <c:v>7.4786077211672604</c:v>
                </c:pt>
                <c:pt idx="2">
                  <c:v>5.7940352616352904</c:v>
                </c:pt>
                <c:pt idx="3">
                  <c:v>5.8199602958464602</c:v>
                </c:pt>
                <c:pt idx="4">
                  <c:v>8.5581292734267507</c:v>
                </c:pt>
                <c:pt idx="5">
                  <c:v>3.05</c:v>
                </c:pt>
                <c:pt idx="6">
                  <c:v>2.98</c:v>
                </c:pt>
                <c:pt idx="7">
                  <c:v>2.65</c:v>
                </c:pt>
                <c:pt idx="8">
                  <c:v>2.87</c:v>
                </c:pt>
                <c:pt idx="9">
                  <c:v>3.07</c:v>
                </c:pt>
                <c:pt idx="10">
                  <c:v>2.88354652797263</c:v>
                </c:pt>
                <c:pt idx="11">
                  <c:v>2.98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2022/01</c:v>
                </c:pt>
                <c:pt idx="1">
                  <c:v>2022/02</c:v>
                </c:pt>
                <c:pt idx="2">
                  <c:v>2022/03</c:v>
                </c:pt>
                <c:pt idx="3">
                  <c:v>2022/04</c:v>
                </c:pt>
                <c:pt idx="4">
                  <c:v>2022/05</c:v>
                </c:pt>
                <c:pt idx="5">
                  <c:v>2022/06</c:v>
                </c:pt>
                <c:pt idx="6">
                  <c:v>2022/07</c:v>
                </c:pt>
                <c:pt idx="7">
                  <c:v>2022/08</c:v>
                </c:pt>
                <c:pt idx="8">
                  <c:v>2022/09</c:v>
                </c:pt>
                <c:pt idx="9">
                  <c:v>2022/10</c:v>
                </c:pt>
                <c:pt idx="10">
                  <c:v>2022/11</c:v>
                </c:pt>
                <c:pt idx="11">
                  <c:v>2022/12</c:v>
                </c:pt>
              </c:strCache>
            </c:strRef>
          </c:cat>
          <c:val>
            <c:numRef>
              <c:f>Sheet1!$D$2:$D$13</c:f>
              <c:numCache>
                <c:formatCode>0.00</c:formatCode>
                <c:ptCount val="12"/>
                <c:pt idx="0">
                  <c:v>1.3545904995015201</c:v>
                </c:pt>
                <c:pt idx="1">
                  <c:v>2.0316512990005999</c:v>
                </c:pt>
                <c:pt idx="2">
                  <c:v>1.40097916842156</c:v>
                </c:pt>
                <c:pt idx="3">
                  <c:v>1.3046664203724501</c:v>
                </c:pt>
                <c:pt idx="4">
                  <c:v>2.0793838808884102</c:v>
                </c:pt>
                <c:pt idx="5">
                  <c:v>0.86</c:v>
                </c:pt>
                <c:pt idx="6">
                  <c:v>0.7</c:v>
                </c:pt>
                <c:pt idx="7">
                  <c:v>0.66</c:v>
                </c:pt>
                <c:pt idx="8">
                  <c:v>0.64</c:v>
                </c:pt>
                <c:pt idx="9">
                  <c:v>0.61</c:v>
                </c:pt>
                <c:pt idx="10">
                  <c:v>0.68016923400861795</c:v>
                </c:pt>
                <c:pt idx="11">
                  <c:v>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2022/01</c:v>
                </c:pt>
                <c:pt idx="1">
                  <c:v>2022/02</c:v>
                </c:pt>
                <c:pt idx="2">
                  <c:v>2022/03</c:v>
                </c:pt>
                <c:pt idx="3">
                  <c:v>2022/04</c:v>
                </c:pt>
                <c:pt idx="4">
                  <c:v>2022/05</c:v>
                </c:pt>
                <c:pt idx="5">
                  <c:v>2022/06</c:v>
                </c:pt>
                <c:pt idx="6">
                  <c:v>2022/07</c:v>
                </c:pt>
                <c:pt idx="7">
                  <c:v>2022/08</c:v>
                </c:pt>
                <c:pt idx="8">
                  <c:v>2022/08</c:v>
                </c:pt>
                <c:pt idx="9">
                  <c:v>2022/10</c:v>
                </c:pt>
                <c:pt idx="10">
                  <c:v>2022/11</c:v>
                </c:pt>
                <c:pt idx="11">
                  <c:v>2021/12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383426</c:v>
                </c:pt>
                <c:pt idx="1">
                  <c:v>349127</c:v>
                </c:pt>
                <c:pt idx="2">
                  <c:v>224637</c:v>
                </c:pt>
                <c:pt idx="3">
                  <c:v>265706</c:v>
                </c:pt>
                <c:pt idx="4">
                  <c:v>373868</c:v>
                </c:pt>
                <c:pt idx="5">
                  <c:v>357391</c:v>
                </c:pt>
                <c:pt idx="6">
                  <c:v>362494</c:v>
                </c:pt>
                <c:pt idx="7">
                  <c:v>288462</c:v>
                </c:pt>
                <c:pt idx="8">
                  <c:v>270067</c:v>
                </c:pt>
                <c:pt idx="9">
                  <c:v>325190</c:v>
                </c:pt>
                <c:pt idx="10">
                  <c:v>352283</c:v>
                </c:pt>
                <c:pt idx="11">
                  <c:v>320460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Sheet1!$A$2:$A$13</c:f>
              <c:strCache>
                <c:ptCount val="12"/>
                <c:pt idx="0">
                  <c:v>2022/01</c:v>
                </c:pt>
                <c:pt idx="1">
                  <c:v>2022/02</c:v>
                </c:pt>
                <c:pt idx="2">
                  <c:v>2022/03</c:v>
                </c:pt>
                <c:pt idx="3">
                  <c:v>2022/04</c:v>
                </c:pt>
                <c:pt idx="4">
                  <c:v>2022/05</c:v>
                </c:pt>
                <c:pt idx="5">
                  <c:v>2022/06</c:v>
                </c:pt>
                <c:pt idx="6">
                  <c:v>2022/07</c:v>
                </c:pt>
                <c:pt idx="7">
                  <c:v>2022/08</c:v>
                </c:pt>
                <c:pt idx="8">
                  <c:v>2022/09</c:v>
                </c:pt>
                <c:pt idx="9">
                  <c:v>2022/10</c:v>
                </c:pt>
                <c:pt idx="10">
                  <c:v>2022/11</c:v>
                </c:pt>
                <c:pt idx="11">
                  <c:v>2022/12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763</c:v>
                </c:pt>
                <c:pt idx="1">
                  <c:v>679</c:v>
                </c:pt>
                <c:pt idx="2">
                  <c:v>481</c:v>
                </c:pt>
                <c:pt idx="3">
                  <c:v>577</c:v>
                </c:pt>
                <c:pt idx="4">
                  <c:v>711</c:v>
                </c:pt>
                <c:pt idx="5">
                  <c:v>709</c:v>
                </c:pt>
                <c:pt idx="6">
                  <c:v>691</c:v>
                </c:pt>
                <c:pt idx="7">
                  <c:v>722</c:v>
                </c:pt>
                <c:pt idx="8">
                  <c:v>779</c:v>
                </c:pt>
                <c:pt idx="9">
                  <c:v>718</c:v>
                </c:pt>
                <c:pt idx="10">
                  <c:v>811</c:v>
                </c:pt>
                <c:pt idx="11">
                  <c:v>617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960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Supervisor, Market Applications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January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December 2022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December 2022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12/4 Maintenance outage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12/10 MarkeTrak release and system maintenance.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 December 2022</a:t>
            </a:r>
            <a:r>
              <a:rPr lang="en-US" sz="1600" kern="0" dirty="0">
                <a:solidFill>
                  <a:srgbClr val="000000"/>
                </a:solidFill>
              </a:rPr>
              <a:t>.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12/6-12/8 Planned system releases.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11/8-11/10 Normal Site Failovers completed.</a:t>
            </a:r>
          </a:p>
          <a:p>
            <a:pPr marL="0" indent="0" algn="l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 – December 2022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No activities. </a:t>
            </a: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314179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December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.46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.46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.69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99.40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2.37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2.43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99.85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69676338"/>
              </p:ext>
            </p:extLst>
          </p:nvPr>
        </p:nvGraphicFramePr>
        <p:xfrm>
          <a:off x="302690" y="2971800"/>
          <a:ext cx="868891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December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400" dirty="0"/>
              <a:t>617 Posts</a:t>
            </a:r>
          </a:p>
          <a:p>
            <a:r>
              <a:rPr lang="en-US" sz="2400" dirty="0"/>
              <a:t>320460 Recipients</a:t>
            </a:r>
          </a:p>
          <a:p>
            <a:r>
              <a:rPr lang="en-US" sz="2400" dirty="0"/>
              <a:t>RMS List</a:t>
            </a:r>
          </a:p>
          <a:p>
            <a:pPr lvl="1"/>
            <a:r>
              <a:rPr lang="en-US" sz="2400" dirty="0"/>
              <a:t>56 Posts</a:t>
            </a:r>
          </a:p>
          <a:p>
            <a:pPr lvl="1"/>
            <a:r>
              <a:rPr lang="en-US" sz="2400" dirty="0"/>
              <a:t>2 New Subscriptions</a:t>
            </a:r>
          </a:p>
          <a:p>
            <a:pPr lvl="1"/>
            <a:r>
              <a:rPr lang="en-US" sz="2400" dirty="0"/>
              <a:t>0 Unsubscribe</a:t>
            </a:r>
          </a:p>
          <a:p>
            <a:r>
              <a:rPr lang="en-US" sz="2400" dirty="0"/>
              <a:t>TDTMS List</a:t>
            </a:r>
          </a:p>
          <a:p>
            <a:pPr lvl="1"/>
            <a:r>
              <a:rPr lang="en-US" sz="2400" dirty="0"/>
              <a:t>0 Posts</a:t>
            </a:r>
          </a:p>
          <a:p>
            <a:pPr lvl="1"/>
            <a:r>
              <a:rPr lang="en-US" sz="2400" dirty="0"/>
              <a:t>0 New Subscriptions</a:t>
            </a:r>
          </a:p>
          <a:p>
            <a:pPr lvl="1"/>
            <a:r>
              <a:rPr lang="en-US" sz="2400" dirty="0"/>
              <a:t>0 Unsubscribe</a:t>
            </a:r>
          </a:p>
          <a:p>
            <a:pPr marL="457200" lvl="1" indent="0">
              <a:buNone/>
            </a:pP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80432856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90592432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Weather Moratoriums Last 2 Months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0 Manual Sign Offs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0 autodeleted subscribers (20 bounces with a 10 day delay)</a:t>
            </a:r>
          </a:p>
          <a:p>
            <a:endParaRPr lang="en-US" sz="2400" dirty="0"/>
          </a:p>
          <a:p>
            <a:pPr marL="457200" lvl="1" indent="0">
              <a:buNone/>
            </a:pP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999C473-0116-450B-A821-2BFD079770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917875"/>
              </p:ext>
            </p:extLst>
          </p:nvPr>
        </p:nvGraphicFramePr>
        <p:xfrm>
          <a:off x="10212" y="3657600"/>
          <a:ext cx="8915400" cy="2435174"/>
        </p:xfrm>
        <a:graphic>
          <a:graphicData uri="http://schemas.openxmlformats.org/drawingml/2006/table">
            <a:tbl>
              <a:tblPr/>
              <a:tblGrid>
                <a:gridCol w="3888632">
                  <a:extLst>
                    <a:ext uri="{9D8B030D-6E8A-4147-A177-3AD203B41FA5}">
                      <a16:colId xmlns:a16="http://schemas.microsoft.com/office/drawing/2014/main" val="3099974693"/>
                    </a:ext>
                  </a:extLst>
                </a:gridCol>
                <a:gridCol w="5026768">
                  <a:extLst>
                    <a:ext uri="{9D8B030D-6E8A-4147-A177-3AD203B41FA5}">
                      <a16:colId xmlns:a16="http://schemas.microsoft.com/office/drawing/2014/main" val="2365290049"/>
                    </a:ext>
                  </a:extLst>
                </a:gridCol>
              </a:tblGrid>
              <a:tr h="173077">
                <a:tc>
                  <a:txBody>
                    <a:bodyPr/>
                    <a:lstStyle/>
                    <a:p>
                      <a:pPr algn="l" fontAlgn="t"/>
                      <a:endParaRPr lang="en-US" sz="1700" dirty="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88803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70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148005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050308"/>
                  </a:ext>
                </a:extLst>
              </a:tr>
              <a:tr h="300986">
                <a:tc>
                  <a:txBody>
                    <a:bodyPr/>
                    <a:lstStyle/>
                    <a:p>
                      <a:pPr algn="l" fontAlgn="t"/>
                      <a:endParaRPr lang="en-US" sz="1700" dirty="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88803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70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148005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340043"/>
                  </a:ext>
                </a:extLst>
              </a:tr>
              <a:tr h="300986">
                <a:tc>
                  <a:txBody>
                    <a:bodyPr/>
                    <a:lstStyle/>
                    <a:p>
                      <a:pPr algn="l" fontAlgn="t"/>
                      <a:endParaRPr lang="en-US" sz="170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88803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70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148005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133578"/>
                  </a:ext>
                </a:extLst>
              </a:tr>
              <a:tr h="300986">
                <a:tc>
                  <a:txBody>
                    <a:bodyPr/>
                    <a:lstStyle/>
                    <a:p>
                      <a:pPr algn="l" fontAlgn="t"/>
                      <a:endParaRPr lang="en-US" sz="1700" dirty="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88803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700" dirty="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148005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545639"/>
                  </a:ext>
                </a:extLst>
              </a:tr>
              <a:tr h="173077">
                <a:tc>
                  <a:txBody>
                    <a:bodyPr/>
                    <a:lstStyle/>
                    <a:p>
                      <a:pPr algn="l" fontAlgn="t"/>
                      <a:endParaRPr lang="en-US" sz="170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88803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70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148005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18253"/>
                  </a:ext>
                </a:extLst>
              </a:tr>
              <a:tr h="300986">
                <a:tc>
                  <a:txBody>
                    <a:bodyPr/>
                    <a:lstStyle/>
                    <a:p>
                      <a:pPr algn="l" fontAlgn="t"/>
                      <a:endParaRPr lang="en-US" sz="170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88803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70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148005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634961"/>
                  </a:ext>
                </a:extLst>
              </a:tr>
              <a:tr h="300986">
                <a:tc>
                  <a:txBody>
                    <a:bodyPr/>
                    <a:lstStyle/>
                    <a:p>
                      <a:pPr algn="l" fontAlgn="t"/>
                      <a:endParaRPr lang="en-US" sz="1700" dirty="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88803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700" u="none" strike="noStrike" dirty="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88803" marR="148005" marT="44401" marB="4440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05249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BF7CA0D-2408-41E4-AB77-A862936851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946459"/>
              </p:ext>
            </p:extLst>
          </p:nvPr>
        </p:nvGraphicFramePr>
        <p:xfrm>
          <a:off x="10212" y="1676067"/>
          <a:ext cx="8915400" cy="731520"/>
        </p:xfrm>
        <a:graphic>
          <a:graphicData uri="http://schemas.openxmlformats.org/drawingml/2006/table">
            <a:tbl>
              <a:tblPr/>
              <a:tblGrid>
                <a:gridCol w="3888632">
                  <a:extLst>
                    <a:ext uri="{9D8B030D-6E8A-4147-A177-3AD203B41FA5}">
                      <a16:colId xmlns:a16="http://schemas.microsoft.com/office/drawing/2014/main" val="657698289"/>
                    </a:ext>
                  </a:extLst>
                </a:gridCol>
                <a:gridCol w="5026768">
                  <a:extLst>
                    <a:ext uri="{9D8B030D-6E8A-4147-A177-3AD203B41FA5}">
                      <a16:colId xmlns:a16="http://schemas.microsoft.com/office/drawing/2014/main" val="2769877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endParaRPr lang="en-US" dirty="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R="1524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26850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endParaRPr lang="en-US" dirty="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u="none" strike="noStrike" dirty="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R="1524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167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979582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22420</TotalTime>
  <Words>218</Words>
  <Application>Microsoft Office PowerPoint</Application>
  <PresentationFormat>On-screen Show (4:3)</PresentationFormat>
  <Paragraphs>83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December ListServ Stats</vt:lpstr>
      <vt:lpstr>Weather Moratoriums Last 2 Months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295</cp:revision>
  <cp:lastPrinted>2019-05-06T20:09:17Z</cp:lastPrinted>
  <dcterms:created xsi:type="dcterms:W3CDTF">2016-01-21T15:20:31Z</dcterms:created>
  <dcterms:modified xsi:type="dcterms:W3CDTF">2023-01-09T20:46:01Z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