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2"/>
  </p:notesMasterIdLst>
  <p:handoutMasterIdLst>
    <p:handoutMasterId r:id="rId13"/>
  </p:handoutMasterIdLst>
  <p:sldIdLst>
    <p:sldId id="260" r:id="rId7"/>
    <p:sldId id="257" r:id="rId8"/>
    <p:sldId id="265" r:id="rId9"/>
    <p:sldId id="266" r:id="rId10"/>
    <p:sldId id="267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4660"/>
  </p:normalViewPr>
  <p:slideViewPr>
    <p:cSldViewPr showGuides="1">
      <p:cViewPr varScale="1">
        <p:scale>
          <a:sx n="81" d="100"/>
          <a:sy n="81" d="100"/>
        </p:scale>
        <p:origin x="960" y="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dirty="0"/>
              <a:t>Historical Performance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QueryDetail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2022/01</c:v>
                </c:pt>
                <c:pt idx="1">
                  <c:v>2022/02</c:v>
                </c:pt>
                <c:pt idx="2">
                  <c:v>2022/03</c:v>
                </c:pt>
                <c:pt idx="3">
                  <c:v>2022/04</c:v>
                </c:pt>
                <c:pt idx="4">
                  <c:v>2022/05</c:v>
                </c:pt>
                <c:pt idx="5">
                  <c:v>2022/06</c:v>
                </c:pt>
                <c:pt idx="6">
                  <c:v>2022/07</c:v>
                </c:pt>
                <c:pt idx="7">
                  <c:v>2022/08</c:v>
                </c:pt>
                <c:pt idx="8">
                  <c:v>2022/09</c:v>
                </c:pt>
                <c:pt idx="9">
                  <c:v>2022/10</c:v>
                </c:pt>
                <c:pt idx="10">
                  <c:v>2022/11</c:v>
                </c:pt>
                <c:pt idx="11">
                  <c:v>2022/12</c:v>
                </c:pt>
              </c:strCache>
            </c:strRef>
          </c:cat>
          <c:val>
            <c:numRef>
              <c:f>Sheet1!$B$2:$B$13</c:f>
              <c:numCache>
                <c:formatCode>0.00</c:formatCode>
                <c:ptCount val="12"/>
                <c:pt idx="0">
                  <c:v>1.2811271810719</c:v>
                </c:pt>
                <c:pt idx="1">
                  <c:v>1.3745345334591801</c:v>
                </c:pt>
                <c:pt idx="2">
                  <c:v>1.1127115932496401</c:v>
                </c:pt>
                <c:pt idx="3">
                  <c:v>1.07368426770165</c:v>
                </c:pt>
                <c:pt idx="4">
                  <c:v>1.21545507529351</c:v>
                </c:pt>
                <c:pt idx="5">
                  <c:v>0.61</c:v>
                </c:pt>
                <c:pt idx="6">
                  <c:v>0.49</c:v>
                </c:pt>
                <c:pt idx="7">
                  <c:v>0.43</c:v>
                </c:pt>
                <c:pt idx="8">
                  <c:v>0.4</c:v>
                </c:pt>
                <c:pt idx="9">
                  <c:v>0.39</c:v>
                </c:pt>
                <c:pt idx="10">
                  <c:v>0.42160132607414502</c:v>
                </c:pt>
                <c:pt idx="11">
                  <c:v>0.49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4CD-4206-A26E-620836DBFDF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QueryList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2022/01</c:v>
                </c:pt>
                <c:pt idx="1">
                  <c:v>2022/02</c:v>
                </c:pt>
                <c:pt idx="2">
                  <c:v>2022/03</c:v>
                </c:pt>
                <c:pt idx="3">
                  <c:v>2022/04</c:v>
                </c:pt>
                <c:pt idx="4">
                  <c:v>2022/05</c:v>
                </c:pt>
                <c:pt idx="5">
                  <c:v>2022/06</c:v>
                </c:pt>
                <c:pt idx="6">
                  <c:v>2022/07</c:v>
                </c:pt>
                <c:pt idx="7">
                  <c:v>2022/08</c:v>
                </c:pt>
                <c:pt idx="8">
                  <c:v>2022/09</c:v>
                </c:pt>
                <c:pt idx="9">
                  <c:v>2022/10</c:v>
                </c:pt>
                <c:pt idx="10">
                  <c:v>2022/11</c:v>
                </c:pt>
                <c:pt idx="11">
                  <c:v>2022/12</c:v>
                </c:pt>
              </c:strCache>
            </c:strRef>
          </c:cat>
          <c:val>
            <c:numRef>
              <c:f>Sheet1!$C$2:$C$13</c:f>
              <c:numCache>
                <c:formatCode>0.00</c:formatCode>
                <c:ptCount val="12"/>
                <c:pt idx="0">
                  <c:v>5.2099843618158204</c:v>
                </c:pt>
                <c:pt idx="1">
                  <c:v>7.4786077211672604</c:v>
                </c:pt>
                <c:pt idx="2">
                  <c:v>5.7940352616352904</c:v>
                </c:pt>
                <c:pt idx="3">
                  <c:v>5.8199602958464602</c:v>
                </c:pt>
                <c:pt idx="4">
                  <c:v>8.5581292734267507</c:v>
                </c:pt>
                <c:pt idx="5">
                  <c:v>3.05</c:v>
                </c:pt>
                <c:pt idx="6">
                  <c:v>2.98</c:v>
                </c:pt>
                <c:pt idx="7">
                  <c:v>2.65</c:v>
                </c:pt>
                <c:pt idx="8">
                  <c:v>2.87</c:v>
                </c:pt>
                <c:pt idx="9">
                  <c:v>3.07</c:v>
                </c:pt>
                <c:pt idx="10">
                  <c:v>2.88354652797263</c:v>
                </c:pt>
                <c:pt idx="11">
                  <c:v>2.98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4CD-4206-A26E-620836DBFDF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Update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2022/01</c:v>
                </c:pt>
                <c:pt idx="1">
                  <c:v>2022/02</c:v>
                </c:pt>
                <c:pt idx="2">
                  <c:v>2022/03</c:v>
                </c:pt>
                <c:pt idx="3">
                  <c:v>2022/04</c:v>
                </c:pt>
                <c:pt idx="4">
                  <c:v>2022/05</c:v>
                </c:pt>
                <c:pt idx="5">
                  <c:v>2022/06</c:v>
                </c:pt>
                <c:pt idx="6">
                  <c:v>2022/07</c:v>
                </c:pt>
                <c:pt idx="7">
                  <c:v>2022/08</c:v>
                </c:pt>
                <c:pt idx="8">
                  <c:v>2022/09</c:v>
                </c:pt>
                <c:pt idx="9">
                  <c:v>2022/10</c:v>
                </c:pt>
                <c:pt idx="10">
                  <c:v>2022/11</c:v>
                </c:pt>
                <c:pt idx="11">
                  <c:v>2022/12</c:v>
                </c:pt>
              </c:strCache>
            </c:strRef>
          </c:cat>
          <c:val>
            <c:numRef>
              <c:f>Sheet1!$D$2:$D$13</c:f>
              <c:numCache>
                <c:formatCode>0.00</c:formatCode>
                <c:ptCount val="12"/>
                <c:pt idx="0">
                  <c:v>1.3545904995015201</c:v>
                </c:pt>
                <c:pt idx="1">
                  <c:v>2.0316512990005999</c:v>
                </c:pt>
                <c:pt idx="2">
                  <c:v>1.40097916842156</c:v>
                </c:pt>
                <c:pt idx="3">
                  <c:v>1.3046664203724501</c:v>
                </c:pt>
                <c:pt idx="4">
                  <c:v>2.0793838808884102</c:v>
                </c:pt>
                <c:pt idx="5">
                  <c:v>0.86</c:v>
                </c:pt>
                <c:pt idx="6">
                  <c:v>0.7</c:v>
                </c:pt>
                <c:pt idx="7">
                  <c:v>0.66</c:v>
                </c:pt>
                <c:pt idx="8">
                  <c:v>0.64</c:v>
                </c:pt>
                <c:pt idx="9">
                  <c:v>0.61</c:v>
                </c:pt>
                <c:pt idx="10">
                  <c:v>0.68016923400861795</c:v>
                </c:pt>
                <c:pt idx="11">
                  <c:v>0.7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4CD-4206-A26E-620836DBFD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Recipient</a:t>
            </a:r>
            <a:r>
              <a:rPr lang="en-US" baseline="0" dirty="0"/>
              <a:t> Trends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2022/01</c:v>
                </c:pt>
                <c:pt idx="1">
                  <c:v>2022/02</c:v>
                </c:pt>
                <c:pt idx="2">
                  <c:v>2022/03</c:v>
                </c:pt>
                <c:pt idx="3">
                  <c:v>2022/04</c:v>
                </c:pt>
                <c:pt idx="4">
                  <c:v>2022/05</c:v>
                </c:pt>
                <c:pt idx="5">
                  <c:v>2022/06</c:v>
                </c:pt>
                <c:pt idx="6">
                  <c:v>2022/07</c:v>
                </c:pt>
                <c:pt idx="7">
                  <c:v>2022/08</c:v>
                </c:pt>
                <c:pt idx="8">
                  <c:v>2022/08</c:v>
                </c:pt>
                <c:pt idx="9">
                  <c:v>2022/10</c:v>
                </c:pt>
                <c:pt idx="10">
                  <c:v>2022/11</c:v>
                </c:pt>
                <c:pt idx="11">
                  <c:v>2021/12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383426</c:v>
                </c:pt>
                <c:pt idx="1">
                  <c:v>349127</c:v>
                </c:pt>
                <c:pt idx="2">
                  <c:v>224637</c:v>
                </c:pt>
                <c:pt idx="3">
                  <c:v>265706</c:v>
                </c:pt>
                <c:pt idx="4">
                  <c:v>373868</c:v>
                </c:pt>
                <c:pt idx="5">
                  <c:v>357391</c:v>
                </c:pt>
                <c:pt idx="6">
                  <c:v>362494</c:v>
                </c:pt>
                <c:pt idx="7">
                  <c:v>288462</c:v>
                </c:pt>
                <c:pt idx="8">
                  <c:v>270067</c:v>
                </c:pt>
                <c:pt idx="9">
                  <c:v>325190</c:v>
                </c:pt>
                <c:pt idx="10">
                  <c:v>352283</c:v>
                </c:pt>
                <c:pt idx="11">
                  <c:v>320460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20C-4D04-9061-802338FC25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Post Trends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Sheet1!$A$2:$A$13</c:f>
              <c:strCache>
                <c:ptCount val="12"/>
                <c:pt idx="0">
                  <c:v>2022/01</c:v>
                </c:pt>
                <c:pt idx="1">
                  <c:v>2022/02</c:v>
                </c:pt>
                <c:pt idx="2">
                  <c:v>2022/03</c:v>
                </c:pt>
                <c:pt idx="3">
                  <c:v>2022/04</c:v>
                </c:pt>
                <c:pt idx="4">
                  <c:v>2022/05</c:v>
                </c:pt>
                <c:pt idx="5">
                  <c:v>2022/06</c:v>
                </c:pt>
                <c:pt idx="6">
                  <c:v>2022/07</c:v>
                </c:pt>
                <c:pt idx="7">
                  <c:v>2022/08</c:v>
                </c:pt>
                <c:pt idx="8">
                  <c:v>2022/09</c:v>
                </c:pt>
                <c:pt idx="9">
                  <c:v>2022/10</c:v>
                </c:pt>
                <c:pt idx="10">
                  <c:v>2022/11</c:v>
                </c:pt>
                <c:pt idx="11">
                  <c:v>2022/12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763</c:v>
                </c:pt>
                <c:pt idx="1">
                  <c:v>679</c:v>
                </c:pt>
                <c:pt idx="2">
                  <c:v>481</c:v>
                </c:pt>
                <c:pt idx="3">
                  <c:v>577</c:v>
                </c:pt>
                <c:pt idx="4">
                  <c:v>711</c:v>
                </c:pt>
                <c:pt idx="5">
                  <c:v>709</c:v>
                </c:pt>
                <c:pt idx="6">
                  <c:v>691</c:v>
                </c:pt>
                <c:pt idx="7">
                  <c:v>722</c:v>
                </c:pt>
                <c:pt idx="8">
                  <c:v>779</c:v>
                </c:pt>
                <c:pt idx="9">
                  <c:v>718</c:v>
                </c:pt>
                <c:pt idx="10">
                  <c:v>811</c:v>
                </c:pt>
                <c:pt idx="11">
                  <c:v>617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DA7-4579-BB2D-9A856D9D133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 rot="2700000"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984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960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ERCOT Public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ERCOT Public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services/sl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Mick Hanna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Supervisor, Market Applications Services Support</a:t>
            </a:r>
          </a:p>
          <a:p>
            <a:endParaRPr lang="en-US" dirty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Public</a:t>
            </a:r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January 2023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 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Service Availability – December 2022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targets.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Retail Incidents &amp; Maintenance – December 2022</a:t>
            </a:r>
            <a:endParaRPr lang="en-US" sz="1600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12/4 Maintenance outage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12/10 MarkeTrak release and system maintenance.</a:t>
            </a:r>
          </a:p>
          <a:p>
            <a:pPr marL="0" indent="0" algn="l"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Non-Retail Incidents &amp; Maintenance – December 2022</a:t>
            </a:r>
            <a:r>
              <a:rPr lang="en-US" sz="1600" kern="0" dirty="0">
                <a:solidFill>
                  <a:srgbClr val="000000"/>
                </a:solidFill>
              </a:rPr>
              <a:t>. 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12/6-12/8 Planned system releases.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11/8-11/10 Normal Site Failovers completed.</a:t>
            </a:r>
          </a:p>
          <a:p>
            <a:pPr marL="0" indent="0" algn="l">
              <a:buNone/>
            </a:pPr>
            <a:r>
              <a:rPr lang="en-US" sz="1600" b="1" kern="0" dirty="0" err="1">
                <a:solidFill>
                  <a:srgbClr val="000000"/>
                </a:solidFill>
              </a:rPr>
              <a:t>ListServ</a:t>
            </a:r>
            <a:r>
              <a:rPr lang="en-US" sz="1600" b="1" kern="0" dirty="0">
                <a:solidFill>
                  <a:srgbClr val="000000"/>
                </a:solidFill>
              </a:rPr>
              <a:t> Incidents &amp; Maintenance – December 2022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No activities. </a:t>
            </a:r>
          </a:p>
          <a:p>
            <a:pPr marL="0" lvl="1" indent="0" fontAlgn="base">
              <a:spcAft>
                <a:spcPct val="0"/>
              </a:spcAft>
              <a:buClr>
                <a:srgbClr val="00B050"/>
              </a:buClr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SLA Documents and Incident Reporting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  <a:hlinkClick r:id="rId3"/>
              </a:rPr>
              <a:t>https://www.ercot.com/services/sla/</a:t>
            </a:r>
            <a:endParaRPr lang="en-US" sz="1600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algn="l"/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0314179"/>
              </p:ext>
            </p:extLst>
          </p:nvPr>
        </p:nvGraphicFramePr>
        <p:xfrm>
          <a:off x="302690" y="838200"/>
          <a:ext cx="8688910" cy="2059174"/>
        </p:xfrm>
        <a:graphic>
          <a:graphicData uri="http://schemas.openxmlformats.org/drawingml/2006/table">
            <a:tbl>
              <a:tblPr/>
              <a:tblGrid>
                <a:gridCol w="1411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4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10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232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MarkeTrak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December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Availability (%)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Response Time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Month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QueryDetail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.46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.46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QueryList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Update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.70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.69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99.40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2.37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2.43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99.85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435646E1-E2CD-494F-A913-6948F6A136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69676338"/>
              </p:ext>
            </p:extLst>
          </p:nvPr>
        </p:nvGraphicFramePr>
        <p:xfrm>
          <a:off x="302690" y="2971800"/>
          <a:ext cx="8688910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/>
              <a:t>December </a:t>
            </a:r>
            <a:r>
              <a:rPr lang="en-US" dirty="0" err="1"/>
              <a:t>ListServ</a:t>
            </a:r>
            <a:r>
              <a:rPr lang="en-US" dirty="0"/>
              <a:t> Stats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69AA1256-8F72-4E96-940D-EBEF73D42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55858"/>
            <a:ext cx="8915400" cy="4319832"/>
          </a:xfrm>
        </p:spPr>
        <p:txBody>
          <a:bodyPr/>
          <a:lstStyle/>
          <a:p>
            <a:r>
              <a:rPr lang="en-US" sz="2400" dirty="0"/>
              <a:t>617 Posts</a:t>
            </a:r>
          </a:p>
          <a:p>
            <a:r>
              <a:rPr lang="en-US" sz="2400" dirty="0"/>
              <a:t>320460 Recipients</a:t>
            </a:r>
          </a:p>
          <a:p>
            <a:r>
              <a:rPr lang="en-US" sz="2400" dirty="0"/>
              <a:t>RMS List</a:t>
            </a:r>
          </a:p>
          <a:p>
            <a:pPr lvl="1"/>
            <a:r>
              <a:rPr lang="en-US" sz="2400" dirty="0"/>
              <a:t>56 Posts</a:t>
            </a:r>
          </a:p>
          <a:p>
            <a:pPr lvl="1"/>
            <a:r>
              <a:rPr lang="en-US" sz="2400" dirty="0"/>
              <a:t>2 New Subscriptions</a:t>
            </a:r>
          </a:p>
          <a:p>
            <a:pPr lvl="1"/>
            <a:r>
              <a:rPr lang="en-US" sz="2400" dirty="0"/>
              <a:t>0 Unsubscribe</a:t>
            </a:r>
          </a:p>
          <a:p>
            <a:r>
              <a:rPr lang="en-US" sz="2400" dirty="0"/>
              <a:t>TDTMS List</a:t>
            </a:r>
          </a:p>
          <a:p>
            <a:pPr lvl="1"/>
            <a:r>
              <a:rPr lang="en-US" sz="2400" dirty="0"/>
              <a:t>0 Posts</a:t>
            </a:r>
          </a:p>
          <a:p>
            <a:pPr lvl="1"/>
            <a:r>
              <a:rPr lang="en-US" sz="2400" dirty="0"/>
              <a:t>0 New Subscriptions</a:t>
            </a:r>
          </a:p>
          <a:p>
            <a:pPr lvl="1"/>
            <a:r>
              <a:rPr lang="en-US" sz="2400" dirty="0"/>
              <a:t>0 Unsubscribe</a:t>
            </a:r>
          </a:p>
          <a:p>
            <a:pPr marL="457200" lvl="1" indent="0">
              <a:buNone/>
            </a:pP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87E04CBA-5A6A-48FE-92B5-61D91FA1C8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80432856"/>
              </p:ext>
            </p:extLst>
          </p:nvPr>
        </p:nvGraphicFramePr>
        <p:xfrm>
          <a:off x="3581400" y="3392197"/>
          <a:ext cx="5562599" cy="2910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E9F40177-2F52-4E9D-B5B1-F492DEA250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90592432"/>
              </p:ext>
            </p:extLst>
          </p:nvPr>
        </p:nvGraphicFramePr>
        <p:xfrm>
          <a:off x="3733800" y="381000"/>
          <a:ext cx="5472331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9003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/>
              <a:t>Weather Moratoriums Last 2 Months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69AA1256-8F72-4E96-940D-EBEF73D42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55858"/>
            <a:ext cx="8915400" cy="4319832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0 Manual Sign Offs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0 autodeleted subscribers (20 bounces with a 10 day delay)</a:t>
            </a:r>
          </a:p>
          <a:p>
            <a:endParaRPr lang="en-US" sz="2400" dirty="0"/>
          </a:p>
          <a:p>
            <a:pPr marL="457200" lvl="1" indent="0">
              <a:buNone/>
            </a:pP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999C473-0116-450B-A821-2BFD079770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6917875"/>
              </p:ext>
            </p:extLst>
          </p:nvPr>
        </p:nvGraphicFramePr>
        <p:xfrm>
          <a:off x="10212" y="3657600"/>
          <a:ext cx="8915400" cy="2435174"/>
        </p:xfrm>
        <a:graphic>
          <a:graphicData uri="http://schemas.openxmlformats.org/drawingml/2006/table">
            <a:tbl>
              <a:tblPr/>
              <a:tblGrid>
                <a:gridCol w="3888632">
                  <a:extLst>
                    <a:ext uri="{9D8B030D-6E8A-4147-A177-3AD203B41FA5}">
                      <a16:colId xmlns:a16="http://schemas.microsoft.com/office/drawing/2014/main" val="3099974693"/>
                    </a:ext>
                  </a:extLst>
                </a:gridCol>
                <a:gridCol w="5026768">
                  <a:extLst>
                    <a:ext uri="{9D8B030D-6E8A-4147-A177-3AD203B41FA5}">
                      <a16:colId xmlns:a16="http://schemas.microsoft.com/office/drawing/2014/main" val="2365290049"/>
                    </a:ext>
                  </a:extLst>
                </a:gridCol>
              </a:tblGrid>
              <a:tr h="173077">
                <a:tc>
                  <a:txBody>
                    <a:bodyPr/>
                    <a:lstStyle/>
                    <a:p>
                      <a:pPr algn="l" fontAlgn="t"/>
                      <a:endParaRPr lang="en-US" sz="1700" dirty="0">
                        <a:solidFill>
                          <a:srgbClr val="006297"/>
                        </a:solidFill>
                        <a:effectLst/>
                      </a:endParaRPr>
                    </a:p>
                  </a:txBody>
                  <a:tcPr marL="88803" marR="88803" marT="44401" marB="444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700">
                        <a:solidFill>
                          <a:srgbClr val="006297"/>
                        </a:solidFill>
                        <a:effectLst/>
                      </a:endParaRPr>
                    </a:p>
                  </a:txBody>
                  <a:tcPr marL="88803" marR="148005" marT="44401" marB="444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9050308"/>
                  </a:ext>
                </a:extLst>
              </a:tr>
              <a:tr h="300986">
                <a:tc>
                  <a:txBody>
                    <a:bodyPr/>
                    <a:lstStyle/>
                    <a:p>
                      <a:pPr algn="l" fontAlgn="t"/>
                      <a:endParaRPr lang="en-US" sz="1700" dirty="0">
                        <a:solidFill>
                          <a:srgbClr val="006297"/>
                        </a:solidFill>
                        <a:effectLst/>
                      </a:endParaRPr>
                    </a:p>
                  </a:txBody>
                  <a:tcPr marL="88803" marR="88803" marT="44401" marB="444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700">
                        <a:solidFill>
                          <a:srgbClr val="006297"/>
                        </a:solidFill>
                        <a:effectLst/>
                      </a:endParaRPr>
                    </a:p>
                  </a:txBody>
                  <a:tcPr marL="88803" marR="148005" marT="44401" marB="444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9340043"/>
                  </a:ext>
                </a:extLst>
              </a:tr>
              <a:tr h="300986">
                <a:tc>
                  <a:txBody>
                    <a:bodyPr/>
                    <a:lstStyle/>
                    <a:p>
                      <a:pPr algn="l" fontAlgn="t"/>
                      <a:endParaRPr lang="en-US" sz="1700">
                        <a:solidFill>
                          <a:srgbClr val="006297"/>
                        </a:solidFill>
                        <a:effectLst/>
                      </a:endParaRPr>
                    </a:p>
                  </a:txBody>
                  <a:tcPr marL="88803" marR="88803" marT="44401" marB="444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700">
                        <a:solidFill>
                          <a:srgbClr val="006297"/>
                        </a:solidFill>
                        <a:effectLst/>
                      </a:endParaRPr>
                    </a:p>
                  </a:txBody>
                  <a:tcPr marL="88803" marR="148005" marT="44401" marB="444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2133578"/>
                  </a:ext>
                </a:extLst>
              </a:tr>
              <a:tr h="300986">
                <a:tc>
                  <a:txBody>
                    <a:bodyPr/>
                    <a:lstStyle/>
                    <a:p>
                      <a:pPr algn="l" fontAlgn="t"/>
                      <a:endParaRPr lang="en-US" sz="1700" dirty="0">
                        <a:solidFill>
                          <a:srgbClr val="006297"/>
                        </a:solidFill>
                        <a:effectLst/>
                      </a:endParaRPr>
                    </a:p>
                  </a:txBody>
                  <a:tcPr marL="88803" marR="88803" marT="44401" marB="444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700" dirty="0">
                        <a:solidFill>
                          <a:srgbClr val="006297"/>
                        </a:solidFill>
                        <a:effectLst/>
                      </a:endParaRPr>
                    </a:p>
                  </a:txBody>
                  <a:tcPr marL="88803" marR="148005" marT="44401" marB="444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545639"/>
                  </a:ext>
                </a:extLst>
              </a:tr>
              <a:tr h="173077">
                <a:tc>
                  <a:txBody>
                    <a:bodyPr/>
                    <a:lstStyle/>
                    <a:p>
                      <a:pPr algn="l" fontAlgn="t"/>
                      <a:endParaRPr lang="en-US" sz="1700">
                        <a:solidFill>
                          <a:srgbClr val="006297"/>
                        </a:solidFill>
                        <a:effectLst/>
                      </a:endParaRPr>
                    </a:p>
                  </a:txBody>
                  <a:tcPr marL="88803" marR="88803" marT="44401" marB="444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700">
                        <a:solidFill>
                          <a:srgbClr val="006297"/>
                        </a:solidFill>
                        <a:effectLst/>
                      </a:endParaRPr>
                    </a:p>
                  </a:txBody>
                  <a:tcPr marL="88803" marR="148005" marT="44401" marB="444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18253"/>
                  </a:ext>
                </a:extLst>
              </a:tr>
              <a:tr h="300986">
                <a:tc>
                  <a:txBody>
                    <a:bodyPr/>
                    <a:lstStyle/>
                    <a:p>
                      <a:pPr algn="l" fontAlgn="t"/>
                      <a:endParaRPr lang="en-US" sz="1700">
                        <a:solidFill>
                          <a:srgbClr val="006297"/>
                        </a:solidFill>
                        <a:effectLst/>
                      </a:endParaRPr>
                    </a:p>
                  </a:txBody>
                  <a:tcPr marL="88803" marR="88803" marT="44401" marB="444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700">
                        <a:solidFill>
                          <a:srgbClr val="006297"/>
                        </a:solidFill>
                        <a:effectLst/>
                      </a:endParaRPr>
                    </a:p>
                  </a:txBody>
                  <a:tcPr marL="88803" marR="148005" marT="44401" marB="444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8634961"/>
                  </a:ext>
                </a:extLst>
              </a:tr>
              <a:tr h="300986">
                <a:tc>
                  <a:txBody>
                    <a:bodyPr/>
                    <a:lstStyle/>
                    <a:p>
                      <a:pPr algn="l" fontAlgn="t"/>
                      <a:endParaRPr lang="en-US" sz="1700" dirty="0">
                        <a:solidFill>
                          <a:srgbClr val="006297"/>
                        </a:solidFill>
                        <a:effectLst/>
                      </a:endParaRPr>
                    </a:p>
                  </a:txBody>
                  <a:tcPr marL="88803" marR="88803" marT="44401" marB="444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700" u="none" strike="noStrike" dirty="0">
                        <a:solidFill>
                          <a:srgbClr val="006297"/>
                        </a:solidFill>
                        <a:effectLst/>
                      </a:endParaRPr>
                    </a:p>
                  </a:txBody>
                  <a:tcPr marL="88803" marR="148005" marT="44401" marB="444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105249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BF7CA0D-2408-41E4-AB77-A862936851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8946459"/>
              </p:ext>
            </p:extLst>
          </p:nvPr>
        </p:nvGraphicFramePr>
        <p:xfrm>
          <a:off x="10212" y="1676067"/>
          <a:ext cx="8915400" cy="731520"/>
        </p:xfrm>
        <a:graphic>
          <a:graphicData uri="http://schemas.openxmlformats.org/drawingml/2006/table">
            <a:tbl>
              <a:tblPr/>
              <a:tblGrid>
                <a:gridCol w="3888632">
                  <a:extLst>
                    <a:ext uri="{9D8B030D-6E8A-4147-A177-3AD203B41FA5}">
                      <a16:colId xmlns:a16="http://schemas.microsoft.com/office/drawing/2014/main" val="657698289"/>
                    </a:ext>
                  </a:extLst>
                </a:gridCol>
                <a:gridCol w="5026768">
                  <a:extLst>
                    <a:ext uri="{9D8B030D-6E8A-4147-A177-3AD203B41FA5}">
                      <a16:colId xmlns:a16="http://schemas.microsoft.com/office/drawing/2014/main" val="2769877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t"/>
                      <a:endParaRPr lang="en-US" dirty="0">
                        <a:solidFill>
                          <a:srgbClr val="006297"/>
                        </a:solidFill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>
                        <a:solidFill>
                          <a:srgbClr val="006297"/>
                        </a:solidFill>
                        <a:effectLst/>
                      </a:endParaRPr>
                    </a:p>
                  </a:txBody>
                  <a:tcPr marR="1524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26850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endParaRPr lang="en-US" dirty="0">
                        <a:solidFill>
                          <a:srgbClr val="006297"/>
                        </a:solidFill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u="none" strike="noStrike" dirty="0">
                        <a:solidFill>
                          <a:srgbClr val="006297"/>
                        </a:solidFill>
                        <a:effectLst/>
                      </a:endParaRPr>
                    </a:p>
                  </a:txBody>
                  <a:tcPr marR="1524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41677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979582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22420</TotalTime>
  <Words>218</Words>
  <Application>Microsoft Office PowerPoint</Application>
  <PresentationFormat>On-screen Show (4:3)</PresentationFormat>
  <Paragraphs>83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 </vt:lpstr>
      <vt:lpstr>MarkeTrak Performance</vt:lpstr>
      <vt:lpstr>December ListServ Stats</vt:lpstr>
      <vt:lpstr>Weather Moratoriums Last 2 Months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Hanna, Mick</cp:lastModifiedBy>
  <cp:revision>295</cp:revision>
  <cp:lastPrinted>2019-05-06T20:09:17Z</cp:lastPrinted>
  <dcterms:created xsi:type="dcterms:W3CDTF">2016-01-21T15:20:31Z</dcterms:created>
  <dcterms:modified xsi:type="dcterms:W3CDTF">2023-01-09T20:46:01Z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