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53" r:id="rId1"/>
    <p:sldMasterId id="2147483648" r:id="rId2"/>
    <p:sldMasterId id="2147483651" r:id="rId3"/>
  </p:sldMasterIdLst>
  <p:notesMasterIdLst>
    <p:notesMasterId r:id="rId13"/>
  </p:notesMasterIdLst>
  <p:handoutMasterIdLst>
    <p:handoutMasterId r:id="rId14"/>
  </p:handoutMasterIdLst>
  <p:sldIdLst>
    <p:sldId id="260" r:id="rId4"/>
    <p:sldId id="257" r:id="rId5"/>
    <p:sldId id="264" r:id="rId6"/>
    <p:sldId id="265" r:id="rId7"/>
    <p:sldId id="262" r:id="rId8"/>
    <p:sldId id="261" r:id="rId9"/>
    <p:sldId id="267" r:id="rId10"/>
    <p:sldId id="268" r:id="rId11"/>
    <p:sldId id="269" r:id="rId1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81" d="100"/>
          <a:sy n="81" d="100"/>
        </p:scale>
        <p:origin x="1498" y="62"/>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1/6/2023</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1/6/2023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3652501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25137193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4</a:t>
            </a:fld>
            <a:endParaRPr lang="en-US"/>
          </a:p>
        </p:txBody>
      </p:sp>
    </p:spTree>
    <p:extLst>
      <p:ext uri="{BB962C8B-B14F-4D97-AF65-F5344CB8AC3E}">
        <p14:creationId xmlns:p14="http://schemas.microsoft.com/office/powerpoint/2010/main" val="36349537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5</a:t>
            </a:fld>
            <a:endParaRPr lang="en-US"/>
          </a:p>
        </p:txBody>
      </p:sp>
    </p:spTree>
    <p:extLst>
      <p:ext uri="{BB962C8B-B14F-4D97-AF65-F5344CB8AC3E}">
        <p14:creationId xmlns:p14="http://schemas.microsoft.com/office/powerpoint/2010/main" val="24532370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6</a:t>
            </a:fld>
            <a:endParaRPr lang="en-US"/>
          </a:p>
        </p:txBody>
      </p:sp>
    </p:spTree>
    <p:extLst>
      <p:ext uri="{BB962C8B-B14F-4D97-AF65-F5344CB8AC3E}">
        <p14:creationId xmlns:p14="http://schemas.microsoft.com/office/powerpoint/2010/main" val="29820089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Footer text goes here.</a:t>
            </a:r>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1169451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Footer text goes here.</a:t>
            </a:r>
            <a:endParaRPr lang="en-US" dirty="0"/>
          </a:p>
        </p:txBody>
      </p:sp>
      <p:sp>
        <p:nvSpPr>
          <p:cNvPr id="6" name="Slide Number Placeholder 5"/>
          <p:cNvSpPr>
            <a:spLocks noGrp="1"/>
          </p:cNvSpPr>
          <p:nvPr>
            <p:ph type="sldNum" sz="quarter" idx="4"/>
          </p:nvPr>
        </p:nvSpPr>
        <p:spPr>
          <a:xfrm>
            <a:off x="8534400" y="6561138"/>
            <a:ext cx="5334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0000" y="2413338"/>
            <a:ext cx="5029200" cy="2031325"/>
          </a:xfrm>
          <a:prstGeom prst="rect">
            <a:avLst/>
          </a:prstGeom>
          <a:noFill/>
        </p:spPr>
        <p:txBody>
          <a:bodyPr wrap="square" rtlCol="0">
            <a:spAutoFit/>
          </a:bodyPr>
          <a:lstStyle/>
          <a:p>
            <a:r>
              <a:rPr lang="en-US" b="1" dirty="0"/>
              <a:t>CRR Activity Calendar Update</a:t>
            </a:r>
          </a:p>
          <a:p>
            <a:endParaRPr lang="en-US" dirty="0"/>
          </a:p>
          <a:p>
            <a:r>
              <a:rPr lang="en-US" dirty="0"/>
              <a:t>Samantha Findley</a:t>
            </a:r>
          </a:p>
          <a:p>
            <a:r>
              <a:rPr lang="en-US" dirty="0"/>
              <a:t>Supervisor, CRR</a:t>
            </a:r>
          </a:p>
          <a:p>
            <a:endParaRPr lang="en-US" dirty="0"/>
          </a:p>
          <a:p>
            <a:r>
              <a:rPr lang="en-US" dirty="0"/>
              <a:t>CMWG</a:t>
            </a:r>
          </a:p>
          <a:p>
            <a:r>
              <a:rPr lang="en-US" dirty="0"/>
              <a:t>January 9, 2023</a:t>
            </a:r>
          </a:p>
        </p:txBody>
      </p:sp>
    </p:spTree>
    <p:extLst>
      <p:ext uri="{BB962C8B-B14F-4D97-AF65-F5344CB8AC3E}">
        <p14:creationId xmlns:p14="http://schemas.microsoft.com/office/powerpoint/2010/main" val="730603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b="1" dirty="0">
                <a:solidFill>
                  <a:schemeClr val="accent1"/>
                </a:solidFill>
              </a:rPr>
              <a:t>CRR activity calendar – overview </a:t>
            </a:r>
          </a:p>
        </p:txBody>
      </p:sp>
      <p:sp>
        <p:nvSpPr>
          <p:cNvPr id="3" name="Content Placeholder 2"/>
          <p:cNvSpPr>
            <a:spLocks noGrp="1"/>
          </p:cNvSpPr>
          <p:nvPr>
            <p:ph idx="1"/>
          </p:nvPr>
        </p:nvSpPr>
        <p:spPr>
          <a:xfrm>
            <a:off x="304800" y="1219200"/>
            <a:ext cx="8534400" cy="4953000"/>
          </a:xfrm>
        </p:spPr>
        <p:txBody>
          <a:bodyPr/>
          <a:lstStyle/>
          <a:p>
            <a:r>
              <a:rPr lang="en-US" sz="2400" dirty="0"/>
              <a:t>Protocol 7.5.1(4)(c) requires ERCOT to post an updated calendar no later than April 1 of each calendar year</a:t>
            </a:r>
          </a:p>
          <a:p>
            <a:pPr lvl="1"/>
            <a:r>
              <a:rPr lang="en-US" sz="2000" dirty="0"/>
              <a:t>Each calendar includes auction activity dates for the remainder of the current calendar year and for the two subsequent calendar years</a:t>
            </a:r>
          </a:p>
          <a:p>
            <a:pPr lvl="1"/>
            <a:r>
              <a:rPr lang="en-US" sz="2000" dirty="0"/>
              <a:t>The calendar must be approved by WMS prior to the annual posting</a:t>
            </a:r>
          </a:p>
          <a:p>
            <a:endParaRPr lang="en-US" sz="2400" dirty="0"/>
          </a:p>
          <a:p>
            <a:r>
              <a:rPr lang="en-US" sz="2400" dirty="0"/>
              <a:t>Would like feedback today from CMWG on the draft calendar before seeking final approval from WMS on February 1, 2023</a:t>
            </a:r>
          </a:p>
          <a:p>
            <a:endParaRPr lang="en-US" sz="24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2</a:t>
            </a:fld>
            <a:endParaRPr lang="en-US"/>
          </a:p>
        </p:txBody>
      </p:sp>
    </p:spTree>
    <p:extLst>
      <p:ext uri="{BB962C8B-B14F-4D97-AF65-F5344CB8AC3E}">
        <p14:creationId xmlns:p14="http://schemas.microsoft.com/office/powerpoint/2010/main" val="10240582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b="1" dirty="0">
                <a:solidFill>
                  <a:schemeClr val="accent1"/>
                </a:solidFill>
              </a:rPr>
              <a:t>CRR activity calendar – general reminders</a:t>
            </a:r>
          </a:p>
        </p:txBody>
      </p:sp>
      <p:sp>
        <p:nvSpPr>
          <p:cNvPr id="3" name="Content Placeholder 2"/>
          <p:cNvSpPr>
            <a:spLocks noGrp="1"/>
          </p:cNvSpPr>
          <p:nvPr>
            <p:ph idx="1"/>
          </p:nvPr>
        </p:nvSpPr>
        <p:spPr>
          <a:xfrm>
            <a:off x="321733" y="1143000"/>
            <a:ext cx="8534400" cy="4953000"/>
          </a:xfrm>
        </p:spPr>
        <p:txBody>
          <a:bodyPr/>
          <a:lstStyle/>
          <a:p>
            <a:r>
              <a:rPr lang="en-US" sz="2400" dirty="0"/>
              <a:t>The model build process begins 2 weeks prior to the model posting date (get outages and Common Information Model snapshot)</a:t>
            </a:r>
          </a:p>
          <a:p>
            <a:pPr marL="457200" lvl="1" indent="0">
              <a:buNone/>
            </a:pPr>
            <a:endParaRPr lang="en-US" sz="1200" dirty="0"/>
          </a:p>
          <a:p>
            <a:r>
              <a:rPr lang="en-US" sz="2400" dirty="0"/>
              <a:t>We hold a monthly auction and a long-term auction every month of the year</a:t>
            </a:r>
          </a:p>
          <a:p>
            <a:pPr lvl="1"/>
            <a:r>
              <a:rPr lang="en-US" sz="2000" dirty="0"/>
              <a:t>Typical pattern is monthly auction bid window in the first half of the month followed by the long-term auction bid window the very next week (occasionally, there will be a one-week gap to avoid holidays)</a:t>
            </a:r>
          </a:p>
          <a:p>
            <a:pPr lvl="1"/>
            <a:r>
              <a:rPr lang="en-US" sz="2000" dirty="0"/>
              <a:t>Monthly auction results are posted one week after the bid window closes; long-term auction results are posted two weeks after the bid window closes</a:t>
            </a:r>
          </a:p>
          <a:p>
            <a:pPr lvl="1"/>
            <a:r>
              <a:rPr lang="en-US" sz="2000" dirty="0"/>
              <a:t>Monthly auction credit is usually released 1 day after the long-term auction credit is locked </a:t>
            </a:r>
            <a:r>
              <a:rPr lang="en-US" sz="2000" b="1" i="1" dirty="0"/>
              <a:t>(SCR816 will remove this overlap)</a:t>
            </a: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3</a:t>
            </a:fld>
            <a:endParaRPr lang="en-US"/>
          </a:p>
        </p:txBody>
      </p:sp>
    </p:spTree>
    <p:extLst>
      <p:ext uri="{BB962C8B-B14F-4D97-AF65-F5344CB8AC3E}">
        <p14:creationId xmlns:p14="http://schemas.microsoft.com/office/powerpoint/2010/main" val="27224552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b="1" dirty="0">
                <a:solidFill>
                  <a:schemeClr val="accent1"/>
                </a:solidFill>
              </a:rPr>
              <a:t>CRR activity calendar – general reminders</a:t>
            </a:r>
          </a:p>
        </p:txBody>
      </p:sp>
      <p:sp>
        <p:nvSpPr>
          <p:cNvPr id="3" name="Content Placeholder 2"/>
          <p:cNvSpPr>
            <a:spLocks noGrp="1"/>
          </p:cNvSpPr>
          <p:nvPr>
            <p:ph idx="1"/>
          </p:nvPr>
        </p:nvSpPr>
        <p:spPr>
          <a:xfrm>
            <a:off x="304800" y="1219200"/>
            <a:ext cx="8534400" cy="4953000"/>
          </a:xfrm>
        </p:spPr>
        <p:txBody>
          <a:bodyPr/>
          <a:lstStyle/>
          <a:p>
            <a:r>
              <a:rPr lang="en-US" sz="2400" dirty="0"/>
              <a:t>There are two additional tabs on the calendar </a:t>
            </a:r>
          </a:p>
          <a:p>
            <a:pPr lvl="1"/>
            <a:r>
              <a:rPr lang="en-US" sz="2000" dirty="0"/>
              <a:t>“Calendar Protocol References” includes any specific protocol sections related to the selection of dates </a:t>
            </a:r>
          </a:p>
          <a:p>
            <a:pPr lvl="1"/>
            <a:r>
              <a:rPr lang="en-US" sz="2000" dirty="0"/>
              <a:t>“PCRRs” gives activity dates and protocol sections related to the annual PCRR allocation process</a:t>
            </a:r>
          </a:p>
          <a:p>
            <a:pPr lvl="1"/>
            <a:endParaRPr lang="en-US" sz="20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4</a:t>
            </a:fld>
            <a:endParaRPr lang="en-US"/>
          </a:p>
        </p:txBody>
      </p:sp>
    </p:spTree>
    <p:extLst>
      <p:ext uri="{BB962C8B-B14F-4D97-AF65-F5344CB8AC3E}">
        <p14:creationId xmlns:p14="http://schemas.microsoft.com/office/powerpoint/2010/main" val="28250287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b="1" dirty="0">
                <a:solidFill>
                  <a:schemeClr val="accent1"/>
                </a:solidFill>
              </a:rPr>
              <a:t>CRR activity calendar – description of changes</a:t>
            </a:r>
          </a:p>
        </p:txBody>
      </p:sp>
      <p:sp>
        <p:nvSpPr>
          <p:cNvPr id="3" name="Content Placeholder 2"/>
          <p:cNvSpPr>
            <a:spLocks noGrp="1"/>
          </p:cNvSpPr>
          <p:nvPr>
            <p:ph idx="1"/>
          </p:nvPr>
        </p:nvSpPr>
        <p:spPr>
          <a:xfrm>
            <a:off x="304800" y="1066800"/>
            <a:ext cx="8534400" cy="4953000"/>
          </a:xfrm>
        </p:spPr>
        <p:txBody>
          <a:bodyPr/>
          <a:lstStyle/>
          <a:p>
            <a:r>
              <a:rPr lang="en-US" sz="2400" dirty="0"/>
              <a:t>Current calendar goes through the 2025.MAR.Monthly.Auction</a:t>
            </a:r>
          </a:p>
          <a:p>
            <a:endParaRPr lang="en-US" sz="2400" dirty="0"/>
          </a:p>
          <a:p>
            <a:r>
              <a:rPr lang="en-US" sz="2400" dirty="0"/>
              <a:t>Draft dates cover CRR activities through the 2026.MAR.Monthly.Auction</a:t>
            </a:r>
          </a:p>
          <a:p>
            <a:pPr lvl="1"/>
            <a:r>
              <a:rPr lang="en-US" sz="2000" dirty="0"/>
              <a:t>Applied the same patterns to assign the dates as have been used for previous calendars to maintain Protocol requirements and consistency</a:t>
            </a:r>
          </a:p>
          <a:p>
            <a:pPr marL="457200" lvl="1" indent="0">
              <a:buNone/>
            </a:pPr>
            <a:endParaRPr lang="en-US" sz="2000" dirty="0"/>
          </a:p>
          <a:p>
            <a:r>
              <a:rPr lang="en-US" sz="2400" dirty="0"/>
              <a:t>PCRR-eligible NOIEs are encouraged to view the dates on the “PCRRs” tab of the calendar</a:t>
            </a:r>
          </a:p>
          <a:p>
            <a:endParaRPr lang="en-US" sz="24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5</a:t>
            </a:fld>
            <a:endParaRPr lang="en-US"/>
          </a:p>
        </p:txBody>
      </p:sp>
    </p:spTree>
    <p:extLst>
      <p:ext uri="{BB962C8B-B14F-4D97-AF65-F5344CB8AC3E}">
        <p14:creationId xmlns:p14="http://schemas.microsoft.com/office/powerpoint/2010/main" val="34036606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b="1" dirty="0">
                <a:solidFill>
                  <a:schemeClr val="accent1"/>
                </a:solidFill>
              </a:rPr>
              <a:t>CRR activity calendar – </a:t>
            </a:r>
            <a:r>
              <a:rPr lang="en-US" dirty="0"/>
              <a:t>next steps</a:t>
            </a:r>
            <a:endParaRPr lang="en-US" b="1" dirty="0">
              <a:solidFill>
                <a:schemeClr val="accent1"/>
              </a:solidFill>
            </a:endParaRPr>
          </a:p>
        </p:txBody>
      </p:sp>
      <p:sp>
        <p:nvSpPr>
          <p:cNvPr id="3" name="Content Placeholder 2"/>
          <p:cNvSpPr>
            <a:spLocks noGrp="1"/>
          </p:cNvSpPr>
          <p:nvPr>
            <p:ph idx="1"/>
          </p:nvPr>
        </p:nvSpPr>
        <p:spPr>
          <a:xfrm>
            <a:off x="304800" y="1066800"/>
            <a:ext cx="8534400" cy="4319832"/>
          </a:xfrm>
        </p:spPr>
        <p:txBody>
          <a:bodyPr/>
          <a:lstStyle/>
          <a:p>
            <a:r>
              <a:rPr lang="en-US" sz="2400" dirty="0"/>
              <a:t>Will take to WMS for final approval on February 1</a:t>
            </a:r>
          </a:p>
          <a:p>
            <a:pPr lvl="1"/>
            <a:r>
              <a:rPr lang="en-US" sz="2000" dirty="0"/>
              <a:t>Last chance to get WMS approval will be on March 1</a:t>
            </a:r>
          </a:p>
          <a:p>
            <a:r>
              <a:rPr lang="en-US" sz="2400" dirty="0"/>
              <a:t>Approved calendar will be posted on the CRR webpage by April 1</a:t>
            </a:r>
          </a:p>
          <a:p>
            <a:pPr lvl="1"/>
            <a:endParaRPr lang="en-US" sz="2000" dirty="0"/>
          </a:p>
          <a:p>
            <a:endParaRPr lang="en-US" sz="2400" dirty="0"/>
          </a:p>
          <a:p>
            <a:pPr marL="0" indent="0">
              <a:buNone/>
            </a:pPr>
            <a:endParaRPr lang="en-US" sz="2400" dirty="0"/>
          </a:p>
          <a:p>
            <a:endParaRPr lang="en-US" sz="2400" dirty="0"/>
          </a:p>
          <a:p>
            <a:endParaRPr lang="en-US" sz="2400" dirty="0"/>
          </a:p>
          <a:p>
            <a:endParaRPr lang="en-US" sz="24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6</a:t>
            </a:fld>
            <a:endParaRPr lang="en-US"/>
          </a:p>
        </p:txBody>
      </p:sp>
      <p:pic>
        <p:nvPicPr>
          <p:cNvPr id="7" name="Picture 6">
            <a:extLst>
              <a:ext uri="{FF2B5EF4-FFF2-40B4-BE49-F238E27FC236}">
                <a16:creationId xmlns:a16="http://schemas.microsoft.com/office/drawing/2014/main" id="{6A3A2174-C667-425B-BEF9-E1AD8A07A35D}"/>
              </a:ext>
            </a:extLst>
          </p:cNvPr>
          <p:cNvPicPr>
            <a:picLocks noChangeAspect="1"/>
          </p:cNvPicPr>
          <p:nvPr/>
        </p:nvPicPr>
        <p:blipFill>
          <a:blip r:embed="rId3"/>
          <a:stretch>
            <a:fillRect/>
          </a:stretch>
        </p:blipFill>
        <p:spPr>
          <a:xfrm>
            <a:off x="2285999" y="2386740"/>
            <a:ext cx="6457073" cy="3990762"/>
          </a:xfrm>
          <a:prstGeom prst="rect">
            <a:avLst/>
          </a:prstGeom>
          <a:ln w="9525">
            <a:solidFill>
              <a:schemeClr val="tx1"/>
            </a:solidFill>
          </a:ln>
        </p:spPr>
      </p:pic>
    </p:spTree>
    <p:extLst>
      <p:ext uri="{BB962C8B-B14F-4D97-AF65-F5344CB8AC3E}">
        <p14:creationId xmlns:p14="http://schemas.microsoft.com/office/powerpoint/2010/main" val="28263589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494E299-FAE2-4FE5-B8A6-C57085E89391}"/>
              </a:ext>
            </a:extLst>
          </p:cNvPr>
          <p:cNvSpPr>
            <a:spLocks noGrp="1"/>
          </p:cNvSpPr>
          <p:nvPr>
            <p:ph idx="1"/>
          </p:nvPr>
        </p:nvSpPr>
        <p:spPr>
          <a:xfrm>
            <a:off x="304800" y="1623768"/>
            <a:ext cx="8534400" cy="4319832"/>
          </a:xfrm>
        </p:spPr>
        <p:txBody>
          <a:bodyPr/>
          <a:lstStyle/>
          <a:p>
            <a:r>
              <a:rPr lang="en-US" sz="2400" dirty="0"/>
              <a:t>After SCR816 is implemented, locked credit will be released the same day that auction results are posted. This will eliminate the one day of locked credit overlap that occurs most months.</a:t>
            </a:r>
          </a:p>
          <a:p>
            <a:pPr lvl="2"/>
            <a:r>
              <a:rPr lang="en-US" sz="2000" dirty="0"/>
              <a:t>Currently, locked credit is released the day auction invoices are issued, the next business day after auction results are posted.</a:t>
            </a:r>
          </a:p>
          <a:p>
            <a:pPr lvl="2"/>
            <a:r>
              <a:rPr lang="en-US" sz="2000" dirty="0"/>
              <a:t>Targeting SCR816 implementation in Q3</a:t>
            </a:r>
          </a:p>
          <a:p>
            <a:endParaRPr lang="en-US" sz="2400" dirty="0"/>
          </a:p>
          <a:p>
            <a:r>
              <a:rPr lang="en-US" sz="2400" dirty="0"/>
              <a:t>Calendar dates themselves will not change in the SCR816 calendar update; only column headers will change.</a:t>
            </a:r>
          </a:p>
        </p:txBody>
      </p:sp>
      <p:sp>
        <p:nvSpPr>
          <p:cNvPr id="4" name="Slide Number Placeholder 3">
            <a:extLst>
              <a:ext uri="{FF2B5EF4-FFF2-40B4-BE49-F238E27FC236}">
                <a16:creationId xmlns:a16="http://schemas.microsoft.com/office/drawing/2014/main" id="{75C42F2F-7530-438C-97A3-6575B41F12E1}"/>
              </a:ext>
            </a:extLst>
          </p:cNvPr>
          <p:cNvSpPr>
            <a:spLocks noGrp="1"/>
          </p:cNvSpPr>
          <p:nvPr>
            <p:ph type="sldNum" sz="quarter" idx="4"/>
          </p:nvPr>
        </p:nvSpPr>
        <p:spPr/>
        <p:txBody>
          <a:bodyPr/>
          <a:lstStyle/>
          <a:p>
            <a:fld id="{1D93BD3E-1E9A-4970-A6F7-E7AC52762E0C}" type="slidenum">
              <a:rPr lang="en-US" smtClean="0"/>
              <a:pPr/>
              <a:t>7</a:t>
            </a:fld>
            <a:endParaRPr lang="en-US"/>
          </a:p>
        </p:txBody>
      </p:sp>
      <p:sp>
        <p:nvSpPr>
          <p:cNvPr id="5" name="Title 1">
            <a:extLst>
              <a:ext uri="{FF2B5EF4-FFF2-40B4-BE49-F238E27FC236}">
                <a16:creationId xmlns:a16="http://schemas.microsoft.com/office/drawing/2014/main" id="{2424515D-6EC7-45C6-8B93-72D815CA1CD8}"/>
              </a:ext>
            </a:extLst>
          </p:cNvPr>
          <p:cNvSpPr txBox="1">
            <a:spLocks/>
          </p:cNvSpPr>
          <p:nvPr/>
        </p:nvSpPr>
        <p:spPr>
          <a:xfrm>
            <a:off x="533400" y="396082"/>
            <a:ext cx="8458200" cy="1143000"/>
          </a:xfrm>
          <a:prstGeom prst="rect">
            <a:avLst/>
          </a:prstGeom>
        </p:spPr>
        <p:txBody>
          <a:bodyPr/>
          <a:lstStyle>
            <a:lvl1pPr algn="l" defTabSz="914400" rtl="0" eaLnBrk="1" latinLnBrk="0" hangingPunct="1">
              <a:spcBef>
                <a:spcPct val="0"/>
              </a:spcBef>
              <a:buNone/>
              <a:defRPr sz="2800" b="1" kern="1200">
                <a:solidFill>
                  <a:schemeClr val="accent1"/>
                </a:solidFill>
                <a:latin typeface="+mj-lt"/>
                <a:ea typeface="+mj-ea"/>
                <a:cs typeface="+mj-cs"/>
              </a:defRPr>
            </a:lvl1pPr>
          </a:lstStyle>
          <a:p>
            <a:r>
              <a:rPr lang="en-US" dirty="0"/>
              <a:t>CRR activity calendar – next update upon SCR816 implementation</a:t>
            </a:r>
          </a:p>
        </p:txBody>
      </p:sp>
    </p:spTree>
    <p:extLst>
      <p:ext uri="{BB962C8B-B14F-4D97-AF65-F5344CB8AC3E}">
        <p14:creationId xmlns:p14="http://schemas.microsoft.com/office/powerpoint/2010/main" val="27266441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1C547E6-54CD-418E-A62C-A6588914BDB4}"/>
              </a:ext>
            </a:extLst>
          </p:cNvPr>
          <p:cNvSpPr>
            <a:spLocks noGrp="1"/>
          </p:cNvSpPr>
          <p:nvPr>
            <p:ph idx="1"/>
          </p:nvPr>
        </p:nvSpPr>
        <p:spPr>
          <a:xfrm>
            <a:off x="275095" y="1400390"/>
            <a:ext cx="8534400" cy="4319832"/>
          </a:xfrm>
        </p:spPr>
        <p:txBody>
          <a:bodyPr/>
          <a:lstStyle/>
          <a:p>
            <a:pPr marL="0" indent="0">
              <a:buNone/>
            </a:pPr>
            <a:r>
              <a:rPr lang="en-US" sz="2400" dirty="0"/>
              <a:t>Current calendar column headers:</a:t>
            </a:r>
          </a:p>
          <a:p>
            <a:pPr marL="0" indent="0">
              <a:buNone/>
            </a:pPr>
            <a:endParaRPr lang="en-US" sz="2400" dirty="0"/>
          </a:p>
          <a:p>
            <a:pPr marL="0" indent="0">
              <a:buNone/>
            </a:pPr>
            <a:endParaRPr lang="en-US" sz="2400" dirty="0"/>
          </a:p>
          <a:p>
            <a:pPr marL="0" indent="0">
              <a:buNone/>
            </a:pPr>
            <a:endParaRPr lang="en-US" sz="2400" dirty="0"/>
          </a:p>
          <a:p>
            <a:pPr marL="0" indent="0">
              <a:buNone/>
            </a:pPr>
            <a:endParaRPr lang="en-US" sz="2400" dirty="0"/>
          </a:p>
          <a:p>
            <a:pPr marL="0" indent="0">
              <a:buNone/>
            </a:pPr>
            <a:r>
              <a:rPr lang="en-US" sz="2400" dirty="0"/>
              <a:t>Calendar column headers after SCR816 is implemented:</a:t>
            </a:r>
          </a:p>
          <a:p>
            <a:pPr marL="0" indent="0">
              <a:buNone/>
            </a:pPr>
            <a:endParaRPr lang="en-US" sz="2400" dirty="0"/>
          </a:p>
          <a:p>
            <a:pPr marL="0" indent="0">
              <a:buNone/>
            </a:pPr>
            <a:endParaRPr lang="en-US" sz="2400" dirty="0"/>
          </a:p>
        </p:txBody>
      </p:sp>
      <p:sp>
        <p:nvSpPr>
          <p:cNvPr id="4" name="Slide Number Placeholder 3">
            <a:extLst>
              <a:ext uri="{FF2B5EF4-FFF2-40B4-BE49-F238E27FC236}">
                <a16:creationId xmlns:a16="http://schemas.microsoft.com/office/drawing/2014/main" id="{74AD7738-2940-4C9C-98AB-C6D6025B138F}"/>
              </a:ext>
            </a:extLst>
          </p:cNvPr>
          <p:cNvSpPr>
            <a:spLocks noGrp="1"/>
          </p:cNvSpPr>
          <p:nvPr>
            <p:ph type="sldNum" sz="quarter" idx="4"/>
          </p:nvPr>
        </p:nvSpPr>
        <p:spPr/>
        <p:txBody>
          <a:bodyPr/>
          <a:lstStyle/>
          <a:p>
            <a:fld id="{1D93BD3E-1E9A-4970-A6F7-E7AC52762E0C}" type="slidenum">
              <a:rPr lang="en-US" smtClean="0"/>
              <a:pPr/>
              <a:t>8</a:t>
            </a:fld>
            <a:endParaRPr lang="en-US"/>
          </a:p>
        </p:txBody>
      </p:sp>
      <p:sp>
        <p:nvSpPr>
          <p:cNvPr id="5" name="Title 1">
            <a:extLst>
              <a:ext uri="{FF2B5EF4-FFF2-40B4-BE49-F238E27FC236}">
                <a16:creationId xmlns:a16="http://schemas.microsoft.com/office/drawing/2014/main" id="{5D5CDB54-4144-4859-9B8A-4C54B54BECF9}"/>
              </a:ext>
            </a:extLst>
          </p:cNvPr>
          <p:cNvSpPr txBox="1">
            <a:spLocks noGrp="1"/>
          </p:cNvSpPr>
          <p:nvPr>
            <p:ph type="title"/>
          </p:nvPr>
        </p:nvSpPr>
        <p:spPr>
          <a:xfrm>
            <a:off x="381000" y="244475"/>
            <a:ext cx="8458200" cy="1143000"/>
          </a:xfrm>
          <a:prstGeom prst="rect">
            <a:avLst/>
          </a:prstGeom>
        </p:spPr>
        <p:txBody>
          <a:bodyPr/>
          <a:lstStyle>
            <a:lvl1pPr algn="l" defTabSz="914400" rtl="0" eaLnBrk="1" latinLnBrk="0" hangingPunct="1">
              <a:spcBef>
                <a:spcPct val="0"/>
              </a:spcBef>
              <a:buNone/>
              <a:defRPr sz="2800" b="1" kern="1200">
                <a:solidFill>
                  <a:schemeClr val="accent1"/>
                </a:solidFill>
                <a:latin typeface="+mj-lt"/>
                <a:ea typeface="+mj-ea"/>
                <a:cs typeface="+mj-cs"/>
              </a:defRPr>
            </a:lvl1pPr>
          </a:lstStyle>
          <a:p>
            <a:r>
              <a:rPr lang="en-US" dirty="0"/>
              <a:t>CRR activity calendar – next update upon SCR816 implementation</a:t>
            </a:r>
          </a:p>
        </p:txBody>
      </p:sp>
      <p:pic>
        <p:nvPicPr>
          <p:cNvPr id="7" name="Picture 6">
            <a:extLst>
              <a:ext uri="{FF2B5EF4-FFF2-40B4-BE49-F238E27FC236}">
                <a16:creationId xmlns:a16="http://schemas.microsoft.com/office/drawing/2014/main" id="{A1D6A3C4-B757-4720-A806-7C5C51A682BB}"/>
              </a:ext>
            </a:extLst>
          </p:cNvPr>
          <p:cNvPicPr>
            <a:picLocks noChangeAspect="1"/>
          </p:cNvPicPr>
          <p:nvPr/>
        </p:nvPicPr>
        <p:blipFill>
          <a:blip r:embed="rId2"/>
          <a:stretch>
            <a:fillRect/>
          </a:stretch>
        </p:blipFill>
        <p:spPr>
          <a:xfrm>
            <a:off x="381000" y="1981200"/>
            <a:ext cx="7620000" cy="1051278"/>
          </a:xfrm>
          <a:prstGeom prst="rect">
            <a:avLst/>
          </a:prstGeom>
        </p:spPr>
      </p:pic>
      <p:pic>
        <p:nvPicPr>
          <p:cNvPr id="9" name="Picture 8">
            <a:extLst>
              <a:ext uri="{FF2B5EF4-FFF2-40B4-BE49-F238E27FC236}">
                <a16:creationId xmlns:a16="http://schemas.microsoft.com/office/drawing/2014/main" id="{4E578563-67BD-48BA-9576-3C19512B78C9}"/>
              </a:ext>
            </a:extLst>
          </p:cNvPr>
          <p:cNvPicPr>
            <a:picLocks noChangeAspect="1"/>
          </p:cNvPicPr>
          <p:nvPr/>
        </p:nvPicPr>
        <p:blipFill>
          <a:blip r:embed="rId3"/>
          <a:stretch>
            <a:fillRect/>
          </a:stretch>
        </p:blipFill>
        <p:spPr>
          <a:xfrm>
            <a:off x="381001" y="4114800"/>
            <a:ext cx="7620000" cy="1076510"/>
          </a:xfrm>
          <a:prstGeom prst="rect">
            <a:avLst/>
          </a:prstGeom>
        </p:spPr>
      </p:pic>
    </p:spTree>
    <p:extLst>
      <p:ext uri="{BB962C8B-B14F-4D97-AF65-F5344CB8AC3E}">
        <p14:creationId xmlns:p14="http://schemas.microsoft.com/office/powerpoint/2010/main" val="18909718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50911F0-DF97-4969-954D-7AC6A19AA952}"/>
              </a:ext>
            </a:extLst>
          </p:cNvPr>
          <p:cNvSpPr>
            <a:spLocks noGrp="1"/>
          </p:cNvSpPr>
          <p:nvPr>
            <p:ph idx="1"/>
          </p:nvPr>
        </p:nvSpPr>
        <p:spPr/>
        <p:txBody>
          <a:bodyPr/>
          <a:lstStyle/>
          <a:p>
            <a:r>
              <a:rPr lang="en-US" sz="2400" dirty="0"/>
              <a:t>ERCOT will send a Market Notice with the next updated calendar in advance of SCR816 implementation, in accordance with Protocol 7.5.1(4)(c)(ii)</a:t>
            </a:r>
          </a:p>
        </p:txBody>
      </p:sp>
      <p:sp>
        <p:nvSpPr>
          <p:cNvPr id="4" name="Slide Number Placeholder 3">
            <a:extLst>
              <a:ext uri="{FF2B5EF4-FFF2-40B4-BE49-F238E27FC236}">
                <a16:creationId xmlns:a16="http://schemas.microsoft.com/office/drawing/2014/main" id="{C7476CD8-5AC4-4E48-A4DD-95BAE90F106F}"/>
              </a:ext>
            </a:extLst>
          </p:cNvPr>
          <p:cNvSpPr>
            <a:spLocks noGrp="1"/>
          </p:cNvSpPr>
          <p:nvPr>
            <p:ph type="sldNum" sz="quarter" idx="4"/>
          </p:nvPr>
        </p:nvSpPr>
        <p:spPr/>
        <p:txBody>
          <a:bodyPr/>
          <a:lstStyle/>
          <a:p>
            <a:fld id="{1D93BD3E-1E9A-4970-A6F7-E7AC52762E0C}" type="slidenum">
              <a:rPr lang="en-US" smtClean="0"/>
              <a:pPr/>
              <a:t>9</a:t>
            </a:fld>
            <a:endParaRPr lang="en-US"/>
          </a:p>
        </p:txBody>
      </p:sp>
      <p:sp>
        <p:nvSpPr>
          <p:cNvPr id="5" name="Title 1">
            <a:extLst>
              <a:ext uri="{FF2B5EF4-FFF2-40B4-BE49-F238E27FC236}">
                <a16:creationId xmlns:a16="http://schemas.microsoft.com/office/drawing/2014/main" id="{4633C9E2-7D66-45FA-AAF3-FFA51A1E430E}"/>
              </a:ext>
            </a:extLst>
          </p:cNvPr>
          <p:cNvSpPr txBox="1">
            <a:spLocks noGrp="1"/>
          </p:cNvSpPr>
          <p:nvPr>
            <p:ph type="title"/>
          </p:nvPr>
        </p:nvSpPr>
        <p:spPr>
          <a:xfrm>
            <a:off x="381000" y="244475"/>
            <a:ext cx="8458200" cy="1143000"/>
          </a:xfrm>
          <a:prstGeom prst="rect">
            <a:avLst/>
          </a:prstGeom>
        </p:spPr>
        <p:txBody>
          <a:bodyPr/>
          <a:lstStyle>
            <a:lvl1pPr algn="l" defTabSz="914400" rtl="0" eaLnBrk="1" latinLnBrk="0" hangingPunct="1">
              <a:spcBef>
                <a:spcPct val="0"/>
              </a:spcBef>
              <a:buNone/>
              <a:defRPr sz="2800" b="1" kern="1200">
                <a:solidFill>
                  <a:schemeClr val="accent1"/>
                </a:solidFill>
                <a:latin typeface="+mj-lt"/>
                <a:ea typeface="+mj-ea"/>
                <a:cs typeface="+mj-cs"/>
              </a:defRPr>
            </a:lvl1pPr>
          </a:lstStyle>
          <a:p>
            <a:r>
              <a:rPr lang="en-US" dirty="0"/>
              <a:t>CRR activity calendar – next update upon SCR816 implementation</a:t>
            </a:r>
          </a:p>
        </p:txBody>
      </p:sp>
    </p:spTree>
    <p:extLst>
      <p:ext uri="{BB962C8B-B14F-4D97-AF65-F5344CB8AC3E}">
        <p14:creationId xmlns:p14="http://schemas.microsoft.com/office/powerpoint/2010/main" val="883852582"/>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537</Words>
  <Application>Microsoft Office PowerPoint</Application>
  <PresentationFormat>On-screen Show (4:3)</PresentationFormat>
  <Paragraphs>67</Paragraphs>
  <Slides>9</Slides>
  <Notes>5</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9</vt:i4>
      </vt:variant>
    </vt:vector>
  </HeadingPairs>
  <TitlesOfParts>
    <vt:vector size="14" baseType="lpstr">
      <vt:lpstr>Arial</vt:lpstr>
      <vt:lpstr>Calibri</vt:lpstr>
      <vt:lpstr>1_Custom Design</vt:lpstr>
      <vt:lpstr>Office Theme</vt:lpstr>
      <vt:lpstr>Custom Design</vt:lpstr>
      <vt:lpstr>PowerPoint Presentation</vt:lpstr>
      <vt:lpstr>CRR activity calendar – overview </vt:lpstr>
      <vt:lpstr>CRR activity calendar – general reminders</vt:lpstr>
      <vt:lpstr>CRR activity calendar – general reminders</vt:lpstr>
      <vt:lpstr>CRR activity calendar – description of changes</vt:lpstr>
      <vt:lpstr>CRR activity calendar – next steps</vt:lpstr>
      <vt:lpstr>PowerPoint Presentation</vt:lpstr>
      <vt:lpstr>CRR activity calendar – next update upon SCR816 implementation</vt:lpstr>
      <vt:lpstr>CRR activity calendar – next update upon SCR816 implementation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2016-10-07T18:07:55Z</dcterms:created>
  <dcterms:modified xsi:type="dcterms:W3CDTF">2023-01-06T17:07:37Z</dcterms:modified>
</cp:coreProperties>
</file>